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8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4" r:id="rId23"/>
    <p:sldId id="285" r:id="rId24"/>
    <p:sldId id="286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310" r:id="rId33"/>
    <p:sldId id="312" r:id="rId34"/>
    <p:sldId id="313" r:id="rId35"/>
    <p:sldId id="314" r:id="rId36"/>
    <p:sldId id="315" r:id="rId37"/>
    <p:sldId id="316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4BE2-C2EC-49E3-9871-CEB24D2D46B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C1196-C137-49A6-AEAE-77E78BE16E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3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AC5E2-7E06-411E-B93F-CFD63B4F47FA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FDFEB-4B38-4363-B51A-7105DCA02AD2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4F697-3478-4732-B28F-C99860426B5C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986BF-B5A6-40A4-8901-DC86BEF4B52C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17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80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69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42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36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49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64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07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00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42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91B1-CBB0-46C9-AA5A-BF666B8EC9B8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166E-2A17-4C35-962B-B2C16235C7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1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7" descr="easy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571625"/>
            <a:ext cx="5716587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3"/>
          <p:cNvSpPr>
            <a:spLocks noChangeArrowheads="1"/>
          </p:cNvSpPr>
          <p:nvPr/>
        </p:nvSpPr>
        <p:spPr bwMode="auto">
          <a:xfrm>
            <a:off x="3395663" y="1565275"/>
            <a:ext cx="5748337" cy="457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>
                  <a:alpha val="39998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101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6000" smtClean="0"/>
              <a:t>創意思考與行銷</a:t>
            </a:r>
          </a:p>
        </p:txBody>
      </p:sp>
      <p:grpSp>
        <p:nvGrpSpPr>
          <p:cNvPr id="4102" name="Group 24"/>
          <p:cNvGrpSpPr>
            <a:grpSpLocks/>
          </p:cNvGrpSpPr>
          <p:nvPr/>
        </p:nvGrpSpPr>
        <p:grpSpPr bwMode="auto">
          <a:xfrm>
            <a:off x="5211763" y="5029200"/>
            <a:ext cx="3581400" cy="1066800"/>
            <a:chOff x="432" y="2880"/>
            <a:chExt cx="2417" cy="720"/>
          </a:xfrm>
        </p:grpSpPr>
        <p:pic>
          <p:nvPicPr>
            <p:cNvPr id="4104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80"/>
              <a:ext cx="745" cy="70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5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89"/>
              <a:ext cx="671" cy="702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" y="2881"/>
              <a:ext cx="702" cy="71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03" name="Text Box 28"/>
          <p:cNvSpPr txBox="1">
            <a:spLocks noChangeArrowheads="1"/>
          </p:cNvSpPr>
          <p:nvPr/>
        </p:nvSpPr>
        <p:spPr bwMode="auto">
          <a:xfrm>
            <a:off x="1458913" y="3916363"/>
            <a:ext cx="3659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行銷管理系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許慧珍 副教授</a:t>
            </a:r>
          </a:p>
        </p:txBody>
      </p:sp>
    </p:spTree>
    <p:extLst>
      <p:ext uri="{BB962C8B-B14F-4D97-AF65-F5344CB8AC3E}">
        <p14:creationId xmlns:p14="http://schemas.microsoft.com/office/powerpoint/2010/main" val="281683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創新</a:t>
            </a:r>
            <a:r>
              <a:rPr lang="zh-TW" altLang="en-US" b="1" dirty="0"/>
              <a:t>行銷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/>
              <a:t>威盛電子總經理陳文琦：</a:t>
            </a:r>
          </a:p>
          <a:p>
            <a:r>
              <a:rPr lang="zh-TW" altLang="en-US" b="1"/>
              <a:t>產業要變，沒有創新，就沒有未來。</a:t>
            </a:r>
          </a:p>
        </p:txBody>
      </p:sp>
    </p:spTree>
    <p:extLst>
      <p:ext uri="{BB962C8B-B14F-4D97-AF65-F5344CB8AC3E}">
        <p14:creationId xmlns:p14="http://schemas.microsoft.com/office/powerpoint/2010/main" val="121583078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創意向前走</a:t>
            </a:r>
            <a:r>
              <a:rPr lang="zh-TW" altLang="en-US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zh-TW"/>
          </a:p>
          <a:p>
            <a:r>
              <a:rPr lang="zh-TW" altLang="en-US" b="1">
                <a:solidFill>
                  <a:schemeClr val="bg1"/>
                </a:solidFill>
              </a:rPr>
              <a:t>外銷創意</a:t>
            </a:r>
            <a:r>
              <a:rPr lang="zh-TW" altLang="en-US">
                <a:solidFill>
                  <a:schemeClr val="bg1"/>
                </a:solidFill>
              </a:rPr>
              <a:t> </a:t>
            </a:r>
          </a:p>
          <a:p>
            <a:endParaRPr lang="zh-TW" altLang="en-US">
              <a:solidFill>
                <a:schemeClr val="bg1"/>
              </a:solidFill>
            </a:endParaRPr>
          </a:p>
          <a:p>
            <a:r>
              <a:rPr lang="zh-TW" altLang="en-US" b="1">
                <a:solidFill>
                  <a:schemeClr val="bg1"/>
                </a:solidFill>
              </a:rPr>
              <a:t>跨國合作，電影新方向</a:t>
            </a:r>
            <a:r>
              <a:rPr lang="zh-TW" altLang="en-US">
                <a:solidFill>
                  <a:schemeClr val="bg1"/>
                </a:solidFill>
              </a:rPr>
              <a:t> </a:t>
            </a:r>
          </a:p>
          <a:p>
            <a:endParaRPr lang="zh-TW" altLang="en-US">
              <a:solidFill>
                <a:schemeClr val="bg1"/>
              </a:solidFill>
            </a:endParaRPr>
          </a:p>
          <a:p>
            <a:r>
              <a:rPr lang="zh-TW" altLang="en-US" b="1">
                <a:solidFill>
                  <a:schemeClr val="bg1"/>
                </a:solidFill>
              </a:rPr>
              <a:t>未來以創意外銷</a:t>
            </a:r>
            <a:r>
              <a:rPr lang="zh-TW" alt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624164"/>
      </p:ext>
    </p:extLst>
  </p:cSld>
  <p:clrMapOvr>
    <a:masterClrMapping/>
  </p:clrMapOvr>
  <p:transition advClick="0" advTm="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第二節  </a:t>
            </a:r>
            <a:r>
              <a:rPr lang="zh-TW" altLang="en-US" b="1" dirty="0"/>
              <a:t>危機管理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一、危機管理流程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二、危機管理注意事項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（一）預防危機發生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（二）擬妥危機計劃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（三）嗅到危機的存在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（四）避免危機擴大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（五）迅速解決危機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（六）化危機為轉機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endParaRPr lang="zh-TW" altLang="en-US" b="1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1"/>
          </a:solidFill>
        </p:spPr>
        <p:txBody>
          <a:bodyPr/>
          <a:lstStyle/>
          <a:p>
            <a:pPr algn="just"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三、風險管理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endParaRPr lang="zh-TW" altLang="en-US" b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（一）分散風險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（二）避險</a:t>
            </a: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（三）交叉避險</a:t>
            </a:r>
          </a:p>
          <a:p>
            <a:pPr algn="just">
              <a:buFontTx/>
              <a:buNone/>
            </a:pPr>
            <a:endParaRPr lang="zh-TW" altLang="en-US" b="1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四、危機管理應用</a:t>
            </a:r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001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一、危機管理流程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/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chemeClr val="bg1"/>
                </a:solidFill>
              </a:rPr>
              <a:t>           </a:t>
            </a:r>
            <a:r>
              <a:rPr lang="zh-TW" altLang="en-US" sz="2800">
                <a:solidFill>
                  <a:schemeClr val="bg1"/>
                </a:solidFill>
              </a:rPr>
              <a:t>對於危機發生前、中及後，嚴加注意，做好準備，採取行動以控制傷害，稱為</a:t>
            </a:r>
            <a:r>
              <a:rPr lang="zh-TW" altLang="en-US" sz="2800" b="1">
                <a:solidFill>
                  <a:schemeClr val="bg1"/>
                </a:solidFill>
              </a:rPr>
              <a:t>危機管理</a:t>
            </a:r>
            <a:r>
              <a:rPr lang="zh-TW" altLang="en-US" sz="280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solidFill>
                  <a:schemeClr val="bg1"/>
                </a:solidFill>
              </a:rPr>
              <a:t>           在危機發生前，須對可能發生的情況事先準備及防範；危機發生時，須採取應有的行動，了解危機的規模、範圍，並按照相關流程處理；危機發生後，應建立危機小組，派員前往掌握資訊，抑制損害範圍擴大，盡快進行善後，重拾自信心。</a:t>
            </a:r>
          </a:p>
        </p:txBody>
      </p:sp>
    </p:spTree>
    <p:extLst>
      <p:ext uri="{BB962C8B-B14F-4D97-AF65-F5344CB8AC3E}">
        <p14:creationId xmlns:p14="http://schemas.microsoft.com/office/powerpoint/2010/main" val="483537255"/>
      </p:ext>
    </p:extLst>
  </p:cSld>
  <p:clrMapOvr>
    <a:masterClrMapping/>
  </p:clrMapOvr>
  <p:transition advClick="0"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5325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/>
              <a:t>創新</a:t>
            </a:r>
            <a:r>
              <a:rPr lang="zh-TW" altLang="en-US" sz="4000" b="1" dirty="0"/>
              <a:t>行銷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endParaRPr lang="en-US" altLang="zh-TW" b="1"/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一、創新行銷策略執行</a:t>
            </a:r>
          </a:p>
          <a:p>
            <a:pPr algn="just">
              <a:buFontTx/>
              <a:buNone/>
            </a:pPr>
            <a:endParaRPr lang="zh-TW" altLang="en-US" b="1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二、創新方式</a:t>
            </a:r>
          </a:p>
          <a:p>
            <a:pPr algn="just">
              <a:buFontTx/>
              <a:buNone/>
            </a:pPr>
            <a:endParaRPr lang="zh-TW" altLang="en-US" b="1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三、創新行銷應用</a:t>
            </a:r>
          </a:p>
          <a:p>
            <a:pPr algn="just">
              <a:buFontTx/>
              <a:buNone/>
            </a:pPr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585859899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75723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創新</a:t>
            </a:r>
            <a:r>
              <a:rPr lang="zh-TW" altLang="en-US" b="1" dirty="0"/>
              <a:t>行銷策略執行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（一）量化願景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（二）用口號傳達策略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（三）規劃結果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（四）規劃你不做的事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（五）開放策略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（六）狀況與進度自動化管理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（七）建立執行與策略之間的良性循環</a:t>
            </a:r>
          </a:p>
        </p:txBody>
      </p:sp>
    </p:spTree>
    <p:extLst>
      <p:ext uri="{BB962C8B-B14F-4D97-AF65-F5344CB8AC3E}">
        <p14:creationId xmlns:p14="http://schemas.microsoft.com/office/powerpoint/2010/main" val="276079092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二、創新方式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（一）熊彼德創新方式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1.</a:t>
            </a:r>
            <a:r>
              <a:rPr lang="zh-TW" altLang="en-US">
                <a:solidFill>
                  <a:schemeClr val="bg1"/>
                </a:solidFill>
              </a:rPr>
              <a:t>新產品引進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2.</a:t>
            </a:r>
            <a:r>
              <a:rPr lang="zh-TW" altLang="en-US">
                <a:solidFill>
                  <a:schemeClr val="bg1"/>
                </a:solidFill>
              </a:rPr>
              <a:t>採用新生產方法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3.</a:t>
            </a:r>
            <a:r>
              <a:rPr lang="zh-TW" altLang="en-US">
                <a:solidFill>
                  <a:schemeClr val="bg1"/>
                </a:solidFill>
              </a:rPr>
              <a:t>新市場的開始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4.</a:t>
            </a:r>
            <a:r>
              <a:rPr lang="zh-TW" altLang="en-US">
                <a:solidFill>
                  <a:schemeClr val="bg1"/>
                </a:solidFill>
              </a:rPr>
              <a:t>新原料的取得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5.</a:t>
            </a:r>
            <a:r>
              <a:rPr lang="zh-TW" altLang="en-US">
                <a:solidFill>
                  <a:schemeClr val="bg1"/>
                </a:solidFill>
              </a:rPr>
              <a:t>新產業組織的推行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（二）施振榮創新方式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1.</a:t>
            </a:r>
            <a:r>
              <a:rPr lang="zh-TW" altLang="en-US">
                <a:solidFill>
                  <a:schemeClr val="bg1"/>
                </a:solidFill>
              </a:rPr>
              <a:t>經營模式創新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2.</a:t>
            </a:r>
            <a:r>
              <a:rPr lang="zh-TW" altLang="en-US">
                <a:solidFill>
                  <a:schemeClr val="bg1"/>
                </a:solidFill>
              </a:rPr>
              <a:t>科技創新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3.</a:t>
            </a:r>
            <a:r>
              <a:rPr lang="zh-TW" altLang="en-US">
                <a:solidFill>
                  <a:schemeClr val="bg1"/>
                </a:solidFill>
              </a:rPr>
              <a:t>產品創新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4.</a:t>
            </a:r>
            <a:r>
              <a:rPr lang="zh-TW" altLang="en-US">
                <a:solidFill>
                  <a:schemeClr val="bg1"/>
                </a:solidFill>
              </a:rPr>
              <a:t>行銷創新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5.</a:t>
            </a:r>
            <a:r>
              <a:rPr lang="zh-TW" altLang="en-US">
                <a:solidFill>
                  <a:schemeClr val="bg1"/>
                </a:solidFill>
              </a:rPr>
              <a:t>服務創新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6.</a:t>
            </a:r>
            <a:r>
              <a:rPr lang="zh-TW" altLang="en-US">
                <a:solidFill>
                  <a:schemeClr val="bg1"/>
                </a:solidFill>
              </a:rPr>
              <a:t>供應鏈創新 </a:t>
            </a:r>
          </a:p>
        </p:txBody>
      </p:sp>
    </p:spTree>
    <p:extLst>
      <p:ext uri="{BB962C8B-B14F-4D97-AF65-F5344CB8AC3E}">
        <p14:creationId xmlns:p14="http://schemas.microsoft.com/office/powerpoint/2010/main" val="415410470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/>
              <a:t>創新是唯一的路</a:t>
            </a:r>
            <a:endParaRPr lang="zh-TW" altLang="en-US" sz="48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TW">
              <a:solidFill>
                <a:schemeClr val="bg1"/>
              </a:solidFill>
            </a:endParaRPr>
          </a:p>
          <a:p>
            <a:r>
              <a:rPr lang="zh-TW" altLang="en-US">
                <a:solidFill>
                  <a:schemeClr val="bg1"/>
                </a:solidFill>
              </a:rPr>
              <a:t>激進創新三項功能：</a:t>
            </a:r>
            <a:br>
              <a:rPr lang="zh-TW" altLang="en-US">
                <a:solidFill>
                  <a:schemeClr val="bg1"/>
                </a:solidFill>
              </a:rPr>
            </a:br>
            <a:endParaRPr lang="zh-TW" altLang="en-US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>   </a:t>
            </a:r>
            <a:r>
              <a:rPr lang="en-US" altLang="zh-TW">
                <a:solidFill>
                  <a:schemeClr val="bg1"/>
                </a:solidFill>
              </a:rPr>
              <a:t>1.</a:t>
            </a:r>
            <a:r>
              <a:rPr lang="zh-TW" altLang="en-US">
                <a:solidFill>
                  <a:schemeClr val="bg1"/>
                </a:solidFill>
              </a:rPr>
              <a:t>改變顧客的預期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bg1"/>
                </a:solidFill>
              </a:rPr>
              <a:t/>
            </a:r>
            <a:br>
              <a:rPr lang="zh-TW" altLang="en-US">
                <a:solidFill>
                  <a:schemeClr val="bg1"/>
                </a:solidFill>
              </a:rPr>
            </a:br>
            <a:r>
              <a:rPr lang="en-US" altLang="zh-TW">
                <a:solidFill>
                  <a:schemeClr val="bg1"/>
                </a:solidFill>
              </a:rPr>
              <a:t>2.</a:t>
            </a:r>
            <a:r>
              <a:rPr lang="zh-TW" altLang="en-US">
                <a:solidFill>
                  <a:schemeClr val="bg1"/>
                </a:solidFill>
              </a:rPr>
              <a:t>改變競爭的本質</a:t>
            </a:r>
            <a:br>
              <a:rPr lang="zh-TW" altLang="en-US">
                <a:solidFill>
                  <a:schemeClr val="bg1"/>
                </a:solidFill>
              </a:rPr>
            </a:br>
            <a:r>
              <a:rPr lang="zh-TW" altLang="en-US">
                <a:solidFill>
                  <a:schemeClr val="bg1"/>
                </a:solidFill>
              </a:rPr>
              <a:t/>
            </a:r>
            <a:br>
              <a:rPr lang="zh-TW" altLang="en-US">
                <a:solidFill>
                  <a:schemeClr val="bg1"/>
                </a:solidFill>
              </a:rPr>
            </a:br>
            <a:r>
              <a:rPr lang="en-US" altLang="zh-TW">
                <a:solidFill>
                  <a:schemeClr val="bg1"/>
                </a:solidFill>
              </a:rPr>
              <a:t>3.</a:t>
            </a:r>
            <a:r>
              <a:rPr lang="zh-TW" altLang="en-US">
                <a:solidFill>
                  <a:schemeClr val="bg1"/>
                </a:solidFill>
              </a:rPr>
              <a:t>改變產業的經濟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1"/>
          </a:solidFill>
        </p:spPr>
        <p:txBody>
          <a:bodyPr/>
          <a:lstStyle/>
          <a:p>
            <a:endParaRPr lang="en-US" altLang="zh-TW">
              <a:solidFill>
                <a:schemeClr val="bg1"/>
              </a:solidFill>
            </a:endParaRPr>
          </a:p>
          <a:p>
            <a:r>
              <a:rPr lang="zh-TW" altLang="en-US">
                <a:solidFill>
                  <a:schemeClr val="bg1"/>
                </a:solidFill>
              </a:rPr>
              <a:t>創新四元素：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1.</a:t>
            </a:r>
            <a:r>
              <a:rPr lang="zh-TW" altLang="en-US">
                <a:solidFill>
                  <a:schemeClr val="bg1"/>
                </a:solidFill>
              </a:rPr>
              <a:t>挑戰既有規則與權威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2.</a:t>
            </a:r>
            <a:r>
              <a:rPr lang="zh-TW" altLang="en-US">
                <a:solidFill>
                  <a:schemeClr val="bg1"/>
                </a:solidFill>
              </a:rPr>
              <a:t>正在改變，卻被忽略的趨勢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3.</a:t>
            </a:r>
            <a:r>
              <a:rPr lang="zh-TW" altLang="en-US">
                <a:solidFill>
                  <a:schemeClr val="bg1"/>
                </a:solidFill>
              </a:rPr>
              <a:t>以顧客角度出發</a:t>
            </a:r>
          </a:p>
          <a:p>
            <a:pPr>
              <a:buFontTx/>
              <a:buNone/>
            </a:pPr>
            <a:r>
              <a:rPr lang="en-US" altLang="zh-TW">
                <a:solidFill>
                  <a:schemeClr val="bg1"/>
                </a:solidFill>
              </a:rPr>
              <a:t>4.</a:t>
            </a:r>
            <a:r>
              <a:rPr lang="zh-TW" altLang="en-US">
                <a:solidFill>
                  <a:schemeClr val="bg1"/>
                </a:solidFill>
              </a:rPr>
              <a:t>視公司為各類資產與能力的總合</a:t>
            </a:r>
          </a:p>
        </p:txBody>
      </p:sp>
    </p:spTree>
    <p:extLst>
      <p:ext uri="{BB962C8B-B14F-4D97-AF65-F5344CB8AC3E}">
        <p14:creationId xmlns:p14="http://schemas.microsoft.com/office/powerpoint/2010/main" val="1398894112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品牌</a:t>
            </a:r>
            <a:r>
              <a:rPr lang="zh-TW" altLang="en-US" b="1" dirty="0"/>
              <a:t>策略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b="1"/>
              <a:t>戴蘭．吞尼（</a:t>
            </a:r>
            <a:r>
              <a:rPr lang="en-US" altLang="zh-TW" b="1"/>
              <a:t>Dylan Tweney</a:t>
            </a:r>
            <a:r>
              <a:rPr lang="zh-TW" altLang="en-US" b="1"/>
              <a:t>）</a:t>
            </a:r>
          </a:p>
          <a:p>
            <a:r>
              <a:rPr lang="zh-TW" altLang="en-US" b="1"/>
              <a:t>品牌是進入網路所付的代價，</a:t>
            </a:r>
          </a:p>
          <a:p>
            <a:r>
              <a:rPr lang="zh-TW" altLang="en-US" b="1"/>
              <a:t>而非致勝的策略。</a:t>
            </a:r>
            <a:r>
              <a:rPr lang="zh-TW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252676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第三節  </a:t>
            </a:r>
            <a:r>
              <a:rPr lang="zh-TW" altLang="en-US" b="1" dirty="0"/>
              <a:t>品牌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zh-TW" b="1"/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一、品牌</a:t>
            </a:r>
            <a:endParaRPr lang="zh-TW" altLang="en-US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zh-TW" altLang="en-US" b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二、品牌起源</a:t>
            </a:r>
          </a:p>
          <a:p>
            <a:pPr>
              <a:buFontTx/>
              <a:buNone/>
            </a:pPr>
            <a:endParaRPr lang="zh-TW" altLang="en-US" b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三、品牌投資要件</a:t>
            </a:r>
          </a:p>
          <a:p>
            <a:pPr>
              <a:buFontTx/>
              <a:buNone/>
            </a:pPr>
            <a:endParaRPr lang="en-US" altLang="zh-TW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5499"/>
      </p:ext>
    </p:extLst>
  </p:cSld>
  <p:clrMapOvr>
    <a:masterClrMapping/>
  </p:clrMapOvr>
  <p:transition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/>
              <a:t>第 </a:t>
            </a:r>
            <a:r>
              <a:rPr lang="zh-TW" altLang="en-US" b="1" dirty="0" smtClean="0"/>
              <a:t>九 </a:t>
            </a:r>
            <a:r>
              <a:rPr lang="zh-TW" altLang="en-US" b="1" dirty="0"/>
              <a:t>章  八箭行銷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/>
              <a:t>美國線上總裁史迪夫．凱斯說，</a:t>
            </a:r>
          </a:p>
          <a:p>
            <a:r>
              <a:rPr lang="zh-TW" altLang="en-US" b="1"/>
              <a:t>網際網路不只是科技，它是行銷！</a:t>
            </a:r>
          </a:p>
        </p:txBody>
      </p:sp>
    </p:spTree>
    <p:extLst>
      <p:ext uri="{BB962C8B-B14F-4D97-AF65-F5344CB8AC3E}">
        <p14:creationId xmlns:p14="http://schemas.microsoft.com/office/powerpoint/2010/main" val="43624941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/>
              <a:t>一、品牌</a:t>
            </a:r>
            <a:endParaRPr lang="zh-TW" altLang="en-US" b="1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b="1"/>
              <a:t>           </a:t>
            </a:r>
            <a:r>
              <a:rPr lang="zh-TW" altLang="en-US" sz="2800" b="1"/>
              <a:t>根據美國行銷協會的定義，品牌是名字、名詞、記號、符號或設計，或是這些事物的綜合體，用來辨認某個賣方或或某一群賣方的產品或服務，以便把他們從競爭中做出區隔差異；產品指的是貨品的種類，但品牌指的是產品以及其他足以和其他同類產品做出區隔的包裝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/>
              <a:t>           品牌（</a:t>
            </a:r>
            <a:r>
              <a:rPr lang="en-US" altLang="zh-TW" sz="2800" b="1"/>
              <a:t>Brand</a:t>
            </a:r>
            <a:r>
              <a:rPr lang="zh-TW" altLang="en-US" sz="2800" b="1"/>
              <a:t>）不只是一個指認商品的名稱，亦是品質的保證，其價值在反映公司的股價，更象徵廠商所擁有的重要資產。</a:t>
            </a:r>
            <a:br>
              <a:rPr lang="zh-TW" altLang="en-US" sz="2800" b="1"/>
            </a:br>
            <a:endParaRPr lang="zh-TW" altLang="en-US" sz="2800" b="1"/>
          </a:p>
        </p:txBody>
      </p:sp>
    </p:spTree>
    <p:extLst>
      <p:ext uri="{BB962C8B-B14F-4D97-AF65-F5344CB8AC3E}">
        <p14:creationId xmlns:p14="http://schemas.microsoft.com/office/powerpoint/2010/main" val="172510154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75723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二、  </a:t>
            </a:r>
            <a:r>
              <a:rPr lang="zh-TW" altLang="en-US" b="1" dirty="0"/>
              <a:t>品牌策略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一、建立網路品牌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二、建立品牌商標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三、建立品牌識別系統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四、加深品牌印象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五、建構品牌形象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bg1"/>
                </a:solidFill>
              </a:rPr>
              <a:t>六、品牌延伸</a:t>
            </a:r>
          </a:p>
          <a:p>
            <a:pPr>
              <a:buFontTx/>
              <a:buNone/>
            </a:pPr>
            <a:endParaRPr lang="en-US" altLang="zh-TW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6680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/>
              <a:t>二、建立品牌商標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       </a:t>
            </a:r>
            <a:r>
              <a:rPr lang="zh-TW" altLang="en-US" sz="2800">
                <a:solidFill>
                  <a:schemeClr val="bg1"/>
                </a:solidFill>
              </a:rPr>
              <a:t>經營者須建立一個象徵網路品牌的符號或標誌，用以代表公司所提供的產品與服務，並利用這個標誌來進行商業行為，稱為網路商標。</a:t>
            </a:r>
          </a:p>
          <a:p>
            <a:pPr>
              <a:lnSpc>
                <a:spcPct val="90000"/>
              </a:lnSpc>
            </a:pPr>
            <a:r>
              <a:rPr lang="zh-TW" altLang="en-US" sz="2800">
                <a:solidFill>
                  <a:schemeClr val="bg1"/>
                </a:solidFill>
              </a:rPr>
              <a:t>      商標是公司信譽、產品品質保障與保證的象徵，消費者在購買產品時，可先認清或指明某產品、某公司的商標，便於尋找某家公司所推出的產品或服務；它亦是某家公司的化身或縮影，經過登記與認證後，其他公司將不得侵犯，利用這個標誌進行銷售或服務，違者將受到法律行為的制裁。</a:t>
            </a:r>
          </a:p>
        </p:txBody>
      </p:sp>
    </p:spTree>
    <p:extLst>
      <p:ext uri="{BB962C8B-B14F-4D97-AF65-F5344CB8AC3E}">
        <p14:creationId xmlns:p14="http://schemas.microsoft.com/office/powerpoint/2010/main" val="416493568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三、建立品牌識別系統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solidFill>
                  <a:schemeClr val="bg1"/>
                </a:solidFill>
              </a:rPr>
              <a:t>       </a:t>
            </a:r>
            <a:r>
              <a:rPr lang="zh-TW" altLang="en-US" sz="2800">
                <a:solidFill>
                  <a:schemeClr val="bg1"/>
                </a:solidFill>
              </a:rPr>
              <a:t>商標的顏色可作為公司品牌識別系統，代表網路公司的企業色系，並由公司內部環境延伸至企業外部，藉以凝聚成員向心力，彰顯公司的特徵與特色，並藉此視覺效果吸引顧客對企業的注意。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chemeClr val="bg1"/>
                </a:solidFill>
              </a:rPr>
              <a:t>       對消費者而言，同樣等級的產品，顧客會優先選擇具有良好的品牌名稱、商標設計及識別系統的產品。對經營者而言，為了讓消費者看到某企業色系自然聯想到某個企業、團體或網站，建立企業識別色系不啻是區隔競爭對手，凝聚成員向心力，且又能有效吸引消費者注意的方式。</a:t>
            </a:r>
          </a:p>
        </p:txBody>
      </p:sp>
    </p:spTree>
    <p:extLst>
      <p:ext uri="{BB962C8B-B14F-4D97-AF65-F5344CB8AC3E}">
        <p14:creationId xmlns:p14="http://schemas.microsoft.com/office/powerpoint/2010/main" val="3001747979"/>
      </p:ext>
    </p:extLst>
  </p:cSld>
  <p:clrMapOvr>
    <a:masterClrMapping/>
  </p:clrMapOvr>
  <p:transition advClick="0" advTm="2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bg1"/>
                </a:solidFill>
              </a:rPr>
              <a:t>四、加深品牌印象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TW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TW">
                <a:solidFill>
                  <a:schemeClr val="bg1"/>
                </a:solidFill>
              </a:rPr>
              <a:t>       </a:t>
            </a:r>
            <a:r>
              <a:rPr lang="zh-TW" altLang="en-US">
                <a:solidFill>
                  <a:schemeClr val="bg1"/>
                </a:solidFill>
              </a:rPr>
              <a:t>網路產業競爭激烈，經營者無不竭盡所能加深消費者對公司品牌印象，增加品牌忠誠度，並爭取到更多的消費者認同，成為網路業主該嚴正面對的課題。</a:t>
            </a:r>
          </a:p>
          <a:p>
            <a:pPr>
              <a:lnSpc>
                <a:spcPct val="80000"/>
              </a:lnSpc>
            </a:pPr>
            <a:r>
              <a:rPr lang="zh-TW" altLang="en-US">
                <a:solidFill>
                  <a:schemeClr val="bg1"/>
                </a:solidFill>
              </a:rPr>
              <a:t>       談到加深品牌印象，可從提昇媒體曝光率及滲透率兩方面著手，手法不外透過廣告、電子報、直接郵件、主題活動</a:t>
            </a:r>
            <a:r>
              <a:rPr lang="en-US" altLang="zh-TW">
                <a:solidFill>
                  <a:schemeClr val="bg1"/>
                </a:solidFill>
              </a:rPr>
              <a:t>……</a:t>
            </a:r>
            <a:r>
              <a:rPr lang="zh-TW" altLang="en-US">
                <a:solidFill>
                  <a:schemeClr val="bg1"/>
                </a:solidFill>
              </a:rPr>
              <a:t>等行銷作為來介紹品牌特性、功能、定位及價值，加深消費者對品牌的印象。</a:t>
            </a:r>
          </a:p>
        </p:txBody>
      </p:sp>
    </p:spTree>
    <p:extLst>
      <p:ext uri="{BB962C8B-B14F-4D97-AF65-F5344CB8AC3E}">
        <p14:creationId xmlns:p14="http://schemas.microsoft.com/office/powerpoint/2010/main" val="2047627572"/>
      </p:ext>
    </p:extLst>
  </p:cSld>
  <p:clrMapOvr>
    <a:masterClrMapping/>
  </p:clrMapOvr>
  <p:transition advClick="0" advTm="2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廣告</a:t>
            </a:r>
            <a:r>
              <a:rPr lang="zh-TW" altLang="en-US" b="1" dirty="0"/>
              <a:t>策略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b="1"/>
              <a:t>Deutsche Banc alex Brown</a:t>
            </a:r>
            <a:r>
              <a:rPr lang="zh-TW" altLang="en-US" b="1"/>
              <a:t>分析師貝扥說：在網路這一行，巨額廣告支出是遊戲規則的一部分。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17198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廣告遊戲規則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zh-TW" sz="4000">
                <a:solidFill>
                  <a:schemeClr val="tx2"/>
                </a:solidFill>
              </a:rPr>
              <a:t>1.</a:t>
            </a:r>
            <a:r>
              <a:rPr lang="zh-TW" altLang="en-US" sz="4000">
                <a:solidFill>
                  <a:schemeClr val="tx2"/>
                </a:solidFill>
              </a:rPr>
              <a:t>電視仍是主要廣告媒介</a:t>
            </a:r>
          </a:p>
          <a:p>
            <a:pPr>
              <a:buFontTx/>
              <a:buNone/>
            </a:pPr>
            <a:r>
              <a:rPr lang="en-US" altLang="zh-TW" sz="4000">
                <a:solidFill>
                  <a:schemeClr val="tx2"/>
                </a:solidFill>
              </a:rPr>
              <a:t>2.</a:t>
            </a:r>
            <a:r>
              <a:rPr lang="zh-TW" altLang="en-US" sz="4000">
                <a:solidFill>
                  <a:schemeClr val="tx2"/>
                </a:solidFill>
              </a:rPr>
              <a:t>網路廣告不會增加</a:t>
            </a:r>
          </a:p>
          <a:p>
            <a:pPr>
              <a:buFontTx/>
              <a:buNone/>
            </a:pPr>
            <a:r>
              <a:rPr lang="en-US" altLang="zh-TW" sz="4000">
                <a:solidFill>
                  <a:schemeClr val="tx2"/>
                </a:solidFill>
              </a:rPr>
              <a:t>3.</a:t>
            </a:r>
            <a:r>
              <a:rPr lang="zh-TW" altLang="en-US" sz="4000">
                <a:solidFill>
                  <a:schemeClr val="tx2"/>
                </a:solidFill>
              </a:rPr>
              <a:t>數字會說話</a:t>
            </a:r>
          </a:p>
          <a:p>
            <a:pPr>
              <a:buFontTx/>
              <a:buNone/>
            </a:pPr>
            <a:r>
              <a:rPr lang="en-US" altLang="zh-TW" sz="4000">
                <a:solidFill>
                  <a:schemeClr val="tx2"/>
                </a:solidFill>
              </a:rPr>
              <a:t>4.</a:t>
            </a:r>
            <a:r>
              <a:rPr lang="zh-TW" altLang="en-US" sz="4000">
                <a:solidFill>
                  <a:schemeClr val="tx2"/>
                </a:solidFill>
              </a:rPr>
              <a:t>一站購足將失去市場</a:t>
            </a:r>
          </a:p>
          <a:p>
            <a:pPr>
              <a:buFontTx/>
              <a:buNone/>
            </a:pPr>
            <a:r>
              <a:rPr lang="en-US" altLang="zh-TW" sz="4000">
                <a:solidFill>
                  <a:schemeClr val="tx2"/>
                </a:solidFill>
              </a:rPr>
              <a:t>5.</a:t>
            </a:r>
            <a:r>
              <a:rPr lang="zh-TW" altLang="en-US" sz="4000">
                <a:solidFill>
                  <a:schemeClr val="tx2"/>
                </a:solidFill>
              </a:rPr>
              <a:t>鎖定目標顧客</a:t>
            </a:r>
          </a:p>
        </p:txBody>
      </p:sp>
    </p:spTree>
    <p:extLst>
      <p:ext uri="{BB962C8B-B14F-4D97-AF65-F5344CB8AC3E}">
        <p14:creationId xmlns:p14="http://schemas.microsoft.com/office/powerpoint/2010/main" val="375622299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/>
              <a:t>一、何謂網路廣告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zh-TW"/>
              <a:t>          </a:t>
            </a:r>
          </a:p>
          <a:p>
            <a:pPr>
              <a:buFontTx/>
              <a:buNone/>
            </a:pPr>
            <a:r>
              <a:rPr lang="en-US" altLang="zh-TW"/>
              <a:t>          </a:t>
            </a:r>
            <a:r>
              <a:rPr lang="zh-TW" altLang="en-US">
                <a:solidFill>
                  <a:schemeClr val="tx2"/>
                </a:solidFill>
              </a:rPr>
              <a:t>所有在網頁上或電子郵件內付費的內容都屬於網路廣告，其形式與傳統媒體模式一樣，由公司將網頁空間出售給有需要的廠商刊登廣告，或與其他提供空間的網路業者交換（以物易物）空間刊登自家廣告。</a:t>
            </a:r>
          </a:p>
        </p:txBody>
      </p:sp>
    </p:spTree>
    <p:extLst>
      <p:ext uri="{BB962C8B-B14F-4D97-AF65-F5344CB8AC3E}">
        <p14:creationId xmlns:p14="http://schemas.microsoft.com/office/powerpoint/2010/main" val="10020122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 smtClean="0"/>
              <a:t>二、</a:t>
            </a:r>
            <a:r>
              <a:rPr lang="zh-TW" altLang="en-US" b="1" dirty="0"/>
              <a:t>網路廣告手法</a:t>
            </a:r>
            <a:r>
              <a:rPr lang="zh-TW" altLang="en-US" dirty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（一）鬥臭法</a:t>
            </a: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（二）粉飾法</a:t>
            </a: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（三）移花接木法</a:t>
            </a: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（四）佐證法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（五）假仙法   </a:t>
            </a: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（六）洗牌法</a:t>
            </a:r>
          </a:p>
          <a:p>
            <a:pPr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</a:rPr>
              <a:t>（七）樂隊花車法</a:t>
            </a:r>
          </a:p>
          <a:p>
            <a:endParaRPr lang="en-US" altLang="zh-TW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6921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三、</a:t>
            </a:r>
            <a:r>
              <a:rPr lang="zh-TW" altLang="en-US" b="1" dirty="0"/>
              <a:t>網路廣告類型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endParaRPr lang="en-US" altLang="zh-TW" dirty="0"/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（一）橫幅廣告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（二）電子郵件廣告 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（三）按鈕廣告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（四）多媒體動畫廣告</a:t>
            </a:r>
          </a:p>
          <a:p>
            <a:pPr algn="just">
              <a:buFontTx/>
              <a:buNone/>
            </a:pPr>
            <a:r>
              <a:rPr lang="zh-TW" altLang="en-US" sz="2600" dirty="0">
                <a:solidFill>
                  <a:schemeClr val="tx2"/>
                </a:solidFill>
              </a:rPr>
              <a:t>（五）插撥式子視窗廣告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endParaRPr lang="en-US" altLang="zh-TW" dirty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（六）推播式廣告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（七）分類廣告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（八）文字式廣告</a:t>
            </a:r>
          </a:p>
          <a:p>
            <a:pPr algn="just"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（九）網站本身廣告</a:t>
            </a:r>
          </a:p>
          <a:p>
            <a:pPr>
              <a:buFontTx/>
              <a:buNone/>
            </a:pPr>
            <a:endParaRPr lang="en-US" altLang="zh-TW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8267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非行銷部門也要懂行銷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zh-TW" dirty="0"/>
          </a:p>
          <a:p>
            <a:r>
              <a:rPr lang="zh-TW" altLang="en-US" b="1" dirty="0"/>
              <a:t>與行銷脫不了關係</a:t>
            </a:r>
          </a:p>
          <a:p>
            <a:r>
              <a:rPr lang="zh-TW" altLang="en-US" b="1" dirty="0"/>
              <a:t>　　</a:t>
            </a:r>
          </a:p>
          <a:p>
            <a:r>
              <a:rPr lang="zh-TW" altLang="en-US" b="1" dirty="0"/>
              <a:t>行銷必須所有部門都參與</a:t>
            </a:r>
          </a:p>
          <a:p>
            <a:r>
              <a:rPr lang="zh-TW" altLang="en-US" b="1" dirty="0"/>
              <a:t>高階主管須具行銷能力</a:t>
            </a:r>
          </a:p>
          <a:p>
            <a:r>
              <a:rPr lang="zh-TW" altLang="en-US" b="1" dirty="0"/>
              <a:t>　</a:t>
            </a:r>
          </a:p>
          <a:p>
            <a:r>
              <a:rPr lang="zh-TW" altLang="en-US" b="1" dirty="0"/>
              <a:t>別忽略內部行銷</a:t>
            </a:r>
          </a:p>
        </p:txBody>
      </p:sp>
    </p:spTree>
    <p:extLst>
      <p:ext uri="{BB962C8B-B14F-4D97-AF65-F5344CB8AC3E}">
        <p14:creationId xmlns:p14="http://schemas.microsoft.com/office/powerpoint/2010/main" val="634880388"/>
      </p:ext>
    </p:extLst>
  </p:cSld>
  <p:clrMapOvr>
    <a:masterClrMapping/>
  </p:clrMapOvr>
  <p:transition advClick="0" advTm="2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四、 </a:t>
            </a:r>
            <a:r>
              <a:rPr lang="zh-TW" altLang="en-US" b="1" dirty="0"/>
              <a:t>廣告策略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一、互動式廣告</a:t>
            </a:r>
          </a:p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二、戶外廣告</a:t>
            </a:r>
          </a:p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三、自家網站廣告</a:t>
            </a:r>
          </a:p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四、交換廣告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五、入口網站廣告</a:t>
            </a:r>
          </a:p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六、內容導向廣告</a:t>
            </a:r>
          </a:p>
          <a:p>
            <a:pPr algn="just">
              <a:buFontTx/>
              <a:buNone/>
            </a:pPr>
            <a:r>
              <a:rPr lang="zh-TW" altLang="en-US" sz="3200" b="1" dirty="0">
                <a:solidFill>
                  <a:schemeClr val="tx2"/>
                </a:solidFill>
              </a:rPr>
              <a:t>七、無線廣告</a:t>
            </a:r>
          </a:p>
          <a:p>
            <a:pPr>
              <a:buFontTx/>
              <a:buNone/>
            </a:pPr>
            <a:endParaRPr lang="en-US" altLang="zh-TW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4199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整合行銷擴展目標族群</a:t>
            </a:r>
            <a:endParaRPr lang="zh-TW" altLang="en-US" sz="4000" b="1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/>
              <a:t>          </a:t>
            </a:r>
            <a:r>
              <a:rPr lang="zh-TW" altLang="en-US">
                <a:solidFill>
                  <a:schemeClr val="tx2"/>
                </a:solidFill>
              </a:rPr>
              <a:t>美國傳播學者弗斯特提出整合行銷傳播概念，意思是結合多種傳播工具所產生的綜效，觸及更個人化、分眾化、小眾化的閱聽眾。這種整合效果大於廣告、促銷、行銷、公關、包裝等個別規劃及執行的單一效果，更易於將公司知名度傳遞給不同接收習性的閱聽眾，對網路公司經營者言，不啻是倍增廣告綜效的另一選擇，亦是有效開發新客源暨增加網站點閱率的方式。</a:t>
            </a:r>
          </a:p>
        </p:txBody>
      </p:sp>
    </p:spTree>
    <p:extLst>
      <p:ext uri="{BB962C8B-B14F-4D97-AF65-F5344CB8AC3E}">
        <p14:creationId xmlns:p14="http://schemas.microsoft.com/office/powerpoint/2010/main" val="23538007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許可</a:t>
            </a:r>
            <a:r>
              <a:rPr lang="zh-TW" altLang="en-US" b="1" dirty="0"/>
              <a:t>式行銷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b="1"/>
              <a:t>敦陽科技行政資材中心協理瞿瑞華：</a:t>
            </a:r>
          </a:p>
          <a:p>
            <a:r>
              <a:rPr lang="zh-TW" altLang="en-US" b="1"/>
              <a:t>腳要勤快，腰要彎得下去。</a:t>
            </a:r>
            <a:r>
              <a:rPr lang="zh-TW" altLang="en-US"/>
              <a:t> </a:t>
            </a:r>
            <a:r>
              <a:rPr lang="zh-TW" altLang="en-US" b="1"/>
              <a:t/>
            </a:r>
            <a:br>
              <a:rPr lang="zh-TW" altLang="en-US" b="1"/>
            </a:br>
            <a:r>
              <a:rPr lang="zh-TW" altLang="en-US" b="1"/>
              <a:t/>
            </a:r>
            <a:br>
              <a:rPr lang="zh-TW" altLang="en-US" b="1"/>
            </a:br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251715034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一、許可式行銷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zh-TW">
                <a:solidFill>
                  <a:schemeClr val="tx2"/>
                </a:solidFill>
              </a:rPr>
              <a:t>           </a:t>
            </a:r>
            <a:r>
              <a:rPr lang="zh-TW" altLang="en-US">
                <a:solidFill>
                  <a:schemeClr val="tx2"/>
                </a:solidFill>
              </a:rPr>
              <a:t>高定（</a:t>
            </a:r>
            <a:r>
              <a:rPr lang="en-US" altLang="zh-TW">
                <a:solidFill>
                  <a:schemeClr val="tx2"/>
                </a:solidFill>
              </a:rPr>
              <a:t>Seth Godin</a:t>
            </a:r>
            <a:r>
              <a:rPr lang="zh-TW" altLang="en-US">
                <a:solidFill>
                  <a:schemeClr val="tx2"/>
                </a:solidFill>
              </a:rPr>
              <a:t>）在許可式行銷書中指出，許可式行銷是把陌生人轉變為顧客的過程，其做法是先詢問消費者意見，是否願意收到某類型資訊，在得到允許後，才繼續寄送相關訊息，若沒得到許可，為避免對用戶造成干擾，切勿再寄送任何訊息，或建議用戶直接輸入</a:t>
            </a:r>
            <a:r>
              <a:rPr lang="en-US" altLang="zh-TW">
                <a:solidFill>
                  <a:schemeClr val="tx2"/>
                </a:solidFill>
              </a:rPr>
              <a:t>e-mail address</a:t>
            </a:r>
            <a:r>
              <a:rPr lang="zh-TW" altLang="en-US">
                <a:solidFill>
                  <a:schemeClr val="tx2"/>
                </a:solidFill>
              </a:rPr>
              <a:t>取消訂閱。</a:t>
            </a:r>
          </a:p>
        </p:txBody>
      </p:sp>
    </p:spTree>
    <p:extLst>
      <p:ext uri="{BB962C8B-B14F-4D97-AF65-F5344CB8AC3E}">
        <p14:creationId xmlns:p14="http://schemas.microsoft.com/office/powerpoint/2010/main" val="1210429142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二、 </a:t>
            </a:r>
            <a:r>
              <a:rPr lang="zh-TW" altLang="en-US" b="1" dirty="0"/>
              <a:t>許可式行銷應用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一、許可式行銷到核爆式行銷</a:t>
            </a:r>
          </a:p>
          <a:p>
            <a:pPr algn="just">
              <a:buFontTx/>
              <a:buNone/>
            </a:pPr>
            <a:endParaRPr lang="zh-TW" altLang="en-US" b="1" dirty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二、許可行銷在媒體上的應用</a:t>
            </a:r>
          </a:p>
          <a:p>
            <a:pPr algn="just">
              <a:buFontTx/>
              <a:buNone/>
            </a:pPr>
            <a:endParaRPr lang="zh-TW" altLang="en-US" b="1" dirty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三、許可式行銷應注意事項</a:t>
            </a:r>
          </a:p>
          <a:p>
            <a:pPr algn="just">
              <a:buFontTx/>
              <a:buNone/>
            </a:pPr>
            <a:endParaRPr lang="zh-TW" altLang="en-US" b="1" dirty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endParaRPr lang="en-US" altLang="zh-TW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06874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三、</a:t>
            </a:r>
            <a:r>
              <a:rPr lang="zh-TW" altLang="en-US" b="1" dirty="0"/>
              <a:t>許可式行銷到核爆式行銷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 dirty="0">
                <a:solidFill>
                  <a:schemeClr val="tx2"/>
                </a:solidFill>
              </a:rPr>
              <a:t>       </a:t>
            </a:r>
            <a:r>
              <a:rPr lang="zh-TW" altLang="en-US" sz="2800" b="1" dirty="0">
                <a:solidFill>
                  <a:schemeClr val="tx2"/>
                </a:solidFill>
              </a:rPr>
              <a:t>電子郵件行銷已成業者普遍採用的方式，但為降低對消費者的干擾，網路媒體設計人性化介面，讓閱聽眾享有自行選擇接收與否的權利，避免類似強迫干擾閱聽眾的行銷作為，令消費者無奈。</a:t>
            </a:r>
          </a:p>
          <a:p>
            <a:pPr>
              <a:lnSpc>
                <a:spcPct val="90000"/>
              </a:lnSpc>
            </a:pPr>
            <a:r>
              <a:rPr lang="zh-TW" altLang="en-US" sz="2800" b="1" dirty="0">
                <a:solidFill>
                  <a:schemeClr val="tx2"/>
                </a:solidFill>
              </a:rPr>
              <a:t>       對企業主而言，在得到消費者許可後，可以堂而皇之將商品訊息寄給目標族群，並獎勵網友將訊息轉寄給</a:t>
            </a:r>
            <a:r>
              <a:rPr lang="en-US" altLang="zh-TW" sz="2800" b="1" dirty="0">
                <a:solidFill>
                  <a:schemeClr val="tx2"/>
                </a:solidFill>
              </a:rPr>
              <a:t>3~5</a:t>
            </a:r>
            <a:r>
              <a:rPr lang="zh-TW" altLang="en-US" sz="2800" b="1" dirty="0">
                <a:solidFill>
                  <a:schemeClr val="tx2"/>
                </a:solidFill>
              </a:rPr>
              <a:t>位好友，達到事半功倍的宣傳成效，此乃核爆式行銷，讓更多人知曉公司的訊息。</a:t>
            </a:r>
          </a:p>
        </p:txBody>
      </p:sp>
    </p:spTree>
    <p:extLst>
      <p:ext uri="{BB962C8B-B14F-4D97-AF65-F5344CB8AC3E}">
        <p14:creationId xmlns:p14="http://schemas.microsoft.com/office/powerpoint/2010/main" val="3055704149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二、許可行銷在媒體上的應用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zh-TW" altLang="en-US" sz="2800" dirty="0">
                <a:solidFill>
                  <a:schemeClr val="tx2"/>
                </a:solidFill>
              </a:rPr>
              <a:t>行銷人員所努力的是獲取消費者對自家產品的注意，惟必須先得到顧客的許可，進而與顧客產生互動，吸引顧客注意相關的銷售資訊，才能提高產品銷售出去的機率。</a:t>
            </a:r>
          </a:p>
          <a:p>
            <a:r>
              <a:rPr lang="zh-TW" altLang="en-US" sz="2800" dirty="0">
                <a:solidFill>
                  <a:schemeClr val="tx2"/>
                </a:solidFill>
              </a:rPr>
              <a:t>在強調個人化的行動媒體上，許可行銷的應用更是刻不容緩的。根據英國學者</a:t>
            </a:r>
            <a:r>
              <a:rPr lang="en-US" altLang="zh-TW" sz="2800" dirty="0">
                <a:solidFill>
                  <a:schemeClr val="tx2"/>
                </a:solidFill>
              </a:rPr>
              <a:t>Patrick</a:t>
            </a:r>
            <a:r>
              <a:rPr lang="zh-TW" altLang="en-US" sz="2800" dirty="0">
                <a:solidFill>
                  <a:schemeClr val="tx2"/>
                </a:solidFill>
              </a:rPr>
              <a:t>等人所做的研究發現，行動媒體具互動性、個人化，是一對一行銷最好的溝通工具，成為許可行銷的良好管道。</a:t>
            </a:r>
          </a:p>
        </p:txBody>
      </p:sp>
    </p:spTree>
    <p:extLst>
      <p:ext uri="{BB962C8B-B14F-4D97-AF65-F5344CB8AC3E}">
        <p14:creationId xmlns:p14="http://schemas.microsoft.com/office/powerpoint/2010/main" val="3965395769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三、許可式行銷應注意事項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（一）資料庫更新</a:t>
            </a:r>
            <a:endParaRPr lang="zh-TW" altLang="en-US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（二）隱私權的問題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（三）資訊即時性</a:t>
            </a:r>
          </a:p>
        </p:txBody>
      </p:sp>
    </p:spTree>
    <p:extLst>
      <p:ext uri="{BB962C8B-B14F-4D97-AF65-F5344CB8AC3E}">
        <p14:creationId xmlns:p14="http://schemas.microsoft.com/office/powerpoint/2010/main" val="209153402"/>
      </p:ext>
    </p:extLst>
  </p:cSld>
  <p:clrMapOvr>
    <a:masterClrMapping/>
  </p:clrMapOvr>
  <p:transition advClick="0"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第一節  </a:t>
            </a:r>
            <a:r>
              <a:rPr lang="zh-TW" altLang="en-US" b="1" dirty="0"/>
              <a:t>八箭行銷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24800" cy="44196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八箭行銷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V="1">
            <a:off x="4572000" y="2708275"/>
            <a:ext cx="0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4572000" y="3933825"/>
            <a:ext cx="0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3635375" y="2349500"/>
            <a:ext cx="1728788" cy="3556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策略聯盟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084888" y="2636838"/>
            <a:ext cx="1209675" cy="447675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科技行銷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6084888" y="3500438"/>
            <a:ext cx="1439862" cy="4333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明星代言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435600" y="3716338"/>
            <a:ext cx="7207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V="1">
            <a:off x="5364163" y="2924175"/>
            <a:ext cx="792162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 rot="10275">
            <a:off x="6084888" y="4437063"/>
            <a:ext cx="1295400" cy="4333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媒體廣告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292725" y="3933825"/>
            <a:ext cx="792163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3995738" y="4652963"/>
            <a:ext cx="1441450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US" altLang="zh-TW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event</a:t>
            </a:r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活動</a:t>
            </a:r>
          </a:p>
          <a:p>
            <a:pPr algn="ctr"/>
            <a:endParaRPr lang="en-US" altLang="zh-TW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763713" y="4365625"/>
            <a:ext cx="1439862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免費資源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H="1">
            <a:off x="2987675" y="3860800"/>
            <a:ext cx="720725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408" name="AutoShape 16"/>
          <p:cNvSpPr>
            <a:spLocks noChangeArrowheads="1"/>
          </p:cNvSpPr>
          <p:nvPr/>
        </p:nvSpPr>
        <p:spPr bwMode="auto">
          <a:xfrm>
            <a:off x="1476375" y="34290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價格優惠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700338" y="3644900"/>
            <a:ext cx="10080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1547813" y="2565400"/>
            <a:ext cx="129540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異業結合</a:t>
            </a:r>
            <a:endParaRPr lang="zh-TW" alt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H="1" flipV="1">
            <a:off x="2771775" y="2852738"/>
            <a:ext cx="1152525" cy="576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04901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一、策略聯盟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TW" sz="2400"/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（一）何謂策略聯盟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（二）策略聯盟型態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（三）何時聯盟？何時購併？</a:t>
            </a:r>
          </a:p>
        </p:txBody>
      </p:sp>
    </p:spTree>
    <p:extLst>
      <p:ext uri="{BB962C8B-B14F-4D97-AF65-F5344CB8AC3E}">
        <p14:creationId xmlns:p14="http://schemas.microsoft.com/office/powerpoint/2010/main" val="2228090012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二、異業結合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chemeClr val="tx2"/>
                </a:solidFill>
              </a:rPr>
              <a:t>           </a:t>
            </a:r>
            <a:r>
              <a:rPr lang="zh-TW" altLang="en-US" sz="2800">
                <a:solidFill>
                  <a:schemeClr val="tx2"/>
                </a:solidFill>
              </a:rPr>
              <a:t>透過不同產業結合，延伸產品線，擴大產品範疇，擴增市場範圍，提供消費者更多服務。例如：亞馬遜和藥粧網站攜手成立健康與美容產品的網路專賣店後，續與家居生活網站宣佈聯手推出家居佈置的網路傢俱商店。這是亞馬遜第二度與其他產業夥伴合作，擴大銷售產品的範疇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solidFill>
                  <a:schemeClr val="tx2"/>
                </a:solidFill>
              </a:rPr>
              <a:t>           這兩家異業結合公司，分屬藥房與家居類網路商店，與雅馬遜販售的書籍、音樂、玩具等商品不同，正足以延伸雅馬遜的產品線。</a:t>
            </a:r>
            <a:r>
              <a:rPr lang="zh-TW" alt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95611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三、價格優惠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68313" y="1412875"/>
            <a:ext cx="8064500" cy="4383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endParaRPr lang="en-US" altLang="zh-TW" b="1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altLang="zh-TW" sz="2400" dirty="0">
                <a:solidFill>
                  <a:schemeClr val="tx2"/>
                </a:solidFill>
                <a:latin typeface="Comic Sans MS" pitchFamily="66" charset="0"/>
              </a:rPr>
              <a:t>       </a:t>
            </a:r>
            <a:r>
              <a:rPr lang="zh-TW" altLang="en-US" sz="2400" dirty="0">
                <a:solidFill>
                  <a:schemeClr val="tx2"/>
                </a:solidFill>
                <a:latin typeface="Comic Sans MS" pitchFamily="66" charset="0"/>
              </a:rPr>
              <a:t>為刺激買氣，企業主推出產品折扣、來店禮（消費者加入會員即獲取贈品）或參與競標等優惠方式吸引顧客，用意在採用成本領導優勢（或稱低價策略）吸引客戶上網購物，讓他們花較少的錢，得到價廉物美的商品。</a:t>
            </a:r>
          </a:p>
          <a:p>
            <a:r>
              <a:rPr lang="zh-TW" altLang="en-US" sz="2400" dirty="0">
                <a:solidFill>
                  <a:schemeClr val="tx2"/>
                </a:solidFill>
                <a:latin typeface="Comic Sans MS" pitchFamily="66" charset="0"/>
              </a:rPr>
              <a:t>        前述促銷手法是業者藉由產品價格優惠吸引消費者上網購物，或登錄資料取得來店禮之際，獲取顧客基本資料，再利用核爆式行銷（利用電子郵件推薦名單使客戶資料滾雪球式的倍增）郵寄大量宣傳廣告或電子郵件。這些方式基於消費者所花費、付出或損失的金額較少，不需要較綿密、複雜及長時間之決策過程，即可決定購買與否，在消費者毫無設防下，達成企業主刺激消費的目的。</a:t>
            </a:r>
          </a:p>
        </p:txBody>
      </p:sp>
    </p:spTree>
    <p:extLst>
      <p:ext uri="{BB962C8B-B14F-4D97-AF65-F5344CB8AC3E}">
        <p14:creationId xmlns:p14="http://schemas.microsoft.com/office/powerpoint/2010/main" val="417306057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四、多樣化免費資源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TW" sz="12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200" dirty="0">
                <a:solidFill>
                  <a:schemeClr val="tx2"/>
                </a:solidFill>
              </a:rPr>
              <a:t>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dirty="0">
                <a:solidFill>
                  <a:schemeClr val="tx2"/>
                </a:solidFill>
              </a:rPr>
              <a:t>          </a:t>
            </a:r>
            <a:r>
              <a:rPr lang="zh-TW" altLang="en-US" dirty="0">
                <a:solidFill>
                  <a:schemeClr val="tx2"/>
                </a:solidFill>
              </a:rPr>
              <a:t>大部分網路調查報告暨網站實際運作狀況指出，網站收費服務對刺激相關業務成長的效果有限。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          網路家庭藉由所提供的免費資源分享，獲取消費者青睞，願意登錄個人資料，成為會員，這種以「服務引進流量」的商業模式，除了吸引更多人潮上網外，也帶動公司其他業務成長。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51425"/>
      </p:ext>
    </p:extLst>
  </p:cSld>
  <p:clrMapOvr>
    <a:masterClrMapping/>
  </p:clrMapOvr>
  <p:transition advClick="0" advTm="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五、科技行銷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dirty="0">
                <a:solidFill>
                  <a:schemeClr val="tx2"/>
                </a:solidFill>
              </a:rPr>
              <a:t>           </a:t>
            </a:r>
            <a:r>
              <a:rPr lang="zh-TW" altLang="en-US" sz="2800" dirty="0">
                <a:solidFill>
                  <a:schemeClr val="tx2"/>
                </a:solidFill>
              </a:rPr>
              <a:t>科技帶給人生活上便利，使人嚮往參與科技生活。對此，企業主可以反向操作，以結合科技產物的手法向閱聽眾行銷。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800" dirty="0">
                <a:solidFill>
                  <a:schemeClr val="tx2"/>
                </a:solidFill>
              </a:rPr>
              <a:t>           藉由與高科技產品結合，向消費者行銷，其吸引力在於高科技產品提供的方便性、新鮮感、炫耀性與寄情於最新科技的優越感，使消費者隨時隨地透過媒介閱讀最新資訊之餘，亦可作為社交工具。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800" dirty="0">
                <a:solidFill>
                  <a:schemeClr val="tx2"/>
                </a:solidFill>
              </a:rPr>
              <a:t>           這種直接推廣至消費者電子信箱、大哥大簡訊，目的在免除所有行銷工具之高製作成本、低取閱率及攜帶不便等缺點，讓消費者透過手機隨時接收最新、最快的優惠訊息。</a:t>
            </a:r>
          </a:p>
        </p:txBody>
      </p:sp>
    </p:spTree>
    <p:extLst>
      <p:ext uri="{BB962C8B-B14F-4D97-AF65-F5344CB8AC3E}">
        <p14:creationId xmlns:p14="http://schemas.microsoft.com/office/powerpoint/2010/main" val="1259715693"/>
      </p:ext>
    </p:extLst>
  </p:cSld>
  <p:clrMapOvr>
    <a:masterClrMapping/>
  </p:clrMapOvr>
  <p:transition advClick="0" advTm="2000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2315</Words>
  <Application>Microsoft Office PowerPoint</Application>
  <PresentationFormat>如螢幕大小 (4:3)</PresentationFormat>
  <Paragraphs>223</Paragraphs>
  <Slides>37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Office 佈景主題</vt:lpstr>
      <vt:lpstr>PowerPoint 簡報</vt:lpstr>
      <vt:lpstr>第 九 章  八箭行銷</vt:lpstr>
      <vt:lpstr>非行銷部門也要懂行銷</vt:lpstr>
      <vt:lpstr>第一節  八箭行銷</vt:lpstr>
      <vt:lpstr>一、策略聯盟</vt:lpstr>
      <vt:lpstr>二、異業結合</vt:lpstr>
      <vt:lpstr>三、價格優惠</vt:lpstr>
      <vt:lpstr>四、多樣化免費資源</vt:lpstr>
      <vt:lpstr>五、科技行銷</vt:lpstr>
      <vt:lpstr>創新行銷</vt:lpstr>
      <vt:lpstr>創意向前走 </vt:lpstr>
      <vt:lpstr>第二節  危機管理</vt:lpstr>
      <vt:lpstr>一、危機管理流程</vt:lpstr>
      <vt:lpstr>創新行銷</vt:lpstr>
      <vt:lpstr>創新行銷策略執行</vt:lpstr>
      <vt:lpstr>二、創新方式</vt:lpstr>
      <vt:lpstr>創新是唯一的路</vt:lpstr>
      <vt:lpstr>品牌策略</vt:lpstr>
      <vt:lpstr>第三節  品牌</vt:lpstr>
      <vt:lpstr>一、品牌</vt:lpstr>
      <vt:lpstr>二、  品牌策略</vt:lpstr>
      <vt:lpstr>二、建立品牌商標</vt:lpstr>
      <vt:lpstr>三、建立品牌識別系統</vt:lpstr>
      <vt:lpstr>四、加深品牌印象</vt:lpstr>
      <vt:lpstr>廣告策略</vt:lpstr>
      <vt:lpstr>廣告遊戲規則 </vt:lpstr>
      <vt:lpstr>一、何謂網路廣告</vt:lpstr>
      <vt:lpstr>二、網路廣告手法 </vt:lpstr>
      <vt:lpstr>三、網路廣告類型</vt:lpstr>
      <vt:lpstr>四、 廣告策略</vt:lpstr>
      <vt:lpstr>整合行銷擴展目標族群</vt:lpstr>
      <vt:lpstr>許可式行銷</vt:lpstr>
      <vt:lpstr>一、許可式行銷</vt:lpstr>
      <vt:lpstr>二、 許可式行銷應用</vt:lpstr>
      <vt:lpstr>三、許可式行銷到核爆式行銷</vt:lpstr>
      <vt:lpstr>二、許可行銷在媒體上的應用</vt:lpstr>
      <vt:lpstr>三、許可式行銷應注意事項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CCIS</dc:creator>
  <cp:lastModifiedBy>CCIS</cp:lastModifiedBy>
  <cp:revision>2</cp:revision>
  <dcterms:created xsi:type="dcterms:W3CDTF">2011-09-27T08:29:56Z</dcterms:created>
  <dcterms:modified xsi:type="dcterms:W3CDTF">2011-09-27T08:39:27Z</dcterms:modified>
</cp:coreProperties>
</file>