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358" r:id="rId2"/>
    <p:sldId id="266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85" r:id="rId21"/>
    <p:sldId id="286" r:id="rId2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15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9D69A8-F2E9-48BE-AFF7-DEBA5F4611E4}" type="datetimeFigureOut">
              <a:rPr lang="zh-TW" altLang="en-US" smtClean="0"/>
              <a:t>2011/9/27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C2FF44-101C-4906-8960-6A29D915BFA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68056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46FA5F-0529-4AA1-B03F-EFD84E51528D}" type="slidenum">
              <a:rPr lang="en-US" altLang="zh-TW"/>
              <a:pPr/>
              <a:t>6</a:t>
            </a:fld>
            <a:endParaRPr lang="en-US" altLang="zh-TW"/>
          </a:p>
        </p:txBody>
      </p:sp>
      <p:sp>
        <p:nvSpPr>
          <p:cNvPr id="348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3254E0-28EF-41E4-A374-34E62E1A5CFC}" type="slidenum">
              <a:rPr lang="en-US" altLang="zh-TW"/>
              <a:pPr/>
              <a:t>17</a:t>
            </a:fld>
            <a:endParaRPr lang="en-US" altLang="zh-TW"/>
          </a:p>
        </p:txBody>
      </p:sp>
      <p:sp>
        <p:nvSpPr>
          <p:cNvPr id="471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15CF2-4097-4CCB-B6AF-7A655A1FAFE7}" type="datetimeFigureOut">
              <a:rPr lang="zh-TW" altLang="en-US" smtClean="0"/>
              <a:t>2011/9/27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D5200-1CF1-4DEA-8ACE-B5F871E9483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6371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15CF2-4097-4CCB-B6AF-7A655A1FAFE7}" type="datetimeFigureOut">
              <a:rPr lang="zh-TW" altLang="en-US" smtClean="0"/>
              <a:t>2011/9/27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D5200-1CF1-4DEA-8ACE-B5F871E9483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5732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15CF2-4097-4CCB-B6AF-7A655A1FAFE7}" type="datetimeFigureOut">
              <a:rPr lang="zh-TW" altLang="en-US" smtClean="0"/>
              <a:t>2011/9/27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D5200-1CF1-4DEA-8ACE-B5F871E9483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04439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15CF2-4097-4CCB-B6AF-7A655A1FAFE7}" type="datetimeFigureOut">
              <a:rPr lang="zh-TW" altLang="en-US" smtClean="0"/>
              <a:t>2011/9/27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D5200-1CF1-4DEA-8ACE-B5F871E9483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2015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15CF2-4097-4CCB-B6AF-7A655A1FAFE7}" type="datetimeFigureOut">
              <a:rPr lang="zh-TW" altLang="en-US" smtClean="0"/>
              <a:t>2011/9/27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D5200-1CF1-4DEA-8ACE-B5F871E9483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84269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15CF2-4097-4CCB-B6AF-7A655A1FAFE7}" type="datetimeFigureOut">
              <a:rPr lang="zh-TW" altLang="en-US" smtClean="0"/>
              <a:t>2011/9/27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D5200-1CF1-4DEA-8ACE-B5F871E9483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401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15CF2-4097-4CCB-B6AF-7A655A1FAFE7}" type="datetimeFigureOut">
              <a:rPr lang="zh-TW" altLang="en-US" smtClean="0"/>
              <a:t>2011/9/27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D5200-1CF1-4DEA-8ACE-B5F871E9483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7992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15CF2-4097-4CCB-B6AF-7A655A1FAFE7}" type="datetimeFigureOut">
              <a:rPr lang="zh-TW" altLang="en-US" smtClean="0"/>
              <a:t>2011/9/27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D5200-1CF1-4DEA-8ACE-B5F871E9483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814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15CF2-4097-4CCB-B6AF-7A655A1FAFE7}" type="datetimeFigureOut">
              <a:rPr lang="zh-TW" altLang="en-US" smtClean="0"/>
              <a:t>2011/9/27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D5200-1CF1-4DEA-8ACE-B5F871E9483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6804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15CF2-4097-4CCB-B6AF-7A655A1FAFE7}" type="datetimeFigureOut">
              <a:rPr lang="zh-TW" altLang="en-US" smtClean="0"/>
              <a:t>2011/9/27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D5200-1CF1-4DEA-8ACE-B5F871E9483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95790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15CF2-4097-4CCB-B6AF-7A655A1FAFE7}" type="datetimeFigureOut">
              <a:rPr lang="zh-TW" altLang="en-US" smtClean="0"/>
              <a:t>2011/9/27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D5200-1CF1-4DEA-8ACE-B5F871E9483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9418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15CF2-4097-4CCB-B6AF-7A655A1FAFE7}" type="datetimeFigureOut">
              <a:rPr lang="zh-TW" altLang="en-US" smtClean="0"/>
              <a:t>2011/9/27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BD5200-1CF1-4DEA-8ACE-B5F871E9483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1661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7" descr="easyJ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7413" y="1571625"/>
            <a:ext cx="5716587" cy="454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A5002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23"/>
          <p:cNvSpPr>
            <a:spLocks noChangeArrowheads="1"/>
          </p:cNvSpPr>
          <p:nvPr/>
        </p:nvSpPr>
        <p:spPr bwMode="auto">
          <a:xfrm>
            <a:off x="3395663" y="1565275"/>
            <a:ext cx="5748337" cy="4572000"/>
          </a:xfrm>
          <a:prstGeom prst="rect">
            <a:avLst/>
          </a:prstGeom>
          <a:gradFill rotWithShape="1">
            <a:gsLst>
              <a:gs pos="0">
                <a:srgbClr val="FFCC00"/>
              </a:gs>
              <a:gs pos="100000">
                <a:schemeClr val="bg1">
                  <a:alpha val="39998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100" name="Rectangle 1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TW" altLang="zh-TW" smtClean="0"/>
          </a:p>
        </p:txBody>
      </p:sp>
      <p:sp>
        <p:nvSpPr>
          <p:cNvPr id="4101" name="Rectangle 2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zh-TW" altLang="en-US" sz="6000" smtClean="0"/>
              <a:t>創意思考與行銷</a:t>
            </a:r>
          </a:p>
        </p:txBody>
      </p:sp>
      <p:grpSp>
        <p:nvGrpSpPr>
          <p:cNvPr id="4102" name="Group 24"/>
          <p:cNvGrpSpPr>
            <a:grpSpLocks/>
          </p:cNvGrpSpPr>
          <p:nvPr/>
        </p:nvGrpSpPr>
        <p:grpSpPr bwMode="auto">
          <a:xfrm>
            <a:off x="5211763" y="5029200"/>
            <a:ext cx="3581400" cy="1066800"/>
            <a:chOff x="432" y="2880"/>
            <a:chExt cx="2417" cy="720"/>
          </a:xfrm>
        </p:grpSpPr>
        <p:pic>
          <p:nvPicPr>
            <p:cNvPr id="4104" name="Picture 2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48" y="2880"/>
              <a:ext cx="745" cy="709"/>
            </a:xfrm>
            <a:prstGeom prst="rect">
              <a:avLst/>
            </a:prstGeom>
            <a:noFill/>
            <a:ln w="28575">
              <a:solidFill>
                <a:srgbClr val="A00417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DCB9">
                      <a:alpha val="50195"/>
                    </a:srgb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105" name="Picture 2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" y="2889"/>
              <a:ext cx="671" cy="702"/>
            </a:xfrm>
            <a:prstGeom prst="rect">
              <a:avLst/>
            </a:prstGeom>
            <a:noFill/>
            <a:ln w="28575">
              <a:solidFill>
                <a:srgbClr val="A00417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DCB9">
                      <a:alpha val="50195"/>
                    </a:srgb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106" name="Picture 27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7" y="2881"/>
              <a:ext cx="702" cy="719"/>
            </a:xfrm>
            <a:prstGeom prst="rect">
              <a:avLst/>
            </a:prstGeom>
            <a:noFill/>
            <a:ln w="28575">
              <a:solidFill>
                <a:srgbClr val="A00417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DCB9">
                      <a:alpha val="50195"/>
                    </a:srgb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4103" name="Text Box 28"/>
          <p:cNvSpPr txBox="1">
            <a:spLocks noChangeArrowheads="1"/>
          </p:cNvSpPr>
          <p:nvPr/>
        </p:nvSpPr>
        <p:spPr bwMode="auto">
          <a:xfrm>
            <a:off x="1458913" y="3916363"/>
            <a:ext cx="3659187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TW" altLang="en-US" sz="3200">
                <a:latin typeface="標楷體" pitchFamily="65" charset="-120"/>
                <a:ea typeface="標楷體" pitchFamily="65" charset="-120"/>
              </a:rPr>
              <a:t>行銷管理系</a:t>
            </a:r>
          </a:p>
          <a:p>
            <a:pPr algn="ctr" eaLnBrk="1" hangingPunct="1">
              <a:spcBef>
                <a:spcPct val="50000"/>
              </a:spcBef>
            </a:pPr>
            <a:r>
              <a:rPr lang="zh-TW" altLang="en-US" sz="3200">
                <a:latin typeface="標楷體" pitchFamily="65" charset="-120"/>
                <a:ea typeface="標楷體" pitchFamily="65" charset="-120"/>
              </a:rPr>
              <a:t>許慧珍 副教授</a:t>
            </a:r>
          </a:p>
        </p:txBody>
      </p:sp>
    </p:spTree>
    <p:extLst>
      <p:ext uri="{BB962C8B-B14F-4D97-AF65-F5344CB8AC3E}">
        <p14:creationId xmlns:p14="http://schemas.microsoft.com/office/powerpoint/2010/main" val="5248302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/>
              <a:t>顧客主宰一切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altLang="zh-TW" b="1">
              <a:solidFill>
                <a:schemeClr val="bg1"/>
              </a:solidFill>
            </a:endParaRPr>
          </a:p>
          <a:p>
            <a:pPr>
              <a:buFontTx/>
              <a:buNone/>
            </a:pPr>
            <a:endParaRPr lang="en-US" altLang="zh-TW" b="1">
              <a:solidFill>
                <a:schemeClr val="bg1"/>
              </a:solidFill>
            </a:endParaRP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468313" y="1412875"/>
            <a:ext cx="8064500" cy="45672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zh-TW" b="1">
              <a:solidFill>
                <a:schemeClr val="tx2"/>
              </a:solidFill>
              <a:latin typeface="Comic Sans MS" pitchFamily="66" charset="0"/>
            </a:endParaRPr>
          </a:p>
          <a:p>
            <a:endParaRPr lang="en-US" altLang="zh-TW" b="1">
              <a:solidFill>
                <a:schemeClr val="tx2"/>
              </a:solidFill>
              <a:latin typeface="Comic Sans MS" pitchFamily="66" charset="0"/>
            </a:endParaRPr>
          </a:p>
          <a:p>
            <a:r>
              <a:rPr lang="en-US" altLang="zh-TW">
                <a:solidFill>
                  <a:schemeClr val="tx2"/>
                </a:solidFill>
                <a:latin typeface="Comic Sans MS" pitchFamily="66" charset="0"/>
              </a:rPr>
              <a:t>      </a:t>
            </a:r>
            <a:r>
              <a:rPr lang="en-US" altLang="zh-TW" sz="2400">
                <a:solidFill>
                  <a:schemeClr val="tx2"/>
                </a:solidFill>
                <a:latin typeface="Comic Sans MS" pitchFamily="66" charset="0"/>
              </a:rPr>
              <a:t>Patricia B. Seybold</a:t>
            </a:r>
            <a:r>
              <a:rPr lang="zh-TW" altLang="en-US" sz="2400">
                <a:solidFill>
                  <a:schemeClr val="tx2"/>
                </a:solidFill>
                <a:latin typeface="Comic Sans MS" pitchFamily="66" charset="0"/>
              </a:rPr>
              <a:t>在新著</a:t>
            </a:r>
            <a:r>
              <a:rPr lang="en-US" altLang="zh-TW" sz="2400">
                <a:solidFill>
                  <a:schemeClr val="tx2"/>
                </a:solidFill>
                <a:latin typeface="Comic Sans MS" pitchFamily="66" charset="0"/>
              </a:rPr>
              <a:t>『</a:t>
            </a:r>
            <a:r>
              <a:rPr lang="zh-TW" altLang="en-US" sz="2400">
                <a:solidFill>
                  <a:schemeClr val="tx2"/>
                </a:solidFill>
                <a:latin typeface="Comic Sans MS" pitchFamily="66" charset="0"/>
              </a:rPr>
              <a:t>顧客革命</a:t>
            </a:r>
            <a:r>
              <a:rPr lang="en-US" altLang="zh-TW" sz="2400">
                <a:solidFill>
                  <a:schemeClr val="tx2"/>
                </a:solidFill>
                <a:latin typeface="Comic Sans MS" pitchFamily="66" charset="0"/>
              </a:rPr>
              <a:t>』(The Customer Revolution)</a:t>
            </a:r>
            <a:r>
              <a:rPr lang="zh-TW" altLang="en-US" sz="2400">
                <a:solidFill>
                  <a:schemeClr val="tx2"/>
                </a:solidFill>
                <a:latin typeface="Comic Sans MS" pitchFamily="66" charset="0"/>
              </a:rPr>
              <a:t>中主張</a:t>
            </a:r>
            <a:r>
              <a:rPr lang="en-US" altLang="zh-TW" sz="2400">
                <a:solidFill>
                  <a:schemeClr val="tx2"/>
                </a:solidFill>
                <a:latin typeface="Comic Sans MS" pitchFamily="66" charset="0"/>
              </a:rPr>
              <a:t>『</a:t>
            </a:r>
            <a:r>
              <a:rPr lang="zh-TW" altLang="en-US" sz="2400">
                <a:solidFill>
                  <a:schemeClr val="tx2"/>
                </a:solidFill>
                <a:latin typeface="Comic Sans MS" pitchFamily="66" charset="0"/>
              </a:rPr>
              <a:t>顧客經濟</a:t>
            </a:r>
            <a:r>
              <a:rPr lang="en-US" altLang="zh-TW" sz="2400">
                <a:solidFill>
                  <a:schemeClr val="tx2"/>
                </a:solidFill>
                <a:latin typeface="Comic Sans MS" pitchFamily="66" charset="0"/>
              </a:rPr>
              <a:t>』(Customer Economy)</a:t>
            </a:r>
            <a:r>
              <a:rPr lang="zh-TW" altLang="en-US" sz="2400">
                <a:solidFill>
                  <a:schemeClr val="tx2"/>
                </a:solidFill>
                <a:latin typeface="Comic Sans MS" pitchFamily="66" charset="0"/>
              </a:rPr>
              <a:t>時代來臨，顧客經驗、行為導向乃至初級資料的取得與掌握，直接關係企業是否繼續生存。</a:t>
            </a:r>
          </a:p>
          <a:p>
            <a:endParaRPr lang="zh-TW" altLang="en-US" sz="2400" b="1">
              <a:solidFill>
                <a:schemeClr val="tx2"/>
              </a:solidFill>
              <a:latin typeface="Comic Sans MS" pitchFamily="66" charset="0"/>
            </a:endParaRPr>
          </a:p>
          <a:p>
            <a:r>
              <a:rPr lang="zh-TW" altLang="en-US" sz="2400" b="1">
                <a:solidFill>
                  <a:schemeClr val="tx2"/>
                </a:solidFill>
                <a:latin typeface="Comic Sans MS" pitchFamily="66" charset="0"/>
              </a:rPr>
              <a:t>     換句話說，不管經營者採用任何策略吸引顧客注意，都必須站在顧客的角度思考，因為顧客的動向直接主宰企業的未來。網站經營者在運籌帷幄客製化策略，當隨時以顧客需求為考量。</a:t>
            </a:r>
          </a:p>
          <a:p>
            <a:endParaRPr lang="zh-TW" altLang="en-US" sz="2400" b="1">
              <a:solidFill>
                <a:schemeClr val="tx2"/>
              </a:solidFill>
              <a:latin typeface="Comic Sans MS" pitchFamily="66" charset="0"/>
            </a:endParaRPr>
          </a:p>
          <a:p>
            <a:pPr algn="ctr"/>
            <a:endParaRPr lang="en-US" altLang="zh-TW" b="1">
              <a:solidFill>
                <a:schemeClr val="tx2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611428"/>
      </p:ext>
    </p:extLst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/>
              <a:t>讓顧客帶顧客上門</a:t>
            </a:r>
            <a:endParaRPr lang="zh-TW" alt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accent1"/>
          </a:solidFill>
        </p:spPr>
        <p:txBody>
          <a:bodyPr/>
          <a:lstStyle/>
          <a:p>
            <a:pPr>
              <a:buFontTx/>
              <a:buNone/>
            </a:pPr>
            <a:r>
              <a:rPr lang="zh-TW" altLang="en-US">
                <a:solidFill>
                  <a:schemeClr val="tx2"/>
                </a:solidFill>
              </a:rPr>
              <a:t>一、尋求顧客的回饋</a:t>
            </a:r>
          </a:p>
          <a:p>
            <a:pPr>
              <a:buFontTx/>
              <a:buNone/>
            </a:pPr>
            <a:r>
              <a:rPr lang="zh-TW" altLang="en-US">
                <a:solidFill>
                  <a:schemeClr val="tx2"/>
                </a:solidFill>
              </a:rPr>
              <a:t>二、與顧客保持連絡</a:t>
            </a:r>
          </a:p>
          <a:p>
            <a:pPr>
              <a:buFontTx/>
              <a:buNone/>
            </a:pPr>
            <a:r>
              <a:rPr lang="zh-TW" altLang="en-US">
                <a:solidFill>
                  <a:schemeClr val="tx2"/>
                </a:solidFill>
              </a:rPr>
              <a:t>三、讓顧客方便進行介紹</a:t>
            </a:r>
          </a:p>
          <a:p>
            <a:pPr>
              <a:buFontTx/>
              <a:buNone/>
            </a:pPr>
            <a:r>
              <a:rPr lang="zh-TW" altLang="en-US">
                <a:solidFill>
                  <a:schemeClr val="tx2"/>
                </a:solidFill>
              </a:rPr>
              <a:t>四、建立量身訂做的介紹工具</a:t>
            </a:r>
          </a:p>
          <a:p>
            <a:pPr>
              <a:buFontTx/>
              <a:buNone/>
            </a:pPr>
            <a:r>
              <a:rPr lang="zh-TW" altLang="en-US">
                <a:solidFill>
                  <a:schemeClr val="tx2"/>
                </a:solidFill>
              </a:rPr>
              <a:t>五、徵求顧客的推薦信</a:t>
            </a:r>
          </a:p>
          <a:p>
            <a:pPr>
              <a:buFontTx/>
              <a:buNone/>
            </a:pPr>
            <a:r>
              <a:rPr lang="zh-TW" altLang="en-US">
                <a:solidFill>
                  <a:schemeClr val="tx2"/>
                </a:solidFill>
              </a:rPr>
              <a:t>六、向顧客表達謝意</a:t>
            </a:r>
          </a:p>
          <a:p>
            <a:pPr>
              <a:buFontTx/>
              <a:buNone/>
            </a:pPr>
            <a:r>
              <a:rPr lang="zh-TW" altLang="en-US">
                <a:solidFill>
                  <a:schemeClr val="tx2"/>
                </a:solidFill>
              </a:rPr>
              <a:t>七、提供免費參加的研討會或晚餐</a:t>
            </a:r>
          </a:p>
        </p:txBody>
      </p:sp>
    </p:spTree>
    <p:extLst>
      <p:ext uri="{BB962C8B-B14F-4D97-AF65-F5344CB8AC3E}">
        <p14:creationId xmlns:p14="http://schemas.microsoft.com/office/powerpoint/2010/main" val="2899027332"/>
      </p:ext>
    </p:extLst>
  </p:cSld>
  <p:clrMapOvr>
    <a:masterClrMapping/>
  </p:clrMapOvr>
  <p:transition advClick="0" advTm="2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054100"/>
          </a:xfrm>
        </p:spPr>
        <p:txBody>
          <a:bodyPr/>
          <a:lstStyle/>
          <a:p>
            <a:r>
              <a:rPr lang="zh-TW" altLang="en-US" b="1" dirty="0" smtClean="0"/>
              <a:t>競爭</a:t>
            </a:r>
            <a:r>
              <a:rPr lang="zh-TW" altLang="en-US" b="1" dirty="0"/>
              <a:t>策略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47813" y="3716338"/>
            <a:ext cx="6032500" cy="1003300"/>
          </a:xfrm>
        </p:spPr>
        <p:txBody>
          <a:bodyPr>
            <a:normAutofit fontScale="70000" lnSpcReduction="20000"/>
          </a:bodyPr>
          <a:lstStyle/>
          <a:p>
            <a:r>
              <a:rPr lang="zh-TW" altLang="en-US" b="1"/>
              <a:t>前中鋼董事長王鐘渝：</a:t>
            </a:r>
          </a:p>
          <a:p>
            <a:r>
              <a:rPr lang="zh-TW" altLang="en-US" b="1"/>
              <a:t>消滅敵人有兩種方法，殺得死的，就殺；殺不死的，就收編。</a:t>
            </a:r>
          </a:p>
        </p:txBody>
      </p:sp>
    </p:spTree>
    <p:extLst>
      <p:ext uri="{BB962C8B-B14F-4D97-AF65-F5344CB8AC3E}">
        <p14:creationId xmlns:p14="http://schemas.microsoft.com/office/powerpoint/2010/main" val="1943747988"/>
      </p:ext>
    </p:extLst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第三節  </a:t>
            </a:r>
            <a:r>
              <a:rPr lang="zh-TW" altLang="en-US" b="1" dirty="0"/>
              <a:t>競爭優勢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accent5">
              <a:lumMod val="40000"/>
              <a:lumOff val="60000"/>
            </a:schemeClr>
          </a:solidFill>
          <a:ln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>
              <a:buFontTx/>
              <a:buNone/>
            </a:pPr>
            <a:endParaRPr lang="en-US" altLang="zh-TW" dirty="0"/>
          </a:p>
          <a:p>
            <a:pPr>
              <a:buFontTx/>
              <a:buNone/>
            </a:pPr>
            <a:r>
              <a:rPr lang="zh-TW" altLang="en-US" b="1" dirty="0">
                <a:solidFill>
                  <a:schemeClr val="tx2"/>
                </a:solidFill>
              </a:rPr>
              <a:t>一、基本競爭策略</a:t>
            </a:r>
          </a:p>
          <a:p>
            <a:pPr>
              <a:buFontTx/>
              <a:buNone/>
            </a:pPr>
            <a:endParaRPr lang="zh-TW" altLang="en-US" dirty="0">
              <a:solidFill>
                <a:schemeClr val="tx2"/>
              </a:solidFill>
            </a:endParaRPr>
          </a:p>
          <a:p>
            <a:pPr>
              <a:buFontTx/>
              <a:buNone/>
            </a:pPr>
            <a:r>
              <a:rPr lang="zh-TW" altLang="en-US" b="1" dirty="0">
                <a:solidFill>
                  <a:schemeClr val="tx2"/>
                </a:solidFill>
              </a:rPr>
              <a:t>二、</a:t>
            </a:r>
            <a:r>
              <a:rPr lang="en-US" altLang="zh-TW" b="1" dirty="0">
                <a:solidFill>
                  <a:schemeClr val="tx2"/>
                </a:solidFill>
              </a:rPr>
              <a:t>7S</a:t>
            </a:r>
            <a:r>
              <a:rPr lang="zh-TW" altLang="en-US" b="1" dirty="0">
                <a:solidFill>
                  <a:schemeClr val="tx2"/>
                </a:solidFill>
              </a:rPr>
              <a:t>架構</a:t>
            </a:r>
          </a:p>
          <a:p>
            <a:endParaRPr lang="zh-TW" altLang="en-US" dirty="0">
              <a:solidFill>
                <a:schemeClr val="tx2"/>
              </a:solidFill>
            </a:endParaRPr>
          </a:p>
          <a:p>
            <a:pPr>
              <a:buFontTx/>
              <a:buNone/>
            </a:pPr>
            <a:r>
              <a:rPr lang="zh-TW" altLang="en-US" b="1" dirty="0">
                <a:solidFill>
                  <a:schemeClr val="tx2"/>
                </a:solidFill>
              </a:rPr>
              <a:t>三、行銷策略</a:t>
            </a:r>
          </a:p>
        </p:txBody>
      </p:sp>
    </p:spTree>
    <p:extLst>
      <p:ext uri="{BB962C8B-B14F-4D97-AF65-F5344CB8AC3E}">
        <p14:creationId xmlns:p14="http://schemas.microsoft.com/office/powerpoint/2010/main" val="1724772438"/>
      </p:ext>
    </p:extLst>
  </p:cSld>
  <p:clrMapOvr>
    <a:masterClrMapping/>
  </p:clrMapOvr>
  <p:transition advClick="0" advTm="200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 b="1"/>
              <a:t>一、基本競爭策略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accent5">
              <a:lumMod val="40000"/>
              <a:lumOff val="60000"/>
            </a:schemeClr>
          </a:solidFill>
          <a:ln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 algn="just">
              <a:buFontTx/>
              <a:buNone/>
            </a:pPr>
            <a:endParaRPr lang="en-US" altLang="zh-TW" b="1">
              <a:solidFill>
                <a:schemeClr val="tx2"/>
              </a:solidFill>
            </a:endParaRPr>
          </a:p>
          <a:p>
            <a:pPr>
              <a:buFontTx/>
              <a:buNone/>
            </a:pPr>
            <a:r>
              <a:rPr lang="zh-TW" altLang="en-US" b="1">
                <a:solidFill>
                  <a:schemeClr val="tx2"/>
                </a:solidFill>
              </a:rPr>
              <a:t>（一）成本領導策略</a:t>
            </a:r>
          </a:p>
          <a:p>
            <a:pPr>
              <a:buFontTx/>
              <a:buNone/>
            </a:pPr>
            <a:endParaRPr lang="zh-TW" altLang="en-US" b="1">
              <a:solidFill>
                <a:schemeClr val="tx2"/>
              </a:solidFill>
            </a:endParaRPr>
          </a:p>
          <a:p>
            <a:pPr>
              <a:buFontTx/>
              <a:buNone/>
            </a:pPr>
            <a:r>
              <a:rPr lang="zh-TW" altLang="en-US" b="1">
                <a:solidFill>
                  <a:schemeClr val="tx2"/>
                </a:solidFill>
              </a:rPr>
              <a:t>（二）差異化策略</a:t>
            </a:r>
          </a:p>
          <a:p>
            <a:pPr>
              <a:buFontTx/>
              <a:buNone/>
            </a:pPr>
            <a:endParaRPr lang="zh-TW" altLang="en-US" b="1">
              <a:solidFill>
                <a:schemeClr val="tx2"/>
              </a:solidFill>
            </a:endParaRPr>
          </a:p>
          <a:p>
            <a:pPr>
              <a:buFontTx/>
              <a:buNone/>
            </a:pPr>
            <a:r>
              <a:rPr lang="zh-TW" altLang="en-US" b="1">
                <a:solidFill>
                  <a:schemeClr val="tx2"/>
                </a:solidFill>
              </a:rPr>
              <a:t>（三）集中化策略</a:t>
            </a:r>
          </a:p>
        </p:txBody>
      </p:sp>
    </p:spTree>
    <p:extLst>
      <p:ext uri="{BB962C8B-B14F-4D97-AF65-F5344CB8AC3E}">
        <p14:creationId xmlns:p14="http://schemas.microsoft.com/office/powerpoint/2010/main" val="1834794781"/>
      </p:ext>
    </p:extLst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/>
              <a:t>二、</a:t>
            </a:r>
            <a:r>
              <a:rPr lang="en-US" altLang="zh-TW" b="1"/>
              <a:t>7S</a:t>
            </a:r>
            <a:r>
              <a:rPr lang="zh-TW" altLang="en-US" b="1"/>
              <a:t>架構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pPr>
              <a:buFontTx/>
              <a:buNone/>
            </a:pPr>
            <a:r>
              <a:rPr lang="zh-TW" altLang="en-US" dirty="0">
                <a:solidFill>
                  <a:schemeClr val="tx2"/>
                </a:solidFill>
              </a:rPr>
              <a:t>（一）策略（</a:t>
            </a:r>
            <a:r>
              <a:rPr lang="en-US" altLang="zh-TW" dirty="0">
                <a:solidFill>
                  <a:schemeClr val="tx2"/>
                </a:solidFill>
              </a:rPr>
              <a:t>Strategy</a:t>
            </a:r>
            <a:r>
              <a:rPr lang="zh-TW" altLang="en-US" dirty="0">
                <a:solidFill>
                  <a:schemeClr val="tx2"/>
                </a:solidFill>
              </a:rPr>
              <a:t>）</a:t>
            </a:r>
          </a:p>
          <a:p>
            <a:pPr>
              <a:buFontTx/>
              <a:buNone/>
            </a:pPr>
            <a:r>
              <a:rPr lang="zh-TW" altLang="en-US" dirty="0">
                <a:solidFill>
                  <a:schemeClr val="tx2"/>
                </a:solidFill>
              </a:rPr>
              <a:t>（二）組織結構（</a:t>
            </a:r>
            <a:r>
              <a:rPr lang="en-US" altLang="zh-TW" dirty="0">
                <a:solidFill>
                  <a:schemeClr val="tx2"/>
                </a:solidFill>
              </a:rPr>
              <a:t>Structure</a:t>
            </a:r>
            <a:r>
              <a:rPr lang="zh-TW" altLang="en-US" dirty="0">
                <a:solidFill>
                  <a:schemeClr val="tx2"/>
                </a:solidFill>
              </a:rPr>
              <a:t>）</a:t>
            </a:r>
          </a:p>
          <a:p>
            <a:pPr>
              <a:buFontTx/>
              <a:buNone/>
            </a:pPr>
            <a:r>
              <a:rPr lang="zh-TW" altLang="en-US" dirty="0">
                <a:solidFill>
                  <a:schemeClr val="tx2"/>
                </a:solidFill>
              </a:rPr>
              <a:t>（三）系統（</a:t>
            </a:r>
            <a:r>
              <a:rPr lang="en-US" altLang="zh-TW" dirty="0">
                <a:solidFill>
                  <a:schemeClr val="tx2"/>
                </a:solidFill>
              </a:rPr>
              <a:t>System</a:t>
            </a:r>
            <a:r>
              <a:rPr lang="zh-TW" altLang="en-US" dirty="0">
                <a:solidFill>
                  <a:schemeClr val="tx2"/>
                </a:solidFill>
              </a:rPr>
              <a:t>）</a:t>
            </a:r>
          </a:p>
          <a:p>
            <a:pPr>
              <a:buFontTx/>
              <a:buNone/>
            </a:pPr>
            <a:r>
              <a:rPr lang="zh-TW" altLang="en-US" dirty="0">
                <a:solidFill>
                  <a:schemeClr val="tx2"/>
                </a:solidFill>
              </a:rPr>
              <a:t>（四）共享價值（</a:t>
            </a:r>
            <a:r>
              <a:rPr lang="en-US" altLang="zh-TW" dirty="0">
                <a:solidFill>
                  <a:schemeClr val="tx2"/>
                </a:solidFill>
              </a:rPr>
              <a:t>Shared Value</a:t>
            </a:r>
            <a:r>
              <a:rPr lang="zh-TW" altLang="en-US" dirty="0">
                <a:solidFill>
                  <a:schemeClr val="tx2"/>
                </a:solidFill>
              </a:rPr>
              <a:t>）</a:t>
            </a:r>
          </a:p>
          <a:p>
            <a:pPr>
              <a:buFontTx/>
              <a:buNone/>
            </a:pPr>
            <a:r>
              <a:rPr lang="zh-TW" altLang="en-US" dirty="0">
                <a:solidFill>
                  <a:schemeClr val="tx2"/>
                </a:solidFill>
              </a:rPr>
              <a:t>（五）任用（</a:t>
            </a:r>
            <a:r>
              <a:rPr lang="en-US" altLang="zh-TW" dirty="0">
                <a:solidFill>
                  <a:schemeClr val="tx2"/>
                </a:solidFill>
              </a:rPr>
              <a:t>Staff</a:t>
            </a:r>
            <a:r>
              <a:rPr lang="zh-TW" altLang="en-US" dirty="0">
                <a:solidFill>
                  <a:schemeClr val="tx2"/>
                </a:solidFill>
              </a:rPr>
              <a:t>）</a:t>
            </a:r>
          </a:p>
          <a:p>
            <a:pPr>
              <a:buFontTx/>
              <a:buNone/>
            </a:pPr>
            <a:r>
              <a:rPr lang="zh-TW" altLang="en-US" dirty="0">
                <a:solidFill>
                  <a:schemeClr val="tx2"/>
                </a:solidFill>
              </a:rPr>
              <a:t>（六）技能（</a:t>
            </a:r>
            <a:r>
              <a:rPr lang="en-US" altLang="zh-TW" dirty="0">
                <a:solidFill>
                  <a:schemeClr val="tx2"/>
                </a:solidFill>
              </a:rPr>
              <a:t>Skill</a:t>
            </a:r>
            <a:r>
              <a:rPr lang="zh-TW" altLang="en-US" dirty="0">
                <a:solidFill>
                  <a:schemeClr val="tx2"/>
                </a:solidFill>
              </a:rPr>
              <a:t>）</a:t>
            </a:r>
          </a:p>
          <a:p>
            <a:pPr>
              <a:buFontTx/>
              <a:buNone/>
            </a:pPr>
            <a:r>
              <a:rPr lang="zh-TW" altLang="en-US" dirty="0">
                <a:solidFill>
                  <a:schemeClr val="tx2"/>
                </a:solidFill>
              </a:rPr>
              <a:t>（七）領導風格（</a:t>
            </a:r>
            <a:r>
              <a:rPr lang="en-US" altLang="zh-TW" dirty="0">
                <a:solidFill>
                  <a:schemeClr val="tx2"/>
                </a:solidFill>
              </a:rPr>
              <a:t>Style</a:t>
            </a:r>
            <a:r>
              <a:rPr lang="zh-TW" altLang="en-US" dirty="0">
                <a:solidFill>
                  <a:schemeClr val="tx2"/>
                </a:solidFill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3161775071"/>
      </p:ext>
    </p:extLst>
  </p:cSld>
  <p:clrMapOvr>
    <a:masterClrMapping/>
  </p:clrMapOvr>
  <p:transition advClick="0" advTm="200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95325"/>
          </a:xfrm>
        </p:spPr>
        <p:txBody>
          <a:bodyPr>
            <a:normAutofit fontScale="90000"/>
          </a:bodyPr>
          <a:lstStyle/>
          <a:p>
            <a:r>
              <a:rPr lang="zh-TW" altLang="en-US" sz="4000" b="1"/>
              <a:t>三、行銷策略</a:t>
            </a:r>
            <a:r>
              <a:rPr lang="zh-TW" altLang="zh-TW" sz="4000" b="1"/>
              <a:t>（一）</a:t>
            </a:r>
            <a:endParaRPr lang="zh-TW" altLang="en-US" sz="4000" b="1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pPr>
              <a:buFontTx/>
              <a:buNone/>
            </a:pPr>
            <a:endParaRPr lang="en-US" altLang="zh-TW" dirty="0">
              <a:solidFill>
                <a:schemeClr val="bg1"/>
              </a:solidFill>
            </a:endParaRPr>
          </a:p>
          <a:p>
            <a:pPr>
              <a:buFontTx/>
              <a:buNone/>
            </a:pPr>
            <a:r>
              <a:rPr lang="zh-TW" altLang="en-US" dirty="0">
                <a:solidFill>
                  <a:schemeClr val="tx2"/>
                </a:solidFill>
              </a:rPr>
              <a:t>（一）攻擊策略</a:t>
            </a:r>
          </a:p>
          <a:p>
            <a:pPr>
              <a:buFontTx/>
              <a:buNone/>
            </a:pPr>
            <a:endParaRPr lang="zh-TW" altLang="en-US" dirty="0">
              <a:solidFill>
                <a:schemeClr val="tx2"/>
              </a:solidFill>
            </a:endParaRPr>
          </a:p>
          <a:p>
            <a:pPr>
              <a:buFontTx/>
              <a:buNone/>
            </a:pPr>
            <a:r>
              <a:rPr lang="zh-TW" altLang="en-US" dirty="0">
                <a:solidFill>
                  <a:schemeClr val="tx2"/>
                </a:solidFill>
              </a:rPr>
              <a:t>（二）防禦策略</a:t>
            </a:r>
          </a:p>
          <a:p>
            <a:pPr>
              <a:buFontTx/>
              <a:buNone/>
            </a:pPr>
            <a:endParaRPr lang="zh-TW" altLang="en-US" dirty="0">
              <a:solidFill>
                <a:schemeClr val="tx2"/>
              </a:solidFill>
            </a:endParaRPr>
          </a:p>
          <a:p>
            <a:pPr>
              <a:buFontTx/>
              <a:buNone/>
            </a:pPr>
            <a:r>
              <a:rPr lang="zh-TW" altLang="en-US" dirty="0">
                <a:solidFill>
                  <a:schemeClr val="tx2"/>
                </a:solidFill>
              </a:rPr>
              <a:t>（三）結構性及動態性行銷策略</a:t>
            </a:r>
          </a:p>
          <a:p>
            <a:pPr algn="just">
              <a:buFontTx/>
              <a:buNone/>
            </a:pPr>
            <a:r>
              <a:rPr lang="zh-TW" altLang="en-US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3576956106"/>
      </p:ext>
    </p:extLst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60400"/>
            <a:ext cx="8229600" cy="757238"/>
          </a:xfrm>
        </p:spPr>
        <p:txBody>
          <a:bodyPr/>
          <a:lstStyle/>
          <a:p>
            <a:r>
              <a:rPr lang="zh-TW" altLang="en-US" sz="4000" b="1"/>
              <a:t>三、行銷策略（二）：</a:t>
            </a:r>
            <a:r>
              <a:rPr lang="en-US" altLang="zh-TW" sz="4000" b="1"/>
              <a:t>3C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pPr>
              <a:buFontTx/>
              <a:buNone/>
            </a:pPr>
            <a:endParaRPr lang="en-US" altLang="zh-TW"/>
          </a:p>
          <a:p>
            <a:pPr>
              <a:buFontTx/>
              <a:buNone/>
            </a:pPr>
            <a:r>
              <a:rPr lang="zh-TW" altLang="en-US">
                <a:solidFill>
                  <a:schemeClr val="tx2"/>
                </a:solidFill>
              </a:rPr>
              <a:t>（一）競爭策略</a:t>
            </a:r>
          </a:p>
          <a:p>
            <a:pPr>
              <a:buFontTx/>
              <a:buNone/>
            </a:pPr>
            <a:endParaRPr lang="zh-TW" altLang="en-US">
              <a:solidFill>
                <a:schemeClr val="tx2"/>
              </a:solidFill>
            </a:endParaRPr>
          </a:p>
          <a:p>
            <a:pPr>
              <a:buFontTx/>
              <a:buNone/>
            </a:pPr>
            <a:r>
              <a:rPr lang="zh-TW" altLang="en-US">
                <a:solidFill>
                  <a:schemeClr val="tx2"/>
                </a:solidFill>
              </a:rPr>
              <a:t>（二）合作策略</a:t>
            </a:r>
          </a:p>
          <a:p>
            <a:pPr>
              <a:buFontTx/>
              <a:buNone/>
            </a:pPr>
            <a:endParaRPr lang="zh-TW" altLang="en-US">
              <a:solidFill>
                <a:schemeClr val="tx2"/>
              </a:solidFill>
            </a:endParaRPr>
          </a:p>
          <a:p>
            <a:pPr>
              <a:buFontTx/>
              <a:buNone/>
            </a:pPr>
            <a:r>
              <a:rPr lang="zh-TW" altLang="en-US">
                <a:solidFill>
                  <a:schemeClr val="tx2"/>
                </a:solidFill>
              </a:rPr>
              <a:t>（三）溝通促銷策略</a:t>
            </a:r>
          </a:p>
        </p:txBody>
      </p:sp>
    </p:spTree>
    <p:extLst>
      <p:ext uri="{BB962C8B-B14F-4D97-AF65-F5344CB8AC3E}">
        <p14:creationId xmlns:p14="http://schemas.microsoft.com/office/powerpoint/2010/main" val="2301259667"/>
      </p:ext>
    </p:extLst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第四節  </a:t>
            </a:r>
            <a:r>
              <a:rPr lang="zh-TW" altLang="en-US" b="1" dirty="0"/>
              <a:t>競爭策略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algn="just">
              <a:buFontTx/>
              <a:buNone/>
            </a:pPr>
            <a:r>
              <a:rPr lang="zh-TW" altLang="en-US" b="1" dirty="0">
                <a:solidFill>
                  <a:schemeClr val="tx2"/>
                </a:solidFill>
              </a:rPr>
              <a:t>一、類型網站</a:t>
            </a:r>
          </a:p>
          <a:p>
            <a:pPr algn="just">
              <a:buFontTx/>
              <a:buNone/>
            </a:pPr>
            <a:r>
              <a:rPr lang="zh-TW" altLang="en-US" b="1" dirty="0">
                <a:solidFill>
                  <a:schemeClr val="tx2"/>
                </a:solidFill>
              </a:rPr>
              <a:t>二、結合實體公司</a:t>
            </a:r>
          </a:p>
          <a:p>
            <a:pPr algn="just">
              <a:buFontTx/>
              <a:buNone/>
            </a:pPr>
            <a:r>
              <a:rPr lang="zh-TW" altLang="en-US" b="1" dirty="0">
                <a:solidFill>
                  <a:schemeClr val="tx2"/>
                </a:solidFill>
              </a:rPr>
              <a:t>三、合併與併購</a:t>
            </a:r>
          </a:p>
          <a:p>
            <a:pPr algn="just">
              <a:buFontTx/>
              <a:buNone/>
            </a:pPr>
            <a:r>
              <a:rPr lang="zh-TW" altLang="en-US" b="1" dirty="0">
                <a:solidFill>
                  <a:schemeClr val="tx2"/>
                </a:solidFill>
              </a:rPr>
              <a:t>四、顧客導向的服務</a:t>
            </a:r>
          </a:p>
          <a:p>
            <a:pPr algn="just">
              <a:buFontTx/>
              <a:buNone/>
            </a:pPr>
            <a:r>
              <a:rPr lang="zh-TW" altLang="en-US" b="1" dirty="0">
                <a:solidFill>
                  <a:schemeClr val="tx2"/>
                </a:solidFill>
              </a:rPr>
              <a:t>五、差異化策略</a:t>
            </a:r>
          </a:p>
          <a:p>
            <a:pPr algn="just">
              <a:buFontTx/>
              <a:buNone/>
            </a:pPr>
            <a:r>
              <a:rPr lang="zh-TW" altLang="en-US" b="1" dirty="0">
                <a:solidFill>
                  <a:schemeClr val="tx2"/>
                </a:solidFill>
              </a:rPr>
              <a:t>六、與國際市場接軌的電子商務</a:t>
            </a:r>
          </a:p>
          <a:p>
            <a:pPr algn="just">
              <a:buFontTx/>
              <a:buNone/>
            </a:pPr>
            <a:endParaRPr lang="en-US" altLang="zh-TW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98407"/>
      </p:ext>
    </p:extLst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 b="1"/>
              <a:t>一、類型網站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en-US" altLang="zh-TW" sz="24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400" dirty="0"/>
              <a:t>1.</a:t>
            </a:r>
            <a:r>
              <a:rPr lang="zh-TW" altLang="en-US" sz="2400" dirty="0"/>
              <a:t>清楚解釋公司業務                    </a:t>
            </a:r>
            <a:r>
              <a:rPr lang="en-US" altLang="zh-TW" sz="2400" dirty="0"/>
              <a:t>6.</a:t>
            </a:r>
            <a:r>
              <a:rPr lang="zh-TW" altLang="en-US" sz="2400" dirty="0"/>
              <a:t>提供連絡資訊</a:t>
            </a:r>
          </a:p>
          <a:p>
            <a:pPr>
              <a:lnSpc>
                <a:spcPct val="80000"/>
              </a:lnSpc>
            </a:pPr>
            <a:endParaRPr lang="zh-TW" altLang="en-US" sz="24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400" dirty="0"/>
              <a:t>2.</a:t>
            </a:r>
            <a:r>
              <a:rPr lang="zh-TW" altLang="en-US" sz="2400" dirty="0"/>
              <a:t>明確指出公司位置                    </a:t>
            </a:r>
            <a:r>
              <a:rPr lang="en-US" altLang="zh-TW" sz="2400" dirty="0"/>
              <a:t>7.</a:t>
            </a:r>
            <a:r>
              <a:rPr lang="zh-TW" altLang="en-US" sz="2400" dirty="0"/>
              <a:t>容易使用</a:t>
            </a:r>
          </a:p>
          <a:p>
            <a:pPr>
              <a:lnSpc>
                <a:spcPct val="80000"/>
              </a:lnSpc>
            </a:pPr>
            <a:endParaRPr lang="zh-TW" altLang="en-US" sz="24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400" dirty="0"/>
              <a:t>3.</a:t>
            </a:r>
            <a:r>
              <a:rPr lang="zh-TW" altLang="en-US" sz="2400" dirty="0"/>
              <a:t>更新資訊                                  </a:t>
            </a:r>
            <a:r>
              <a:rPr lang="en-US" altLang="zh-TW" sz="2400" dirty="0"/>
              <a:t>8.</a:t>
            </a:r>
            <a:r>
              <a:rPr lang="zh-TW" altLang="en-US" sz="2400" dirty="0"/>
              <a:t>擁有自己的網域名稱。</a:t>
            </a:r>
          </a:p>
          <a:p>
            <a:pPr>
              <a:lnSpc>
                <a:spcPct val="80000"/>
              </a:lnSpc>
              <a:buFontTx/>
              <a:buNone/>
            </a:pPr>
            <a:endParaRPr lang="zh-TW" altLang="en-US" sz="24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400" dirty="0"/>
              <a:t>4.</a:t>
            </a:r>
            <a:r>
              <a:rPr lang="zh-TW" altLang="en-US" sz="2400" dirty="0"/>
              <a:t>沒有錯別字                              </a:t>
            </a:r>
            <a:r>
              <a:rPr lang="en-US" altLang="zh-TW" sz="2400" dirty="0"/>
              <a:t>9.</a:t>
            </a:r>
            <a:r>
              <a:rPr lang="zh-TW" altLang="en-US" sz="2400" dirty="0"/>
              <a:t>內容簡潔易讀</a:t>
            </a:r>
            <a:br>
              <a:rPr lang="zh-TW" altLang="en-US" sz="2400" dirty="0"/>
            </a:br>
            <a:endParaRPr lang="zh-TW" altLang="en-US" sz="24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400" dirty="0"/>
              <a:t>5.</a:t>
            </a:r>
            <a:r>
              <a:rPr lang="zh-TW" altLang="en-US" sz="2400" dirty="0"/>
              <a:t>讓多數使用者都能使用網站   </a:t>
            </a:r>
            <a:r>
              <a:rPr lang="en-US" altLang="zh-TW" sz="2400" dirty="0"/>
              <a:t>10.</a:t>
            </a:r>
            <a:r>
              <a:rPr lang="zh-TW" altLang="en-US" sz="2400" dirty="0"/>
              <a:t>具有專業性</a:t>
            </a:r>
            <a:endParaRPr lang="zh-TW" altLang="en-US" sz="1800" dirty="0"/>
          </a:p>
        </p:txBody>
      </p:sp>
    </p:spTree>
    <p:extLst>
      <p:ext uri="{BB962C8B-B14F-4D97-AF65-F5344CB8AC3E}">
        <p14:creationId xmlns:p14="http://schemas.microsoft.com/office/powerpoint/2010/main" val="2200615453"/>
      </p:ext>
    </p:extLst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054100"/>
          </a:xfrm>
        </p:spPr>
        <p:txBody>
          <a:bodyPr/>
          <a:lstStyle/>
          <a:p>
            <a:r>
              <a:rPr lang="zh-TW" altLang="en-US" b="1" dirty="0" smtClean="0"/>
              <a:t>第八章 </a:t>
            </a:r>
            <a:r>
              <a:rPr lang="zh-TW" altLang="en-US" b="1" dirty="0"/>
              <a:t>客製</a:t>
            </a:r>
            <a:r>
              <a:rPr lang="zh-TW" altLang="en-US" b="1" dirty="0" smtClean="0"/>
              <a:t>化創意策略</a:t>
            </a:r>
            <a:endParaRPr lang="zh-TW" altLang="en-US" b="1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zh-TW" altLang="en-US" b="1" dirty="0"/>
              <a:t>邦諾書店創辦人</a:t>
            </a:r>
            <a:r>
              <a:rPr lang="en-US" altLang="zh-TW" b="1" dirty="0" err="1"/>
              <a:t>Rigio</a:t>
            </a:r>
            <a:r>
              <a:rPr lang="zh-TW" altLang="en-US" b="1" dirty="0"/>
              <a:t>：</a:t>
            </a:r>
          </a:p>
          <a:p>
            <a:pPr>
              <a:buFont typeface="Arial" charset="0"/>
              <a:buNone/>
            </a:pPr>
            <a:r>
              <a:rPr lang="zh-TW" altLang="en-US" b="1" dirty="0"/>
              <a:t>想盡辦法吸引顧客上門，為什麼要讓他們有離開的時候？</a:t>
            </a:r>
          </a:p>
        </p:txBody>
      </p:sp>
    </p:spTree>
    <p:extLst>
      <p:ext uri="{BB962C8B-B14F-4D97-AF65-F5344CB8AC3E}">
        <p14:creationId xmlns:p14="http://schemas.microsoft.com/office/powerpoint/2010/main" val="3160361370"/>
      </p:ext>
    </p:extLst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/>
              <a:t>三、合併與併購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5425" cy="4525963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>
              <a:buFontTx/>
              <a:buNone/>
            </a:pPr>
            <a:r>
              <a:rPr lang="zh-TW" altLang="en-US" b="1">
                <a:solidFill>
                  <a:schemeClr val="tx2"/>
                </a:solidFill>
              </a:rPr>
              <a:t>合併類型</a:t>
            </a:r>
          </a:p>
          <a:p>
            <a:pPr>
              <a:buFontTx/>
              <a:buNone/>
            </a:pPr>
            <a:endParaRPr lang="zh-TW" altLang="en-US" b="1">
              <a:solidFill>
                <a:schemeClr val="tx2"/>
              </a:solidFill>
            </a:endParaRPr>
          </a:p>
          <a:p>
            <a:pPr>
              <a:buFontTx/>
              <a:buNone/>
            </a:pPr>
            <a:r>
              <a:rPr lang="en-US" altLang="zh-TW" b="1">
                <a:solidFill>
                  <a:schemeClr val="tx2"/>
                </a:solidFill>
              </a:rPr>
              <a:t>1.</a:t>
            </a:r>
            <a:r>
              <a:rPr lang="zh-TW" altLang="en-US" b="1">
                <a:solidFill>
                  <a:schemeClr val="tx2"/>
                </a:solidFill>
              </a:rPr>
              <a:t>水平式合併</a:t>
            </a:r>
          </a:p>
          <a:p>
            <a:pPr>
              <a:buFontTx/>
              <a:buNone/>
            </a:pPr>
            <a:endParaRPr lang="zh-TW" altLang="en-US" b="1">
              <a:solidFill>
                <a:schemeClr val="tx2"/>
              </a:solidFill>
            </a:endParaRPr>
          </a:p>
          <a:p>
            <a:pPr>
              <a:buFontTx/>
              <a:buNone/>
            </a:pPr>
            <a:r>
              <a:rPr lang="en-US" altLang="zh-TW" b="1">
                <a:solidFill>
                  <a:schemeClr val="tx2"/>
                </a:solidFill>
              </a:rPr>
              <a:t>2.</a:t>
            </a:r>
            <a:r>
              <a:rPr lang="zh-TW" altLang="en-US" b="1">
                <a:solidFill>
                  <a:schemeClr val="tx2"/>
                </a:solidFill>
              </a:rPr>
              <a:t>垂直式合併</a:t>
            </a:r>
          </a:p>
          <a:p>
            <a:pPr>
              <a:buFontTx/>
              <a:buNone/>
            </a:pPr>
            <a:endParaRPr lang="zh-TW" altLang="en-US" b="1">
              <a:solidFill>
                <a:schemeClr val="tx2"/>
              </a:solidFill>
            </a:endParaRPr>
          </a:p>
          <a:p>
            <a:pPr>
              <a:buFontTx/>
              <a:buNone/>
            </a:pPr>
            <a:r>
              <a:rPr lang="en-US" altLang="zh-TW" b="1">
                <a:solidFill>
                  <a:schemeClr val="tx2"/>
                </a:solidFill>
              </a:rPr>
              <a:t>3.</a:t>
            </a:r>
            <a:r>
              <a:rPr lang="zh-TW" altLang="en-US" b="1">
                <a:solidFill>
                  <a:schemeClr val="tx2"/>
                </a:solidFill>
              </a:rPr>
              <a:t>聚合式合併</a:t>
            </a:r>
          </a:p>
          <a:p>
            <a:pPr>
              <a:buFontTx/>
              <a:buNone/>
            </a:pPr>
            <a:endParaRPr lang="en-US" altLang="zh-TW">
              <a:solidFill>
                <a:schemeClr val="tx2"/>
              </a:solidFill>
            </a:endParaRPr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51375" y="1600200"/>
            <a:ext cx="4035425" cy="4525963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pPr>
              <a:buFontTx/>
              <a:buNone/>
            </a:pPr>
            <a:r>
              <a:rPr lang="zh-TW" altLang="en-US" b="1" dirty="0">
                <a:solidFill>
                  <a:schemeClr val="tx2"/>
                </a:solidFill>
              </a:rPr>
              <a:t>合併與併購動機</a:t>
            </a:r>
          </a:p>
          <a:p>
            <a:pPr>
              <a:buFontTx/>
              <a:buNone/>
            </a:pPr>
            <a:endParaRPr lang="zh-TW" altLang="en-US" b="1" dirty="0">
              <a:solidFill>
                <a:schemeClr val="tx2"/>
              </a:solidFill>
            </a:endParaRPr>
          </a:p>
          <a:p>
            <a:pPr>
              <a:buFontTx/>
              <a:buNone/>
            </a:pPr>
            <a:r>
              <a:rPr lang="en-US" altLang="zh-TW" b="1" dirty="0">
                <a:solidFill>
                  <a:schemeClr val="tx2"/>
                </a:solidFill>
              </a:rPr>
              <a:t>1.</a:t>
            </a:r>
            <a:r>
              <a:rPr lang="zh-TW" altLang="en-US" b="1" dirty="0">
                <a:solidFill>
                  <a:schemeClr val="tx2"/>
                </a:solidFill>
              </a:rPr>
              <a:t>降低成本</a:t>
            </a:r>
          </a:p>
          <a:p>
            <a:pPr>
              <a:buFontTx/>
              <a:buNone/>
            </a:pPr>
            <a:r>
              <a:rPr lang="en-US" altLang="zh-TW" b="1" dirty="0">
                <a:solidFill>
                  <a:schemeClr val="tx2"/>
                </a:solidFill>
              </a:rPr>
              <a:t>2.</a:t>
            </a:r>
            <a:r>
              <a:rPr lang="zh-TW" altLang="en-US" b="1" dirty="0">
                <a:solidFill>
                  <a:schemeClr val="tx2"/>
                </a:solidFill>
              </a:rPr>
              <a:t>進入新的國內市場</a:t>
            </a:r>
          </a:p>
          <a:p>
            <a:pPr>
              <a:buFontTx/>
              <a:buNone/>
            </a:pPr>
            <a:r>
              <a:rPr lang="en-US" altLang="zh-TW" b="1" dirty="0">
                <a:solidFill>
                  <a:schemeClr val="tx2"/>
                </a:solidFill>
              </a:rPr>
              <a:t>3.</a:t>
            </a:r>
            <a:r>
              <a:rPr lang="zh-TW" altLang="en-US" b="1" dirty="0">
                <a:solidFill>
                  <a:schemeClr val="tx2"/>
                </a:solidFill>
              </a:rPr>
              <a:t>接近國際市場</a:t>
            </a:r>
          </a:p>
          <a:p>
            <a:pPr>
              <a:buFontTx/>
              <a:buNone/>
            </a:pPr>
            <a:r>
              <a:rPr lang="en-US" altLang="zh-TW" b="1" dirty="0">
                <a:solidFill>
                  <a:schemeClr val="tx2"/>
                </a:solidFill>
              </a:rPr>
              <a:t>4.</a:t>
            </a:r>
            <a:r>
              <a:rPr lang="zh-TW" altLang="en-US" b="1" dirty="0">
                <a:solidFill>
                  <a:schemeClr val="tx2"/>
                </a:solidFill>
              </a:rPr>
              <a:t>進行整合</a:t>
            </a:r>
          </a:p>
          <a:p>
            <a:pPr>
              <a:buFontTx/>
              <a:buNone/>
            </a:pPr>
            <a:r>
              <a:rPr lang="en-US" altLang="zh-TW" b="1" dirty="0">
                <a:solidFill>
                  <a:schemeClr val="tx2"/>
                </a:solidFill>
              </a:rPr>
              <a:t>5.</a:t>
            </a:r>
            <a:r>
              <a:rPr lang="zh-TW" altLang="en-US" b="1" dirty="0">
                <a:solidFill>
                  <a:schemeClr val="tx2"/>
                </a:solidFill>
              </a:rPr>
              <a:t>產品線多角化</a:t>
            </a:r>
          </a:p>
        </p:txBody>
      </p:sp>
    </p:spTree>
    <p:extLst>
      <p:ext uri="{BB962C8B-B14F-4D97-AF65-F5344CB8AC3E}">
        <p14:creationId xmlns:p14="http://schemas.microsoft.com/office/powerpoint/2010/main" val="245538050"/>
      </p:ext>
    </p:extLst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/>
              <a:t>實體與虛擬結合</a:t>
            </a:r>
            <a:endParaRPr lang="zh-TW" alt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altLang="zh-TW" b="1">
              <a:solidFill>
                <a:schemeClr val="bg1"/>
              </a:solidFill>
            </a:endParaRPr>
          </a:p>
          <a:p>
            <a:pPr>
              <a:buFontTx/>
              <a:buNone/>
            </a:pPr>
            <a:endParaRPr lang="en-US" altLang="zh-TW" b="1">
              <a:solidFill>
                <a:schemeClr val="bg1"/>
              </a:solidFill>
            </a:endParaRP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468313" y="1412875"/>
            <a:ext cx="8064500" cy="42100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txBody>
          <a:bodyPr>
            <a:spAutoFit/>
          </a:bodyPr>
          <a:lstStyle/>
          <a:p>
            <a:endParaRPr lang="en-US" altLang="zh-TW" b="1" dirty="0">
              <a:solidFill>
                <a:schemeClr val="tx2"/>
              </a:solidFill>
              <a:latin typeface="Comic Sans MS" pitchFamily="66" charset="0"/>
            </a:endParaRPr>
          </a:p>
          <a:p>
            <a:r>
              <a:rPr lang="en-US" altLang="zh-TW" sz="2400" dirty="0">
                <a:solidFill>
                  <a:schemeClr val="tx2"/>
                </a:solidFill>
                <a:latin typeface="Comic Sans MS" pitchFamily="66" charset="0"/>
              </a:rPr>
              <a:t>      </a:t>
            </a:r>
            <a:r>
              <a:rPr lang="zh-TW" altLang="en-US" sz="2800" dirty="0">
                <a:solidFill>
                  <a:schemeClr val="tx2"/>
                </a:solidFill>
                <a:latin typeface="Comic Sans MS" pitchFamily="66" charset="0"/>
              </a:rPr>
              <a:t>未來網路的發展應為實體</a:t>
            </a:r>
            <a:r>
              <a:rPr lang="en-US" altLang="zh-TW" sz="2800" dirty="0">
                <a:solidFill>
                  <a:schemeClr val="tx2"/>
                </a:solidFill>
                <a:latin typeface="Comic Sans MS" pitchFamily="66" charset="0"/>
              </a:rPr>
              <a:t>(physical space)</a:t>
            </a:r>
            <a:r>
              <a:rPr lang="zh-TW" altLang="en-US" sz="2800" dirty="0">
                <a:solidFill>
                  <a:schemeClr val="tx2"/>
                </a:solidFill>
                <a:latin typeface="Comic Sans MS" pitchFamily="66" charset="0"/>
              </a:rPr>
              <a:t>與虛擬</a:t>
            </a:r>
            <a:r>
              <a:rPr lang="en-US" altLang="zh-TW" sz="2800" dirty="0">
                <a:solidFill>
                  <a:schemeClr val="tx2"/>
                </a:solidFill>
                <a:latin typeface="Comic Sans MS" pitchFamily="66" charset="0"/>
              </a:rPr>
              <a:t>(cyber space)</a:t>
            </a:r>
            <a:r>
              <a:rPr lang="zh-TW" altLang="en-US" sz="2800" dirty="0">
                <a:solidFill>
                  <a:schemeClr val="tx2"/>
                </a:solidFill>
                <a:latin typeface="Comic Sans MS" pitchFamily="66" charset="0"/>
              </a:rPr>
              <a:t>結合。</a:t>
            </a:r>
          </a:p>
          <a:p>
            <a:r>
              <a:rPr lang="zh-TW" altLang="en-US" sz="2800" dirty="0">
                <a:solidFill>
                  <a:schemeClr val="tx2"/>
                </a:solidFill>
                <a:latin typeface="Comic Sans MS" pitchFamily="66" charset="0"/>
              </a:rPr>
              <a:t>      現今的入口網站業者都盡可能與實體通路、物流業者建立長期良好的策略聯盟關係，以彌補自身不足。長期而言，若入口網站缺少自有的物流與配送服務，很容易被由實體走向虛擬的傳統企業給侵蝕。畢竟有虛無實的經營是無法長久的，但若想由零開始慢慢累積資源由虛轉實，將比由實轉虛的業者來得艱辛。</a:t>
            </a:r>
            <a:endParaRPr lang="zh-TW" altLang="en-US" sz="2800" b="1" dirty="0">
              <a:solidFill>
                <a:schemeClr val="tx2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1472966"/>
      </p:ext>
    </p:extLst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第一節  </a:t>
            </a:r>
            <a:r>
              <a:rPr lang="zh-TW" altLang="en-US" b="1" dirty="0" smtClean="0"/>
              <a:t>創意客</a:t>
            </a:r>
            <a:r>
              <a:rPr lang="zh-TW" altLang="en-US" b="1" dirty="0"/>
              <a:t>製化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accent5">
              <a:lumMod val="20000"/>
              <a:lumOff val="80000"/>
            </a:schemeClr>
          </a:solidFill>
          <a:ln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 algn="just">
              <a:buFontTx/>
              <a:buNone/>
            </a:pPr>
            <a:endParaRPr lang="en-US" altLang="zh-TW" b="1" dirty="0">
              <a:solidFill>
                <a:schemeClr val="tx2"/>
              </a:solidFill>
            </a:endParaRPr>
          </a:p>
          <a:p>
            <a:pPr algn="just">
              <a:buFontTx/>
              <a:buNone/>
            </a:pPr>
            <a:r>
              <a:rPr lang="zh-TW" altLang="en-US" b="1" dirty="0">
                <a:solidFill>
                  <a:schemeClr val="tx2"/>
                </a:solidFill>
              </a:rPr>
              <a:t>一、顧客關係管理</a:t>
            </a:r>
          </a:p>
          <a:p>
            <a:pPr algn="just">
              <a:buFontTx/>
              <a:buNone/>
            </a:pPr>
            <a:r>
              <a:rPr lang="zh-TW" altLang="en-US" b="1" dirty="0">
                <a:solidFill>
                  <a:schemeClr val="tx2"/>
                </a:solidFill>
              </a:rPr>
              <a:t>二、個人化</a:t>
            </a:r>
          </a:p>
          <a:p>
            <a:pPr algn="just">
              <a:buFontTx/>
              <a:buNone/>
            </a:pPr>
            <a:r>
              <a:rPr lang="zh-TW" altLang="en-US" b="1" dirty="0">
                <a:solidFill>
                  <a:schemeClr val="tx2"/>
                </a:solidFill>
              </a:rPr>
              <a:t>三、叛逃管理</a:t>
            </a:r>
          </a:p>
          <a:p>
            <a:pPr algn="just">
              <a:buFontTx/>
              <a:buNone/>
            </a:pPr>
            <a:r>
              <a:rPr lang="zh-TW" altLang="en-US" b="1" dirty="0">
                <a:solidFill>
                  <a:schemeClr val="tx2"/>
                </a:solidFill>
              </a:rPr>
              <a:t>四、客製化配套方案</a:t>
            </a:r>
          </a:p>
        </p:txBody>
      </p:sp>
    </p:spTree>
    <p:extLst>
      <p:ext uri="{BB962C8B-B14F-4D97-AF65-F5344CB8AC3E}">
        <p14:creationId xmlns:p14="http://schemas.microsoft.com/office/powerpoint/2010/main" val="3113093582"/>
      </p:ext>
    </p:extLst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/>
              <a:t>一、顧客關係管理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>
              <a:buFontTx/>
              <a:buNone/>
            </a:pPr>
            <a:r>
              <a:rPr lang="zh-TW" altLang="en-US">
                <a:solidFill>
                  <a:schemeClr val="tx2"/>
                </a:solidFill>
              </a:rPr>
              <a:t>（一）找出您的顧客群</a:t>
            </a:r>
          </a:p>
          <a:p>
            <a:pPr>
              <a:buFontTx/>
              <a:buNone/>
            </a:pPr>
            <a:endParaRPr lang="zh-TW" altLang="en-US">
              <a:solidFill>
                <a:schemeClr val="tx2"/>
              </a:solidFill>
            </a:endParaRPr>
          </a:p>
          <a:p>
            <a:pPr>
              <a:buFontTx/>
              <a:buNone/>
            </a:pPr>
            <a:r>
              <a:rPr lang="zh-TW" altLang="en-US">
                <a:solidFill>
                  <a:schemeClr val="tx2"/>
                </a:solidFill>
              </a:rPr>
              <a:t>（二）流程改造修先於設備添置</a:t>
            </a:r>
          </a:p>
          <a:p>
            <a:pPr>
              <a:buFontTx/>
              <a:buNone/>
            </a:pPr>
            <a:endParaRPr lang="zh-TW" altLang="en-US">
              <a:solidFill>
                <a:schemeClr val="tx2"/>
              </a:solidFill>
            </a:endParaRPr>
          </a:p>
          <a:p>
            <a:pPr>
              <a:buFontTx/>
              <a:buNone/>
            </a:pPr>
            <a:r>
              <a:rPr lang="zh-TW" altLang="en-US">
                <a:solidFill>
                  <a:schemeClr val="tx2"/>
                </a:solidFill>
              </a:rPr>
              <a:t>（三）你的顧客策略</a:t>
            </a:r>
          </a:p>
        </p:txBody>
      </p:sp>
    </p:spTree>
    <p:extLst>
      <p:ext uri="{BB962C8B-B14F-4D97-AF65-F5344CB8AC3E}">
        <p14:creationId xmlns:p14="http://schemas.microsoft.com/office/powerpoint/2010/main" val="2656914874"/>
      </p:ext>
    </p:extLst>
  </p:cSld>
  <p:clrMapOvr>
    <a:masterClrMapping/>
  </p:clrMapOvr>
  <p:transition advClick="0" advTm="2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95325"/>
          </a:xfrm>
        </p:spPr>
        <p:txBody>
          <a:bodyPr>
            <a:normAutofit fontScale="90000"/>
          </a:bodyPr>
          <a:lstStyle/>
          <a:p>
            <a:r>
              <a:rPr lang="zh-TW" altLang="en-US" b="1"/>
              <a:t>一、顧客關係管理</a:t>
            </a:r>
            <a:r>
              <a:rPr lang="zh-TW" altLang="en-US"/>
              <a:t> 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en-US" altLang="zh-TW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zh-TW" altLang="en-US">
                <a:solidFill>
                  <a:schemeClr val="tx2"/>
                </a:solidFill>
              </a:rPr>
              <a:t>（一）提升顧客滿意水準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zh-TW" altLang="en-US">
                <a:solidFill>
                  <a:schemeClr val="tx2"/>
                </a:solidFill>
              </a:rPr>
              <a:t>（二）協助行銷業務推展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zh-TW" altLang="en-US">
                <a:solidFill>
                  <a:schemeClr val="tx2"/>
                </a:solidFill>
              </a:rPr>
              <a:t>（三）確保顧客服務品質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zh-TW" altLang="en-US">
                <a:solidFill>
                  <a:schemeClr val="tx2"/>
                </a:solidFill>
              </a:rPr>
              <a:t>（四）增加獲利能力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zh-TW" altLang="en-US">
                <a:solidFill>
                  <a:schemeClr val="tx2"/>
                </a:solidFill>
              </a:rPr>
              <a:t>（五）建立嶄新的企業形象</a:t>
            </a:r>
          </a:p>
          <a:p>
            <a:pPr algn="just">
              <a:lnSpc>
                <a:spcPct val="90000"/>
              </a:lnSpc>
              <a:buFontTx/>
              <a:buNone/>
            </a:pPr>
            <a:endParaRPr lang="zh-TW" altLang="en-US">
              <a:solidFill>
                <a:schemeClr val="tx2"/>
              </a:solidFill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zh-TW" altLang="en-US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556032107"/>
      </p:ext>
    </p:extLst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60400"/>
            <a:ext cx="8229600" cy="757238"/>
          </a:xfrm>
        </p:spPr>
        <p:txBody>
          <a:bodyPr>
            <a:normAutofit fontScale="90000"/>
          </a:bodyPr>
          <a:lstStyle/>
          <a:p>
            <a:r>
              <a:rPr lang="zh-TW" altLang="en-US" b="1"/>
              <a:t>二、</a:t>
            </a:r>
            <a:r>
              <a:rPr lang="zh-TW" altLang="en-US" sz="4000" b="1"/>
              <a:t>個人化</a:t>
            </a:r>
            <a:endParaRPr lang="zh-TW" altLang="en-US" b="1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>
              <a:buFontTx/>
              <a:buNone/>
            </a:pPr>
            <a:endParaRPr lang="en-US" altLang="zh-TW" sz="2800" dirty="0"/>
          </a:p>
          <a:p>
            <a:r>
              <a:rPr lang="zh-TW" altLang="en-US" sz="2800" dirty="0">
                <a:solidFill>
                  <a:schemeClr val="tx2"/>
                </a:solidFill>
              </a:rPr>
              <a:t>消費者都是獨一無二，他們的需求具有獨特性、單一性及異質等特點。企業主必須善用顧客關係管理之資料蒐集與分析系統，配合每位消費個體設計獨特的、量身訂做的個人化專屬服務。</a:t>
            </a:r>
          </a:p>
          <a:p>
            <a:r>
              <a:rPr lang="zh-TW" altLang="en-US" sz="2800" dirty="0">
                <a:solidFill>
                  <a:schemeClr val="tx2"/>
                </a:solidFill>
              </a:rPr>
              <a:t>顧客導向世代中，每位消費者都是企業主的</a:t>
            </a:r>
            <a:r>
              <a:rPr lang="en-US" altLang="zh-TW" sz="2800" dirty="0">
                <a:solidFill>
                  <a:schemeClr val="tx2"/>
                </a:solidFill>
              </a:rPr>
              <a:t>VIP</a:t>
            </a:r>
            <a:r>
              <a:rPr lang="zh-TW" altLang="en-US" sz="2800" dirty="0">
                <a:solidFill>
                  <a:schemeClr val="tx2"/>
                </a:solidFill>
              </a:rPr>
              <a:t>，須設計愈精緻、細膩的個人化行銷活動，方能打動消費者，得到使用者的青睞。</a:t>
            </a:r>
          </a:p>
        </p:txBody>
      </p:sp>
    </p:spTree>
    <p:extLst>
      <p:ext uri="{BB962C8B-B14F-4D97-AF65-F5344CB8AC3E}">
        <p14:creationId xmlns:p14="http://schemas.microsoft.com/office/powerpoint/2010/main" val="1511774898"/>
      </p:ext>
    </p:extLst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/>
              <a:t>三、叛逃管理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algn="just">
              <a:lnSpc>
                <a:spcPct val="90000"/>
              </a:lnSpc>
              <a:buFontTx/>
              <a:buNone/>
            </a:pPr>
            <a:endParaRPr lang="en-US" altLang="zh-TW" sz="2400" b="1" dirty="0"/>
          </a:p>
          <a:p>
            <a:pPr algn="just">
              <a:lnSpc>
                <a:spcPct val="90000"/>
              </a:lnSpc>
              <a:buFontTx/>
              <a:buNone/>
            </a:pPr>
            <a:r>
              <a:rPr lang="zh-TW" altLang="en-US" sz="2400" b="1" dirty="0">
                <a:solidFill>
                  <a:schemeClr val="tx2"/>
                </a:solidFill>
              </a:rPr>
              <a:t>（一）生活型態轉變            （六）無禮的服務人員</a:t>
            </a:r>
          </a:p>
          <a:p>
            <a:pPr algn="just">
              <a:lnSpc>
                <a:spcPct val="90000"/>
              </a:lnSpc>
              <a:buFontTx/>
              <a:buNone/>
            </a:pPr>
            <a:endParaRPr lang="zh-TW" altLang="en-US" sz="2400" b="1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zh-TW" altLang="en-US" sz="2400" b="1" dirty="0">
                <a:solidFill>
                  <a:schemeClr val="tx2"/>
                </a:solidFill>
              </a:rPr>
              <a:t>（二）經濟景氣影響            （七）與顧客預期有差距</a:t>
            </a:r>
          </a:p>
          <a:p>
            <a:pPr>
              <a:lnSpc>
                <a:spcPct val="90000"/>
              </a:lnSpc>
              <a:buFontTx/>
              <a:buNone/>
            </a:pPr>
            <a:endParaRPr lang="zh-TW" altLang="en-US" sz="2400" b="1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zh-TW" altLang="en-US" sz="2400" b="1" dirty="0">
                <a:solidFill>
                  <a:schemeClr val="tx2"/>
                </a:solidFill>
              </a:rPr>
              <a:t>（三）無法滿足顧客新需求 （八）購物流程不方便</a:t>
            </a:r>
          </a:p>
          <a:p>
            <a:pPr>
              <a:lnSpc>
                <a:spcPct val="90000"/>
              </a:lnSpc>
              <a:buFontTx/>
              <a:buNone/>
            </a:pPr>
            <a:endParaRPr lang="zh-TW" altLang="en-US" sz="2400" b="1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zh-TW" altLang="en-US" sz="2400" b="1" dirty="0">
                <a:solidFill>
                  <a:schemeClr val="tx2"/>
                </a:solidFill>
              </a:rPr>
              <a:t>（四）顧客發現其他選擇     （九）不好的購物經驗</a:t>
            </a:r>
          </a:p>
          <a:p>
            <a:pPr>
              <a:lnSpc>
                <a:spcPct val="90000"/>
              </a:lnSpc>
              <a:buFontTx/>
              <a:buNone/>
            </a:pPr>
            <a:endParaRPr lang="zh-TW" altLang="en-US" sz="2400" b="1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zh-TW" altLang="en-US" sz="2400" b="1" dirty="0">
                <a:solidFill>
                  <a:schemeClr val="tx2"/>
                </a:solidFill>
              </a:rPr>
              <a:t>（五）對服務不滿意            （十）殺價競爭</a:t>
            </a:r>
          </a:p>
          <a:p>
            <a:pPr algn="just">
              <a:lnSpc>
                <a:spcPct val="90000"/>
              </a:lnSpc>
              <a:buFontTx/>
              <a:buNone/>
            </a:pPr>
            <a:endParaRPr lang="en-US" altLang="zh-TW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642084"/>
      </p:ext>
    </p:extLst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 b="1">
                <a:solidFill>
                  <a:schemeClr val="bg1"/>
                </a:solidFill>
              </a:rPr>
              <a:t>四、客製化配套策略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pPr>
              <a:buFontTx/>
              <a:buNone/>
            </a:pPr>
            <a:r>
              <a:rPr lang="zh-TW" altLang="en-US">
                <a:solidFill>
                  <a:schemeClr val="tx2"/>
                </a:solidFill>
              </a:rPr>
              <a:t>（一）發展基礎建設</a:t>
            </a:r>
          </a:p>
          <a:p>
            <a:pPr>
              <a:buFontTx/>
              <a:buNone/>
            </a:pPr>
            <a:r>
              <a:rPr lang="zh-TW" altLang="en-US">
                <a:solidFill>
                  <a:schemeClr val="tx2"/>
                </a:solidFill>
              </a:rPr>
              <a:t>（二）發展知識庫   </a:t>
            </a:r>
          </a:p>
          <a:p>
            <a:pPr>
              <a:buFontTx/>
              <a:buNone/>
            </a:pPr>
            <a:r>
              <a:rPr lang="zh-TW" altLang="en-US">
                <a:solidFill>
                  <a:schemeClr val="tx2"/>
                </a:solidFill>
              </a:rPr>
              <a:t>（三）知識型、資訊型組織文化</a:t>
            </a:r>
          </a:p>
          <a:p>
            <a:pPr>
              <a:buFontTx/>
              <a:buNone/>
            </a:pPr>
            <a:r>
              <a:rPr lang="zh-TW" altLang="en-US">
                <a:solidFill>
                  <a:schemeClr val="tx2"/>
                </a:solidFill>
              </a:rPr>
              <a:t>（四）激勵機制</a:t>
            </a:r>
          </a:p>
          <a:p>
            <a:pPr>
              <a:buFontTx/>
              <a:buNone/>
            </a:pPr>
            <a:r>
              <a:rPr lang="zh-TW" altLang="en-US">
                <a:solidFill>
                  <a:schemeClr val="tx2"/>
                </a:solidFill>
              </a:rPr>
              <a:t>（五）知識流通管道</a:t>
            </a:r>
          </a:p>
          <a:p>
            <a:pPr>
              <a:buFontTx/>
              <a:buNone/>
            </a:pPr>
            <a:r>
              <a:rPr lang="zh-TW" altLang="en-US">
                <a:solidFill>
                  <a:schemeClr val="tx2"/>
                </a:solidFill>
              </a:rPr>
              <a:t>（六）高層主管的支持</a:t>
            </a:r>
          </a:p>
        </p:txBody>
      </p:sp>
    </p:spTree>
    <p:extLst>
      <p:ext uri="{BB962C8B-B14F-4D97-AF65-F5344CB8AC3E}">
        <p14:creationId xmlns:p14="http://schemas.microsoft.com/office/powerpoint/2010/main" val="4109636580"/>
      </p:ext>
    </p:extLst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/>
              <a:t>第二節  客製化策略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pPr algn="just">
              <a:buFontTx/>
              <a:buNone/>
            </a:pPr>
            <a:r>
              <a:rPr lang="zh-TW" altLang="en-US" b="1">
                <a:solidFill>
                  <a:schemeClr val="tx2"/>
                </a:solidFill>
              </a:rPr>
              <a:t>一、滿足顧客「一次購足」心態</a:t>
            </a:r>
          </a:p>
          <a:p>
            <a:pPr algn="just">
              <a:buFontTx/>
              <a:buNone/>
            </a:pPr>
            <a:r>
              <a:rPr lang="zh-TW" altLang="en-US" b="1">
                <a:solidFill>
                  <a:schemeClr val="tx2"/>
                </a:solidFill>
              </a:rPr>
              <a:t>二、引導顧客行為</a:t>
            </a:r>
            <a:r>
              <a:rPr lang="en-US" altLang="zh-TW" b="1">
                <a:solidFill>
                  <a:schemeClr val="tx2"/>
                </a:solidFill>
              </a:rPr>
              <a:t>/</a:t>
            </a:r>
            <a:r>
              <a:rPr lang="zh-TW" altLang="en-US" b="1">
                <a:solidFill>
                  <a:schemeClr val="tx2"/>
                </a:solidFill>
              </a:rPr>
              <a:t>需求</a:t>
            </a:r>
          </a:p>
          <a:p>
            <a:pPr algn="just">
              <a:buFontTx/>
              <a:buNone/>
            </a:pPr>
            <a:r>
              <a:rPr lang="zh-TW" altLang="en-US" b="1">
                <a:solidFill>
                  <a:schemeClr val="tx2"/>
                </a:solidFill>
              </a:rPr>
              <a:t>三、與顧客建立夥伴關係</a:t>
            </a:r>
          </a:p>
          <a:p>
            <a:pPr algn="just">
              <a:buFontTx/>
              <a:buNone/>
            </a:pPr>
            <a:r>
              <a:rPr lang="zh-TW" altLang="en-US" b="1">
                <a:solidFill>
                  <a:schemeClr val="tx2"/>
                </a:solidFill>
              </a:rPr>
              <a:t>四、專業化的內容</a:t>
            </a:r>
          </a:p>
          <a:p>
            <a:pPr algn="just">
              <a:buFontTx/>
              <a:buNone/>
            </a:pPr>
            <a:r>
              <a:rPr lang="zh-TW" altLang="en-US" b="1">
                <a:solidFill>
                  <a:schemeClr val="tx2"/>
                </a:solidFill>
              </a:rPr>
              <a:t>五、貼心服務</a:t>
            </a:r>
          </a:p>
          <a:p>
            <a:pPr algn="just">
              <a:buFontTx/>
              <a:buNone/>
            </a:pPr>
            <a:r>
              <a:rPr lang="zh-TW" altLang="en-US" b="1">
                <a:solidFill>
                  <a:schemeClr val="tx2"/>
                </a:solidFill>
              </a:rPr>
              <a:t>六、與其他合作夥伴深度整合</a:t>
            </a:r>
          </a:p>
          <a:p>
            <a:pPr algn="just">
              <a:buFontTx/>
              <a:buNone/>
            </a:pPr>
            <a:endParaRPr lang="en-US" altLang="zh-TW" b="1"/>
          </a:p>
        </p:txBody>
      </p:sp>
    </p:spTree>
    <p:extLst>
      <p:ext uri="{BB962C8B-B14F-4D97-AF65-F5344CB8AC3E}">
        <p14:creationId xmlns:p14="http://schemas.microsoft.com/office/powerpoint/2010/main" val="1991048165"/>
      </p:ext>
    </p:extLst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975</Words>
  <Application>Microsoft Office PowerPoint</Application>
  <PresentationFormat>如螢幕大小 (4:3)</PresentationFormat>
  <Paragraphs>148</Paragraphs>
  <Slides>21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21</vt:i4>
      </vt:variant>
    </vt:vector>
  </HeadingPairs>
  <TitlesOfParts>
    <vt:vector size="22" baseType="lpstr">
      <vt:lpstr>Office 佈景主題</vt:lpstr>
      <vt:lpstr>PowerPoint 簡報</vt:lpstr>
      <vt:lpstr>第八章 客製化創意策略</vt:lpstr>
      <vt:lpstr>第一節  創意客製化</vt:lpstr>
      <vt:lpstr>一、顧客關係管理</vt:lpstr>
      <vt:lpstr>一、顧客關係管理 </vt:lpstr>
      <vt:lpstr>二、個人化</vt:lpstr>
      <vt:lpstr>三、叛逃管理</vt:lpstr>
      <vt:lpstr>四、客製化配套策略</vt:lpstr>
      <vt:lpstr>第二節  客製化策略</vt:lpstr>
      <vt:lpstr>顧客主宰一切</vt:lpstr>
      <vt:lpstr>讓顧客帶顧客上門</vt:lpstr>
      <vt:lpstr>競爭策略</vt:lpstr>
      <vt:lpstr>第三節  競爭優勢</vt:lpstr>
      <vt:lpstr>一、基本競爭策略</vt:lpstr>
      <vt:lpstr>二、7S架構</vt:lpstr>
      <vt:lpstr>三、行銷策略（一）</vt:lpstr>
      <vt:lpstr>三、行銷策略（二）：3C</vt:lpstr>
      <vt:lpstr>第四節  競爭策略</vt:lpstr>
      <vt:lpstr>一、類型網站</vt:lpstr>
      <vt:lpstr>三、合併與併購</vt:lpstr>
      <vt:lpstr>實體與虛擬結合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CCIS</dc:creator>
  <cp:lastModifiedBy>CCIS</cp:lastModifiedBy>
  <cp:revision>2</cp:revision>
  <dcterms:created xsi:type="dcterms:W3CDTF">2011-09-27T08:22:29Z</dcterms:created>
  <dcterms:modified xsi:type="dcterms:W3CDTF">2011-09-27T08:30:56Z</dcterms:modified>
</cp:coreProperties>
</file>