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1" r:id="rId2"/>
    <p:sldId id="257" r:id="rId3"/>
    <p:sldId id="258"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9" r:id="rId20"/>
    <p:sldId id="280" r:id="rId21"/>
    <p:sldId id="281" r:id="rId22"/>
    <p:sldId id="282"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300" r:id="rId36"/>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15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04447C-7C22-4164-9343-29EE045D3C8D}" type="datetimeFigureOut">
              <a:rPr lang="zh-TW" altLang="en-US" smtClean="0"/>
              <a:t>2011/9/27</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B4687D-FCA9-44D8-B581-615C37529627}" type="slidenum">
              <a:rPr lang="zh-TW" altLang="en-US" smtClean="0"/>
              <a:t>‹#›</a:t>
            </a:fld>
            <a:endParaRPr lang="zh-TW" altLang="en-US"/>
          </a:p>
        </p:txBody>
      </p:sp>
    </p:spTree>
    <p:extLst>
      <p:ext uri="{BB962C8B-B14F-4D97-AF65-F5344CB8AC3E}">
        <p14:creationId xmlns:p14="http://schemas.microsoft.com/office/powerpoint/2010/main" val="243725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DF9FFB5-BE3B-48D4-9897-58D30BE5ECDE}" type="slidenum">
              <a:rPr lang="en-US" altLang="zh-TW"/>
              <a:pPr/>
              <a:t>2</a:t>
            </a:fld>
            <a:endParaRPr lang="en-US" altLang="zh-TW"/>
          </a:p>
        </p:txBody>
      </p:sp>
      <p:sp>
        <p:nvSpPr>
          <p:cNvPr id="22221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fontAlgn="base">
              <a:spcBef>
                <a:spcPct val="0"/>
              </a:spcBef>
              <a:spcAft>
                <a:spcPct val="0"/>
              </a:spcAft>
              <a:defRPr kumimoji="1">
                <a:solidFill>
                  <a:schemeClr val="tx1"/>
                </a:solidFill>
                <a:latin typeface="Arial" charset="0"/>
                <a:ea typeface="新細明體" pitchFamily="18" charset="-120"/>
              </a:defRPr>
            </a:lvl6pPr>
            <a:lvl7pPr marL="2971800" indent="-228600" fontAlgn="base">
              <a:spcBef>
                <a:spcPct val="0"/>
              </a:spcBef>
              <a:spcAft>
                <a:spcPct val="0"/>
              </a:spcAft>
              <a:defRPr kumimoji="1">
                <a:solidFill>
                  <a:schemeClr val="tx1"/>
                </a:solidFill>
                <a:latin typeface="Arial" charset="0"/>
                <a:ea typeface="新細明體" pitchFamily="18" charset="-120"/>
              </a:defRPr>
            </a:lvl7pPr>
            <a:lvl8pPr marL="3429000" indent="-228600" fontAlgn="base">
              <a:spcBef>
                <a:spcPct val="0"/>
              </a:spcBef>
              <a:spcAft>
                <a:spcPct val="0"/>
              </a:spcAft>
              <a:defRPr kumimoji="1">
                <a:solidFill>
                  <a:schemeClr val="tx1"/>
                </a:solidFill>
                <a:latin typeface="Arial" charset="0"/>
                <a:ea typeface="新細明體" pitchFamily="18" charset="-120"/>
              </a:defRPr>
            </a:lvl8pPr>
            <a:lvl9pPr marL="3886200" indent="-228600" fontAlgn="base">
              <a:spcBef>
                <a:spcPct val="0"/>
              </a:spcBef>
              <a:spcAft>
                <a:spcPct val="0"/>
              </a:spcAft>
              <a:defRPr kumimoji="1">
                <a:solidFill>
                  <a:schemeClr val="tx1"/>
                </a:solidFill>
                <a:latin typeface="Arial" charset="0"/>
                <a:ea typeface="新細明體" pitchFamily="18" charset="-120"/>
              </a:defRPr>
            </a:lvl9pPr>
          </a:lstStyle>
          <a:p>
            <a:pPr algn="r"/>
            <a:fld id="{B8860B8F-01A9-4A2F-9AE5-9681C870306C}" type="slidenum">
              <a:rPr kumimoji="0" lang="en-US" altLang="zh-TW" sz="1200">
                <a:cs typeface="Arial" charset="0"/>
              </a:rPr>
              <a:pPr algn="r"/>
              <a:t>2</a:t>
            </a:fld>
            <a:endParaRPr kumimoji="0" lang="en-US" altLang="zh-TW" sz="1200">
              <a:cs typeface="Arial" charset="0"/>
            </a:endParaRPr>
          </a:p>
        </p:txBody>
      </p:sp>
      <p:sp>
        <p:nvSpPr>
          <p:cNvPr id="222211" name="Rectangle 2"/>
          <p:cNvSpPr>
            <a:spLocks noRot="1" noChangeArrowheads="1" noTextEdit="1"/>
          </p:cNvSpPr>
          <p:nvPr>
            <p:ph type="sldImg"/>
          </p:nvPr>
        </p:nvSpPr>
        <p:spPr>
          <a:ln/>
        </p:spPr>
      </p:sp>
      <p:sp>
        <p:nvSpPr>
          <p:cNvPr id="222212"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377A660-E2BA-45C4-BA2C-F29E640D8E59}" type="slidenum">
              <a:rPr lang="en-US" altLang="zh-TW"/>
              <a:pPr/>
              <a:t>12</a:t>
            </a:fld>
            <a:endParaRPr lang="en-US" altLang="zh-TW"/>
          </a:p>
        </p:txBody>
      </p:sp>
      <p:sp>
        <p:nvSpPr>
          <p:cNvPr id="24883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fontAlgn="base">
              <a:spcBef>
                <a:spcPct val="0"/>
              </a:spcBef>
              <a:spcAft>
                <a:spcPct val="0"/>
              </a:spcAft>
              <a:defRPr kumimoji="1">
                <a:solidFill>
                  <a:schemeClr val="tx1"/>
                </a:solidFill>
                <a:latin typeface="Arial" charset="0"/>
                <a:ea typeface="新細明體" pitchFamily="18" charset="-120"/>
              </a:defRPr>
            </a:lvl6pPr>
            <a:lvl7pPr marL="2971800" indent="-228600" fontAlgn="base">
              <a:spcBef>
                <a:spcPct val="0"/>
              </a:spcBef>
              <a:spcAft>
                <a:spcPct val="0"/>
              </a:spcAft>
              <a:defRPr kumimoji="1">
                <a:solidFill>
                  <a:schemeClr val="tx1"/>
                </a:solidFill>
                <a:latin typeface="Arial" charset="0"/>
                <a:ea typeface="新細明體" pitchFamily="18" charset="-120"/>
              </a:defRPr>
            </a:lvl7pPr>
            <a:lvl8pPr marL="3429000" indent="-228600" fontAlgn="base">
              <a:spcBef>
                <a:spcPct val="0"/>
              </a:spcBef>
              <a:spcAft>
                <a:spcPct val="0"/>
              </a:spcAft>
              <a:defRPr kumimoji="1">
                <a:solidFill>
                  <a:schemeClr val="tx1"/>
                </a:solidFill>
                <a:latin typeface="Arial" charset="0"/>
                <a:ea typeface="新細明體" pitchFamily="18" charset="-120"/>
              </a:defRPr>
            </a:lvl8pPr>
            <a:lvl9pPr marL="3886200" indent="-228600" fontAlgn="base">
              <a:spcBef>
                <a:spcPct val="0"/>
              </a:spcBef>
              <a:spcAft>
                <a:spcPct val="0"/>
              </a:spcAft>
              <a:defRPr kumimoji="1">
                <a:solidFill>
                  <a:schemeClr val="tx1"/>
                </a:solidFill>
                <a:latin typeface="Arial" charset="0"/>
                <a:ea typeface="新細明體" pitchFamily="18" charset="-120"/>
              </a:defRPr>
            </a:lvl9pPr>
          </a:lstStyle>
          <a:p>
            <a:pPr algn="r"/>
            <a:fld id="{8157D0AA-CE66-4EAB-80AB-87A0DDF098C6}" type="slidenum">
              <a:rPr kumimoji="0" lang="en-US" altLang="zh-TW" sz="1200">
                <a:cs typeface="Arial" charset="0"/>
              </a:rPr>
              <a:pPr algn="r"/>
              <a:t>12</a:t>
            </a:fld>
            <a:endParaRPr kumimoji="0" lang="en-US" altLang="zh-TW" sz="1200">
              <a:cs typeface="Arial" charset="0"/>
            </a:endParaRPr>
          </a:p>
        </p:txBody>
      </p:sp>
      <p:sp>
        <p:nvSpPr>
          <p:cNvPr id="248835" name="Rectangle 1026"/>
          <p:cNvSpPr>
            <a:spLocks noRot="1" noChangeArrowheads="1" noTextEdit="1"/>
          </p:cNvSpPr>
          <p:nvPr>
            <p:ph type="sldImg"/>
          </p:nvPr>
        </p:nvSpPr>
        <p:spPr>
          <a:ln/>
        </p:spPr>
      </p:sp>
      <p:sp>
        <p:nvSpPr>
          <p:cNvPr id="248836" name="Rectangle 1027"/>
          <p:cNvSpPr>
            <a:spLocks noGrp="1" noChangeArrowheads="1"/>
          </p:cNvSpPr>
          <p:nvPr>
            <p:ph type="body" idx="1"/>
          </p:nvPr>
        </p:nvSpPr>
        <p:spPr/>
        <p:txBody>
          <a:bodyPr/>
          <a:lstStyle/>
          <a:p>
            <a:endParaRPr lang="zh-TW" altLang="zh-TW"/>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829BE84-C951-4587-B3B0-ADEA00FBADED}" type="slidenum">
              <a:rPr lang="en-US" altLang="zh-TW"/>
              <a:pPr/>
              <a:t>13</a:t>
            </a:fld>
            <a:endParaRPr lang="en-US" altLang="zh-TW"/>
          </a:p>
        </p:txBody>
      </p:sp>
      <p:sp>
        <p:nvSpPr>
          <p:cNvPr id="25088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fontAlgn="base">
              <a:spcBef>
                <a:spcPct val="0"/>
              </a:spcBef>
              <a:spcAft>
                <a:spcPct val="0"/>
              </a:spcAft>
              <a:defRPr kumimoji="1">
                <a:solidFill>
                  <a:schemeClr val="tx1"/>
                </a:solidFill>
                <a:latin typeface="Arial" charset="0"/>
                <a:ea typeface="新細明體" pitchFamily="18" charset="-120"/>
              </a:defRPr>
            </a:lvl6pPr>
            <a:lvl7pPr marL="2971800" indent="-228600" fontAlgn="base">
              <a:spcBef>
                <a:spcPct val="0"/>
              </a:spcBef>
              <a:spcAft>
                <a:spcPct val="0"/>
              </a:spcAft>
              <a:defRPr kumimoji="1">
                <a:solidFill>
                  <a:schemeClr val="tx1"/>
                </a:solidFill>
                <a:latin typeface="Arial" charset="0"/>
                <a:ea typeface="新細明體" pitchFamily="18" charset="-120"/>
              </a:defRPr>
            </a:lvl7pPr>
            <a:lvl8pPr marL="3429000" indent="-228600" fontAlgn="base">
              <a:spcBef>
                <a:spcPct val="0"/>
              </a:spcBef>
              <a:spcAft>
                <a:spcPct val="0"/>
              </a:spcAft>
              <a:defRPr kumimoji="1">
                <a:solidFill>
                  <a:schemeClr val="tx1"/>
                </a:solidFill>
                <a:latin typeface="Arial" charset="0"/>
                <a:ea typeface="新細明體" pitchFamily="18" charset="-120"/>
              </a:defRPr>
            </a:lvl8pPr>
            <a:lvl9pPr marL="3886200" indent="-228600" fontAlgn="base">
              <a:spcBef>
                <a:spcPct val="0"/>
              </a:spcBef>
              <a:spcAft>
                <a:spcPct val="0"/>
              </a:spcAft>
              <a:defRPr kumimoji="1">
                <a:solidFill>
                  <a:schemeClr val="tx1"/>
                </a:solidFill>
                <a:latin typeface="Arial" charset="0"/>
                <a:ea typeface="新細明體" pitchFamily="18" charset="-120"/>
              </a:defRPr>
            </a:lvl9pPr>
          </a:lstStyle>
          <a:p>
            <a:pPr algn="r"/>
            <a:fld id="{5C90BCC5-918B-46A6-B86B-60197A1FA9A6}" type="slidenum">
              <a:rPr kumimoji="0" lang="en-US" altLang="zh-TW" sz="1200">
                <a:cs typeface="Arial" charset="0"/>
              </a:rPr>
              <a:pPr algn="r"/>
              <a:t>13</a:t>
            </a:fld>
            <a:endParaRPr kumimoji="0" lang="en-US" altLang="zh-TW" sz="1200">
              <a:cs typeface="Arial" charset="0"/>
            </a:endParaRPr>
          </a:p>
        </p:txBody>
      </p:sp>
      <p:sp>
        <p:nvSpPr>
          <p:cNvPr id="250883" name="Rectangle 2"/>
          <p:cNvSpPr>
            <a:spLocks noRot="1" noChangeArrowheads="1" noTextEdit="1"/>
          </p:cNvSpPr>
          <p:nvPr>
            <p:ph type="sldImg"/>
          </p:nvPr>
        </p:nvSpPr>
        <p:spPr>
          <a:ln/>
        </p:spPr>
      </p:sp>
      <p:sp>
        <p:nvSpPr>
          <p:cNvPr id="250884"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7085A57-5D94-4C36-98C0-991E2383C032}" type="slidenum">
              <a:rPr lang="en-US" altLang="zh-TW"/>
              <a:pPr/>
              <a:t>14</a:t>
            </a:fld>
            <a:endParaRPr lang="en-US" altLang="zh-TW"/>
          </a:p>
        </p:txBody>
      </p:sp>
      <p:sp>
        <p:nvSpPr>
          <p:cNvPr id="2529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fontAlgn="base">
              <a:spcBef>
                <a:spcPct val="0"/>
              </a:spcBef>
              <a:spcAft>
                <a:spcPct val="0"/>
              </a:spcAft>
              <a:defRPr kumimoji="1">
                <a:solidFill>
                  <a:schemeClr val="tx1"/>
                </a:solidFill>
                <a:latin typeface="Arial" charset="0"/>
                <a:ea typeface="新細明體" pitchFamily="18" charset="-120"/>
              </a:defRPr>
            </a:lvl6pPr>
            <a:lvl7pPr marL="2971800" indent="-228600" fontAlgn="base">
              <a:spcBef>
                <a:spcPct val="0"/>
              </a:spcBef>
              <a:spcAft>
                <a:spcPct val="0"/>
              </a:spcAft>
              <a:defRPr kumimoji="1">
                <a:solidFill>
                  <a:schemeClr val="tx1"/>
                </a:solidFill>
                <a:latin typeface="Arial" charset="0"/>
                <a:ea typeface="新細明體" pitchFamily="18" charset="-120"/>
              </a:defRPr>
            </a:lvl7pPr>
            <a:lvl8pPr marL="3429000" indent="-228600" fontAlgn="base">
              <a:spcBef>
                <a:spcPct val="0"/>
              </a:spcBef>
              <a:spcAft>
                <a:spcPct val="0"/>
              </a:spcAft>
              <a:defRPr kumimoji="1">
                <a:solidFill>
                  <a:schemeClr val="tx1"/>
                </a:solidFill>
                <a:latin typeface="Arial" charset="0"/>
                <a:ea typeface="新細明體" pitchFamily="18" charset="-120"/>
              </a:defRPr>
            </a:lvl8pPr>
            <a:lvl9pPr marL="3886200" indent="-228600" fontAlgn="base">
              <a:spcBef>
                <a:spcPct val="0"/>
              </a:spcBef>
              <a:spcAft>
                <a:spcPct val="0"/>
              </a:spcAft>
              <a:defRPr kumimoji="1">
                <a:solidFill>
                  <a:schemeClr val="tx1"/>
                </a:solidFill>
                <a:latin typeface="Arial" charset="0"/>
                <a:ea typeface="新細明體" pitchFamily="18" charset="-120"/>
              </a:defRPr>
            </a:lvl9pPr>
          </a:lstStyle>
          <a:p>
            <a:pPr algn="r"/>
            <a:fld id="{C5CD106A-54C5-4B42-9D62-D2FFD5A96652}" type="slidenum">
              <a:rPr kumimoji="0" lang="en-US" altLang="zh-TW" sz="1200">
                <a:cs typeface="Arial" charset="0"/>
              </a:rPr>
              <a:pPr algn="r"/>
              <a:t>14</a:t>
            </a:fld>
            <a:endParaRPr kumimoji="0" lang="en-US" altLang="zh-TW" sz="1200">
              <a:cs typeface="Arial" charset="0"/>
            </a:endParaRPr>
          </a:p>
        </p:txBody>
      </p:sp>
      <p:sp>
        <p:nvSpPr>
          <p:cNvPr id="252931" name="Rectangle 2"/>
          <p:cNvSpPr>
            <a:spLocks noRot="1" noChangeArrowheads="1" noTextEdit="1"/>
          </p:cNvSpPr>
          <p:nvPr>
            <p:ph type="sldImg"/>
          </p:nvPr>
        </p:nvSpPr>
        <p:spPr>
          <a:ln/>
        </p:spPr>
      </p:sp>
      <p:sp>
        <p:nvSpPr>
          <p:cNvPr id="252932"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8D47DE4-464B-401A-9A3A-AAABC532EAC8}" type="slidenum">
              <a:rPr lang="en-US" altLang="zh-TW"/>
              <a:pPr/>
              <a:t>15</a:t>
            </a:fld>
            <a:endParaRPr lang="en-US" altLang="zh-TW"/>
          </a:p>
        </p:txBody>
      </p:sp>
      <p:sp>
        <p:nvSpPr>
          <p:cNvPr id="25497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fontAlgn="base">
              <a:spcBef>
                <a:spcPct val="0"/>
              </a:spcBef>
              <a:spcAft>
                <a:spcPct val="0"/>
              </a:spcAft>
              <a:defRPr kumimoji="1">
                <a:solidFill>
                  <a:schemeClr val="tx1"/>
                </a:solidFill>
                <a:latin typeface="Arial" charset="0"/>
                <a:ea typeface="新細明體" pitchFamily="18" charset="-120"/>
              </a:defRPr>
            </a:lvl6pPr>
            <a:lvl7pPr marL="2971800" indent="-228600" fontAlgn="base">
              <a:spcBef>
                <a:spcPct val="0"/>
              </a:spcBef>
              <a:spcAft>
                <a:spcPct val="0"/>
              </a:spcAft>
              <a:defRPr kumimoji="1">
                <a:solidFill>
                  <a:schemeClr val="tx1"/>
                </a:solidFill>
                <a:latin typeface="Arial" charset="0"/>
                <a:ea typeface="新細明體" pitchFamily="18" charset="-120"/>
              </a:defRPr>
            </a:lvl7pPr>
            <a:lvl8pPr marL="3429000" indent="-228600" fontAlgn="base">
              <a:spcBef>
                <a:spcPct val="0"/>
              </a:spcBef>
              <a:spcAft>
                <a:spcPct val="0"/>
              </a:spcAft>
              <a:defRPr kumimoji="1">
                <a:solidFill>
                  <a:schemeClr val="tx1"/>
                </a:solidFill>
                <a:latin typeface="Arial" charset="0"/>
                <a:ea typeface="新細明體" pitchFamily="18" charset="-120"/>
              </a:defRPr>
            </a:lvl8pPr>
            <a:lvl9pPr marL="3886200" indent="-228600" fontAlgn="base">
              <a:spcBef>
                <a:spcPct val="0"/>
              </a:spcBef>
              <a:spcAft>
                <a:spcPct val="0"/>
              </a:spcAft>
              <a:defRPr kumimoji="1">
                <a:solidFill>
                  <a:schemeClr val="tx1"/>
                </a:solidFill>
                <a:latin typeface="Arial" charset="0"/>
                <a:ea typeface="新細明體" pitchFamily="18" charset="-120"/>
              </a:defRPr>
            </a:lvl9pPr>
          </a:lstStyle>
          <a:p>
            <a:pPr algn="r"/>
            <a:fld id="{3D55D03E-2DC9-45A5-B7F5-DBCA8801CDDF}" type="slidenum">
              <a:rPr kumimoji="0" lang="en-US" altLang="zh-TW" sz="1200">
                <a:cs typeface="Arial" charset="0"/>
              </a:rPr>
              <a:pPr algn="r"/>
              <a:t>15</a:t>
            </a:fld>
            <a:endParaRPr kumimoji="0" lang="en-US" altLang="zh-TW" sz="1200">
              <a:cs typeface="Arial" charset="0"/>
            </a:endParaRPr>
          </a:p>
        </p:txBody>
      </p:sp>
      <p:sp>
        <p:nvSpPr>
          <p:cNvPr id="254979" name="Rectangle 2"/>
          <p:cNvSpPr>
            <a:spLocks noRot="1" noChangeArrowheads="1" noTextEdit="1"/>
          </p:cNvSpPr>
          <p:nvPr>
            <p:ph type="sldImg"/>
          </p:nvPr>
        </p:nvSpPr>
        <p:spPr>
          <a:ln/>
        </p:spPr>
      </p:sp>
      <p:sp>
        <p:nvSpPr>
          <p:cNvPr id="254980"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0AC6687-0FEC-47C5-8296-F193D069AA8E}" type="slidenum">
              <a:rPr lang="en-US" altLang="zh-TW"/>
              <a:pPr/>
              <a:t>16</a:t>
            </a:fld>
            <a:endParaRPr lang="en-US" altLang="zh-TW"/>
          </a:p>
        </p:txBody>
      </p:sp>
      <p:sp>
        <p:nvSpPr>
          <p:cNvPr id="25702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fontAlgn="base">
              <a:spcBef>
                <a:spcPct val="0"/>
              </a:spcBef>
              <a:spcAft>
                <a:spcPct val="0"/>
              </a:spcAft>
              <a:defRPr kumimoji="1">
                <a:solidFill>
                  <a:schemeClr val="tx1"/>
                </a:solidFill>
                <a:latin typeface="Arial" charset="0"/>
                <a:ea typeface="新細明體" pitchFamily="18" charset="-120"/>
              </a:defRPr>
            </a:lvl6pPr>
            <a:lvl7pPr marL="2971800" indent="-228600" fontAlgn="base">
              <a:spcBef>
                <a:spcPct val="0"/>
              </a:spcBef>
              <a:spcAft>
                <a:spcPct val="0"/>
              </a:spcAft>
              <a:defRPr kumimoji="1">
                <a:solidFill>
                  <a:schemeClr val="tx1"/>
                </a:solidFill>
                <a:latin typeface="Arial" charset="0"/>
                <a:ea typeface="新細明體" pitchFamily="18" charset="-120"/>
              </a:defRPr>
            </a:lvl7pPr>
            <a:lvl8pPr marL="3429000" indent="-228600" fontAlgn="base">
              <a:spcBef>
                <a:spcPct val="0"/>
              </a:spcBef>
              <a:spcAft>
                <a:spcPct val="0"/>
              </a:spcAft>
              <a:defRPr kumimoji="1">
                <a:solidFill>
                  <a:schemeClr val="tx1"/>
                </a:solidFill>
                <a:latin typeface="Arial" charset="0"/>
                <a:ea typeface="新細明體" pitchFamily="18" charset="-120"/>
              </a:defRPr>
            </a:lvl8pPr>
            <a:lvl9pPr marL="3886200" indent="-228600" fontAlgn="base">
              <a:spcBef>
                <a:spcPct val="0"/>
              </a:spcBef>
              <a:spcAft>
                <a:spcPct val="0"/>
              </a:spcAft>
              <a:defRPr kumimoji="1">
                <a:solidFill>
                  <a:schemeClr val="tx1"/>
                </a:solidFill>
                <a:latin typeface="Arial" charset="0"/>
                <a:ea typeface="新細明體" pitchFamily="18" charset="-120"/>
              </a:defRPr>
            </a:lvl9pPr>
          </a:lstStyle>
          <a:p>
            <a:pPr algn="r"/>
            <a:fld id="{58ADC8BE-077E-41EB-BA84-91BED95B4B7B}" type="slidenum">
              <a:rPr kumimoji="0" lang="en-US" altLang="zh-TW" sz="1200">
                <a:cs typeface="Arial" charset="0"/>
              </a:rPr>
              <a:pPr algn="r"/>
              <a:t>16</a:t>
            </a:fld>
            <a:endParaRPr kumimoji="0" lang="en-US" altLang="zh-TW" sz="1200">
              <a:cs typeface="Arial" charset="0"/>
            </a:endParaRPr>
          </a:p>
        </p:txBody>
      </p:sp>
      <p:sp>
        <p:nvSpPr>
          <p:cNvPr id="257027" name="Rectangle 2"/>
          <p:cNvSpPr>
            <a:spLocks noRot="1" noChangeArrowheads="1" noTextEdit="1"/>
          </p:cNvSpPr>
          <p:nvPr>
            <p:ph type="sldImg"/>
          </p:nvPr>
        </p:nvSpPr>
        <p:spPr>
          <a:ln/>
        </p:spPr>
      </p:sp>
      <p:sp>
        <p:nvSpPr>
          <p:cNvPr id="257028"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8B2C9B9-2A8C-4D40-958C-8B0FDD2FC623}" type="slidenum">
              <a:rPr lang="en-US" altLang="zh-TW"/>
              <a:pPr/>
              <a:t>17</a:t>
            </a:fld>
            <a:endParaRPr lang="en-US" altLang="zh-TW"/>
          </a:p>
        </p:txBody>
      </p:sp>
      <p:sp>
        <p:nvSpPr>
          <p:cNvPr id="25907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fontAlgn="base">
              <a:spcBef>
                <a:spcPct val="0"/>
              </a:spcBef>
              <a:spcAft>
                <a:spcPct val="0"/>
              </a:spcAft>
              <a:defRPr kumimoji="1">
                <a:solidFill>
                  <a:schemeClr val="tx1"/>
                </a:solidFill>
                <a:latin typeface="Arial" charset="0"/>
                <a:ea typeface="新細明體" pitchFamily="18" charset="-120"/>
              </a:defRPr>
            </a:lvl6pPr>
            <a:lvl7pPr marL="2971800" indent="-228600" fontAlgn="base">
              <a:spcBef>
                <a:spcPct val="0"/>
              </a:spcBef>
              <a:spcAft>
                <a:spcPct val="0"/>
              </a:spcAft>
              <a:defRPr kumimoji="1">
                <a:solidFill>
                  <a:schemeClr val="tx1"/>
                </a:solidFill>
                <a:latin typeface="Arial" charset="0"/>
                <a:ea typeface="新細明體" pitchFamily="18" charset="-120"/>
              </a:defRPr>
            </a:lvl7pPr>
            <a:lvl8pPr marL="3429000" indent="-228600" fontAlgn="base">
              <a:spcBef>
                <a:spcPct val="0"/>
              </a:spcBef>
              <a:spcAft>
                <a:spcPct val="0"/>
              </a:spcAft>
              <a:defRPr kumimoji="1">
                <a:solidFill>
                  <a:schemeClr val="tx1"/>
                </a:solidFill>
                <a:latin typeface="Arial" charset="0"/>
                <a:ea typeface="新細明體" pitchFamily="18" charset="-120"/>
              </a:defRPr>
            </a:lvl8pPr>
            <a:lvl9pPr marL="3886200" indent="-228600" fontAlgn="base">
              <a:spcBef>
                <a:spcPct val="0"/>
              </a:spcBef>
              <a:spcAft>
                <a:spcPct val="0"/>
              </a:spcAft>
              <a:defRPr kumimoji="1">
                <a:solidFill>
                  <a:schemeClr val="tx1"/>
                </a:solidFill>
                <a:latin typeface="Arial" charset="0"/>
                <a:ea typeface="新細明體" pitchFamily="18" charset="-120"/>
              </a:defRPr>
            </a:lvl9pPr>
          </a:lstStyle>
          <a:p>
            <a:pPr algn="r"/>
            <a:fld id="{452E5675-454E-4A13-B912-9F4608B8727F}" type="slidenum">
              <a:rPr kumimoji="0" lang="en-US" altLang="zh-TW" sz="1200">
                <a:cs typeface="Arial" charset="0"/>
              </a:rPr>
              <a:pPr algn="r"/>
              <a:t>17</a:t>
            </a:fld>
            <a:endParaRPr kumimoji="0" lang="en-US" altLang="zh-TW" sz="1200">
              <a:cs typeface="Arial" charset="0"/>
            </a:endParaRPr>
          </a:p>
        </p:txBody>
      </p:sp>
      <p:sp>
        <p:nvSpPr>
          <p:cNvPr id="259075" name="Rectangle 2"/>
          <p:cNvSpPr>
            <a:spLocks noRot="1" noChangeArrowheads="1" noTextEdit="1"/>
          </p:cNvSpPr>
          <p:nvPr>
            <p:ph type="sldImg"/>
          </p:nvPr>
        </p:nvSpPr>
        <p:spPr>
          <a:ln/>
        </p:spPr>
      </p:sp>
      <p:sp>
        <p:nvSpPr>
          <p:cNvPr id="259076"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534FF39-A219-4BAF-91B1-89C6222B42FF}" type="slidenum">
              <a:rPr lang="en-US" altLang="zh-TW"/>
              <a:pPr/>
              <a:t>18</a:t>
            </a:fld>
            <a:endParaRPr lang="en-US" altLang="zh-TW"/>
          </a:p>
        </p:txBody>
      </p:sp>
      <p:sp>
        <p:nvSpPr>
          <p:cNvPr id="26112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fontAlgn="base">
              <a:spcBef>
                <a:spcPct val="0"/>
              </a:spcBef>
              <a:spcAft>
                <a:spcPct val="0"/>
              </a:spcAft>
              <a:defRPr kumimoji="1">
                <a:solidFill>
                  <a:schemeClr val="tx1"/>
                </a:solidFill>
                <a:latin typeface="Arial" charset="0"/>
                <a:ea typeface="新細明體" pitchFamily="18" charset="-120"/>
              </a:defRPr>
            </a:lvl6pPr>
            <a:lvl7pPr marL="2971800" indent="-228600" fontAlgn="base">
              <a:spcBef>
                <a:spcPct val="0"/>
              </a:spcBef>
              <a:spcAft>
                <a:spcPct val="0"/>
              </a:spcAft>
              <a:defRPr kumimoji="1">
                <a:solidFill>
                  <a:schemeClr val="tx1"/>
                </a:solidFill>
                <a:latin typeface="Arial" charset="0"/>
                <a:ea typeface="新細明體" pitchFamily="18" charset="-120"/>
              </a:defRPr>
            </a:lvl7pPr>
            <a:lvl8pPr marL="3429000" indent="-228600" fontAlgn="base">
              <a:spcBef>
                <a:spcPct val="0"/>
              </a:spcBef>
              <a:spcAft>
                <a:spcPct val="0"/>
              </a:spcAft>
              <a:defRPr kumimoji="1">
                <a:solidFill>
                  <a:schemeClr val="tx1"/>
                </a:solidFill>
                <a:latin typeface="Arial" charset="0"/>
                <a:ea typeface="新細明體" pitchFamily="18" charset="-120"/>
              </a:defRPr>
            </a:lvl8pPr>
            <a:lvl9pPr marL="3886200" indent="-228600" fontAlgn="base">
              <a:spcBef>
                <a:spcPct val="0"/>
              </a:spcBef>
              <a:spcAft>
                <a:spcPct val="0"/>
              </a:spcAft>
              <a:defRPr kumimoji="1">
                <a:solidFill>
                  <a:schemeClr val="tx1"/>
                </a:solidFill>
                <a:latin typeface="Arial" charset="0"/>
                <a:ea typeface="新細明體" pitchFamily="18" charset="-120"/>
              </a:defRPr>
            </a:lvl9pPr>
          </a:lstStyle>
          <a:p>
            <a:pPr algn="r"/>
            <a:fld id="{C3936B54-B9B9-480E-9B6A-17CE36422222}" type="slidenum">
              <a:rPr kumimoji="0" lang="en-US" altLang="zh-TW" sz="1200">
                <a:cs typeface="Arial" charset="0"/>
              </a:rPr>
              <a:pPr algn="r"/>
              <a:t>18</a:t>
            </a:fld>
            <a:endParaRPr kumimoji="0" lang="en-US" altLang="zh-TW" sz="1200">
              <a:cs typeface="Arial" charset="0"/>
            </a:endParaRPr>
          </a:p>
        </p:txBody>
      </p:sp>
      <p:sp>
        <p:nvSpPr>
          <p:cNvPr id="261123" name="Rectangle 2"/>
          <p:cNvSpPr>
            <a:spLocks noRot="1" noChangeArrowheads="1" noTextEdit="1"/>
          </p:cNvSpPr>
          <p:nvPr>
            <p:ph type="sldImg"/>
          </p:nvPr>
        </p:nvSpPr>
        <p:spPr>
          <a:ln/>
        </p:spPr>
      </p:sp>
      <p:sp>
        <p:nvSpPr>
          <p:cNvPr id="261124"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A348998-A57E-45E8-8B59-8DA525BC6874}" type="slidenum">
              <a:rPr lang="en-US" altLang="zh-TW"/>
              <a:pPr/>
              <a:t>19</a:t>
            </a:fld>
            <a:endParaRPr lang="en-US" altLang="zh-TW"/>
          </a:p>
        </p:txBody>
      </p:sp>
      <p:sp>
        <p:nvSpPr>
          <p:cNvPr id="26726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fontAlgn="base">
              <a:spcBef>
                <a:spcPct val="0"/>
              </a:spcBef>
              <a:spcAft>
                <a:spcPct val="0"/>
              </a:spcAft>
              <a:defRPr kumimoji="1">
                <a:solidFill>
                  <a:schemeClr val="tx1"/>
                </a:solidFill>
                <a:latin typeface="Arial" charset="0"/>
                <a:ea typeface="新細明體" pitchFamily="18" charset="-120"/>
              </a:defRPr>
            </a:lvl6pPr>
            <a:lvl7pPr marL="2971800" indent="-228600" fontAlgn="base">
              <a:spcBef>
                <a:spcPct val="0"/>
              </a:spcBef>
              <a:spcAft>
                <a:spcPct val="0"/>
              </a:spcAft>
              <a:defRPr kumimoji="1">
                <a:solidFill>
                  <a:schemeClr val="tx1"/>
                </a:solidFill>
                <a:latin typeface="Arial" charset="0"/>
                <a:ea typeface="新細明體" pitchFamily="18" charset="-120"/>
              </a:defRPr>
            </a:lvl7pPr>
            <a:lvl8pPr marL="3429000" indent="-228600" fontAlgn="base">
              <a:spcBef>
                <a:spcPct val="0"/>
              </a:spcBef>
              <a:spcAft>
                <a:spcPct val="0"/>
              </a:spcAft>
              <a:defRPr kumimoji="1">
                <a:solidFill>
                  <a:schemeClr val="tx1"/>
                </a:solidFill>
                <a:latin typeface="Arial" charset="0"/>
                <a:ea typeface="新細明體" pitchFamily="18" charset="-120"/>
              </a:defRPr>
            </a:lvl8pPr>
            <a:lvl9pPr marL="3886200" indent="-228600" fontAlgn="base">
              <a:spcBef>
                <a:spcPct val="0"/>
              </a:spcBef>
              <a:spcAft>
                <a:spcPct val="0"/>
              </a:spcAft>
              <a:defRPr kumimoji="1">
                <a:solidFill>
                  <a:schemeClr val="tx1"/>
                </a:solidFill>
                <a:latin typeface="Arial" charset="0"/>
                <a:ea typeface="新細明體" pitchFamily="18" charset="-120"/>
              </a:defRPr>
            </a:lvl9pPr>
          </a:lstStyle>
          <a:p>
            <a:pPr algn="r"/>
            <a:fld id="{3A57AC98-CD15-4A45-836B-F0549E42CF5A}" type="slidenum">
              <a:rPr kumimoji="0" lang="en-US" altLang="zh-TW" sz="1200">
                <a:cs typeface="Arial" charset="0"/>
              </a:rPr>
              <a:pPr algn="r"/>
              <a:t>19</a:t>
            </a:fld>
            <a:endParaRPr kumimoji="0" lang="en-US" altLang="zh-TW" sz="1200">
              <a:cs typeface="Arial" charset="0"/>
            </a:endParaRPr>
          </a:p>
        </p:txBody>
      </p:sp>
      <p:sp>
        <p:nvSpPr>
          <p:cNvPr id="267267" name="Rectangle 2"/>
          <p:cNvSpPr>
            <a:spLocks noRot="1" noChangeArrowheads="1" noTextEdit="1"/>
          </p:cNvSpPr>
          <p:nvPr>
            <p:ph type="sldImg"/>
          </p:nvPr>
        </p:nvSpPr>
        <p:spPr>
          <a:ln/>
        </p:spPr>
      </p:sp>
      <p:sp>
        <p:nvSpPr>
          <p:cNvPr id="267268"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ACD0B83-22EC-4A11-A747-D376FF8FBDB9}" type="slidenum">
              <a:rPr lang="en-US" altLang="zh-TW"/>
              <a:pPr/>
              <a:t>20</a:t>
            </a:fld>
            <a:endParaRPr lang="en-US" altLang="zh-TW"/>
          </a:p>
        </p:txBody>
      </p:sp>
      <p:sp>
        <p:nvSpPr>
          <p:cNvPr id="26931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fontAlgn="base">
              <a:spcBef>
                <a:spcPct val="0"/>
              </a:spcBef>
              <a:spcAft>
                <a:spcPct val="0"/>
              </a:spcAft>
              <a:defRPr kumimoji="1">
                <a:solidFill>
                  <a:schemeClr val="tx1"/>
                </a:solidFill>
                <a:latin typeface="Arial" charset="0"/>
                <a:ea typeface="新細明體" pitchFamily="18" charset="-120"/>
              </a:defRPr>
            </a:lvl6pPr>
            <a:lvl7pPr marL="2971800" indent="-228600" fontAlgn="base">
              <a:spcBef>
                <a:spcPct val="0"/>
              </a:spcBef>
              <a:spcAft>
                <a:spcPct val="0"/>
              </a:spcAft>
              <a:defRPr kumimoji="1">
                <a:solidFill>
                  <a:schemeClr val="tx1"/>
                </a:solidFill>
                <a:latin typeface="Arial" charset="0"/>
                <a:ea typeface="新細明體" pitchFamily="18" charset="-120"/>
              </a:defRPr>
            </a:lvl7pPr>
            <a:lvl8pPr marL="3429000" indent="-228600" fontAlgn="base">
              <a:spcBef>
                <a:spcPct val="0"/>
              </a:spcBef>
              <a:spcAft>
                <a:spcPct val="0"/>
              </a:spcAft>
              <a:defRPr kumimoji="1">
                <a:solidFill>
                  <a:schemeClr val="tx1"/>
                </a:solidFill>
                <a:latin typeface="Arial" charset="0"/>
                <a:ea typeface="新細明體" pitchFamily="18" charset="-120"/>
              </a:defRPr>
            </a:lvl8pPr>
            <a:lvl9pPr marL="3886200" indent="-228600" fontAlgn="base">
              <a:spcBef>
                <a:spcPct val="0"/>
              </a:spcBef>
              <a:spcAft>
                <a:spcPct val="0"/>
              </a:spcAft>
              <a:defRPr kumimoji="1">
                <a:solidFill>
                  <a:schemeClr val="tx1"/>
                </a:solidFill>
                <a:latin typeface="Arial" charset="0"/>
                <a:ea typeface="新細明體" pitchFamily="18" charset="-120"/>
              </a:defRPr>
            </a:lvl9pPr>
          </a:lstStyle>
          <a:p>
            <a:pPr algn="r"/>
            <a:fld id="{B28737EB-A1E0-47FA-A0BC-5D78F4A68053}" type="slidenum">
              <a:rPr kumimoji="0" lang="en-US" altLang="zh-TW" sz="1200">
                <a:cs typeface="Arial" charset="0"/>
              </a:rPr>
              <a:pPr algn="r"/>
              <a:t>20</a:t>
            </a:fld>
            <a:endParaRPr kumimoji="0" lang="en-US" altLang="zh-TW" sz="1200">
              <a:cs typeface="Arial" charset="0"/>
            </a:endParaRPr>
          </a:p>
        </p:txBody>
      </p:sp>
      <p:sp>
        <p:nvSpPr>
          <p:cNvPr id="269315" name="Rectangle 2"/>
          <p:cNvSpPr>
            <a:spLocks noRot="1" noChangeArrowheads="1" noTextEdit="1"/>
          </p:cNvSpPr>
          <p:nvPr>
            <p:ph type="sldImg"/>
          </p:nvPr>
        </p:nvSpPr>
        <p:spPr>
          <a:ln/>
        </p:spPr>
      </p:sp>
      <p:sp>
        <p:nvSpPr>
          <p:cNvPr id="269316"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69BEA11-6521-4B59-A244-7C03AC2CFC49}" type="slidenum">
              <a:rPr lang="en-US" altLang="zh-TW"/>
              <a:pPr/>
              <a:t>21</a:t>
            </a:fld>
            <a:endParaRPr lang="en-US" altLang="zh-TW"/>
          </a:p>
        </p:txBody>
      </p:sp>
      <p:sp>
        <p:nvSpPr>
          <p:cNvPr id="27136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fontAlgn="base">
              <a:spcBef>
                <a:spcPct val="0"/>
              </a:spcBef>
              <a:spcAft>
                <a:spcPct val="0"/>
              </a:spcAft>
              <a:defRPr kumimoji="1">
                <a:solidFill>
                  <a:schemeClr val="tx1"/>
                </a:solidFill>
                <a:latin typeface="Arial" charset="0"/>
                <a:ea typeface="新細明體" pitchFamily="18" charset="-120"/>
              </a:defRPr>
            </a:lvl6pPr>
            <a:lvl7pPr marL="2971800" indent="-228600" fontAlgn="base">
              <a:spcBef>
                <a:spcPct val="0"/>
              </a:spcBef>
              <a:spcAft>
                <a:spcPct val="0"/>
              </a:spcAft>
              <a:defRPr kumimoji="1">
                <a:solidFill>
                  <a:schemeClr val="tx1"/>
                </a:solidFill>
                <a:latin typeface="Arial" charset="0"/>
                <a:ea typeface="新細明體" pitchFamily="18" charset="-120"/>
              </a:defRPr>
            </a:lvl7pPr>
            <a:lvl8pPr marL="3429000" indent="-228600" fontAlgn="base">
              <a:spcBef>
                <a:spcPct val="0"/>
              </a:spcBef>
              <a:spcAft>
                <a:spcPct val="0"/>
              </a:spcAft>
              <a:defRPr kumimoji="1">
                <a:solidFill>
                  <a:schemeClr val="tx1"/>
                </a:solidFill>
                <a:latin typeface="Arial" charset="0"/>
                <a:ea typeface="新細明體" pitchFamily="18" charset="-120"/>
              </a:defRPr>
            </a:lvl8pPr>
            <a:lvl9pPr marL="3886200" indent="-228600" fontAlgn="base">
              <a:spcBef>
                <a:spcPct val="0"/>
              </a:spcBef>
              <a:spcAft>
                <a:spcPct val="0"/>
              </a:spcAft>
              <a:defRPr kumimoji="1">
                <a:solidFill>
                  <a:schemeClr val="tx1"/>
                </a:solidFill>
                <a:latin typeface="Arial" charset="0"/>
                <a:ea typeface="新細明體" pitchFamily="18" charset="-120"/>
              </a:defRPr>
            </a:lvl9pPr>
          </a:lstStyle>
          <a:p>
            <a:pPr algn="r"/>
            <a:fld id="{CA651357-BFDE-4E5D-8553-C21D54281394}" type="slidenum">
              <a:rPr kumimoji="0" lang="en-US" altLang="zh-TW" sz="1200">
                <a:cs typeface="Arial" charset="0"/>
              </a:rPr>
              <a:pPr algn="r"/>
              <a:t>21</a:t>
            </a:fld>
            <a:endParaRPr kumimoji="0" lang="en-US" altLang="zh-TW" sz="1200">
              <a:cs typeface="Arial" charset="0"/>
            </a:endParaRPr>
          </a:p>
        </p:txBody>
      </p:sp>
      <p:sp>
        <p:nvSpPr>
          <p:cNvPr id="271363" name="Rectangle 2"/>
          <p:cNvSpPr>
            <a:spLocks noRot="1" noChangeArrowheads="1" noTextEdit="1"/>
          </p:cNvSpPr>
          <p:nvPr>
            <p:ph type="sldImg"/>
          </p:nvPr>
        </p:nvSpPr>
        <p:spPr>
          <a:ln/>
        </p:spPr>
      </p:sp>
      <p:sp>
        <p:nvSpPr>
          <p:cNvPr id="271364"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E3999B3-277F-4678-B1F0-F9B8B5A23BE9}" type="slidenum">
              <a:rPr lang="en-US" altLang="zh-TW"/>
              <a:pPr/>
              <a:t>4</a:t>
            </a:fld>
            <a:endParaRPr lang="en-US" altLang="zh-TW"/>
          </a:p>
        </p:txBody>
      </p:sp>
      <p:sp>
        <p:nvSpPr>
          <p:cNvPr id="23245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fontAlgn="base">
              <a:spcBef>
                <a:spcPct val="0"/>
              </a:spcBef>
              <a:spcAft>
                <a:spcPct val="0"/>
              </a:spcAft>
              <a:defRPr kumimoji="1">
                <a:solidFill>
                  <a:schemeClr val="tx1"/>
                </a:solidFill>
                <a:latin typeface="Arial" charset="0"/>
                <a:ea typeface="新細明體" pitchFamily="18" charset="-120"/>
              </a:defRPr>
            </a:lvl6pPr>
            <a:lvl7pPr marL="2971800" indent="-228600" fontAlgn="base">
              <a:spcBef>
                <a:spcPct val="0"/>
              </a:spcBef>
              <a:spcAft>
                <a:spcPct val="0"/>
              </a:spcAft>
              <a:defRPr kumimoji="1">
                <a:solidFill>
                  <a:schemeClr val="tx1"/>
                </a:solidFill>
                <a:latin typeface="Arial" charset="0"/>
                <a:ea typeface="新細明體" pitchFamily="18" charset="-120"/>
              </a:defRPr>
            </a:lvl7pPr>
            <a:lvl8pPr marL="3429000" indent="-228600" fontAlgn="base">
              <a:spcBef>
                <a:spcPct val="0"/>
              </a:spcBef>
              <a:spcAft>
                <a:spcPct val="0"/>
              </a:spcAft>
              <a:defRPr kumimoji="1">
                <a:solidFill>
                  <a:schemeClr val="tx1"/>
                </a:solidFill>
                <a:latin typeface="Arial" charset="0"/>
                <a:ea typeface="新細明體" pitchFamily="18" charset="-120"/>
              </a:defRPr>
            </a:lvl8pPr>
            <a:lvl9pPr marL="3886200" indent="-228600" fontAlgn="base">
              <a:spcBef>
                <a:spcPct val="0"/>
              </a:spcBef>
              <a:spcAft>
                <a:spcPct val="0"/>
              </a:spcAft>
              <a:defRPr kumimoji="1">
                <a:solidFill>
                  <a:schemeClr val="tx1"/>
                </a:solidFill>
                <a:latin typeface="Arial" charset="0"/>
                <a:ea typeface="新細明體" pitchFamily="18" charset="-120"/>
              </a:defRPr>
            </a:lvl9pPr>
          </a:lstStyle>
          <a:p>
            <a:pPr algn="r"/>
            <a:fld id="{1326C687-0AF7-4BA3-BB54-886BC1CA171C}" type="slidenum">
              <a:rPr kumimoji="0" lang="en-US" altLang="zh-TW" sz="1200">
                <a:cs typeface="Arial" charset="0"/>
              </a:rPr>
              <a:pPr algn="r"/>
              <a:t>4</a:t>
            </a:fld>
            <a:endParaRPr kumimoji="0" lang="en-US" altLang="zh-TW" sz="1200">
              <a:cs typeface="Arial" charset="0"/>
            </a:endParaRPr>
          </a:p>
        </p:txBody>
      </p:sp>
      <p:sp>
        <p:nvSpPr>
          <p:cNvPr id="232451" name="Rectangle 2"/>
          <p:cNvSpPr>
            <a:spLocks noRot="1" noChangeArrowheads="1" noTextEdit="1"/>
          </p:cNvSpPr>
          <p:nvPr>
            <p:ph type="sldImg"/>
          </p:nvPr>
        </p:nvSpPr>
        <p:spPr>
          <a:ln/>
        </p:spPr>
      </p:sp>
      <p:sp>
        <p:nvSpPr>
          <p:cNvPr id="232452"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FFA4F69-2A83-4FF7-B4A4-1E899539B61C}" type="slidenum">
              <a:rPr lang="en-US" altLang="zh-TW"/>
              <a:pPr/>
              <a:t>22</a:t>
            </a:fld>
            <a:endParaRPr lang="en-US" altLang="zh-TW"/>
          </a:p>
        </p:txBody>
      </p:sp>
      <p:sp>
        <p:nvSpPr>
          <p:cNvPr id="27341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fontAlgn="base">
              <a:spcBef>
                <a:spcPct val="0"/>
              </a:spcBef>
              <a:spcAft>
                <a:spcPct val="0"/>
              </a:spcAft>
              <a:defRPr kumimoji="1">
                <a:solidFill>
                  <a:schemeClr val="tx1"/>
                </a:solidFill>
                <a:latin typeface="Arial" charset="0"/>
                <a:ea typeface="新細明體" pitchFamily="18" charset="-120"/>
              </a:defRPr>
            </a:lvl6pPr>
            <a:lvl7pPr marL="2971800" indent="-228600" fontAlgn="base">
              <a:spcBef>
                <a:spcPct val="0"/>
              </a:spcBef>
              <a:spcAft>
                <a:spcPct val="0"/>
              </a:spcAft>
              <a:defRPr kumimoji="1">
                <a:solidFill>
                  <a:schemeClr val="tx1"/>
                </a:solidFill>
                <a:latin typeface="Arial" charset="0"/>
                <a:ea typeface="新細明體" pitchFamily="18" charset="-120"/>
              </a:defRPr>
            </a:lvl7pPr>
            <a:lvl8pPr marL="3429000" indent="-228600" fontAlgn="base">
              <a:spcBef>
                <a:spcPct val="0"/>
              </a:spcBef>
              <a:spcAft>
                <a:spcPct val="0"/>
              </a:spcAft>
              <a:defRPr kumimoji="1">
                <a:solidFill>
                  <a:schemeClr val="tx1"/>
                </a:solidFill>
                <a:latin typeface="Arial" charset="0"/>
                <a:ea typeface="新細明體" pitchFamily="18" charset="-120"/>
              </a:defRPr>
            </a:lvl8pPr>
            <a:lvl9pPr marL="3886200" indent="-228600" fontAlgn="base">
              <a:spcBef>
                <a:spcPct val="0"/>
              </a:spcBef>
              <a:spcAft>
                <a:spcPct val="0"/>
              </a:spcAft>
              <a:defRPr kumimoji="1">
                <a:solidFill>
                  <a:schemeClr val="tx1"/>
                </a:solidFill>
                <a:latin typeface="Arial" charset="0"/>
                <a:ea typeface="新細明體" pitchFamily="18" charset="-120"/>
              </a:defRPr>
            </a:lvl9pPr>
          </a:lstStyle>
          <a:p>
            <a:pPr algn="r"/>
            <a:fld id="{9246CDF4-6ACB-4907-904B-01ED09385AEB}" type="slidenum">
              <a:rPr kumimoji="0" lang="en-US" altLang="zh-TW" sz="1200">
                <a:cs typeface="Arial" charset="0"/>
              </a:rPr>
              <a:pPr algn="r"/>
              <a:t>22</a:t>
            </a:fld>
            <a:endParaRPr kumimoji="0" lang="en-US" altLang="zh-TW" sz="1200">
              <a:cs typeface="Arial" charset="0"/>
            </a:endParaRPr>
          </a:p>
        </p:txBody>
      </p:sp>
      <p:sp>
        <p:nvSpPr>
          <p:cNvPr id="273411" name="Rectangle 2"/>
          <p:cNvSpPr>
            <a:spLocks noRot="1" noChangeArrowheads="1" noTextEdit="1"/>
          </p:cNvSpPr>
          <p:nvPr>
            <p:ph type="sldImg"/>
          </p:nvPr>
        </p:nvSpPr>
        <p:spPr>
          <a:ln/>
        </p:spPr>
      </p:sp>
      <p:sp>
        <p:nvSpPr>
          <p:cNvPr id="273412"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62BD1BE-4830-4E50-97CF-4D7B64EC9FC5}" type="slidenum">
              <a:rPr lang="en-US" altLang="zh-TW"/>
              <a:pPr/>
              <a:t>23</a:t>
            </a:fld>
            <a:endParaRPr lang="en-US" altLang="zh-TW"/>
          </a:p>
        </p:txBody>
      </p:sp>
      <p:sp>
        <p:nvSpPr>
          <p:cNvPr id="27750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fontAlgn="base">
              <a:spcBef>
                <a:spcPct val="0"/>
              </a:spcBef>
              <a:spcAft>
                <a:spcPct val="0"/>
              </a:spcAft>
              <a:defRPr kumimoji="1">
                <a:solidFill>
                  <a:schemeClr val="tx1"/>
                </a:solidFill>
                <a:latin typeface="Arial" charset="0"/>
                <a:ea typeface="新細明體" pitchFamily="18" charset="-120"/>
              </a:defRPr>
            </a:lvl6pPr>
            <a:lvl7pPr marL="2971800" indent="-228600" fontAlgn="base">
              <a:spcBef>
                <a:spcPct val="0"/>
              </a:spcBef>
              <a:spcAft>
                <a:spcPct val="0"/>
              </a:spcAft>
              <a:defRPr kumimoji="1">
                <a:solidFill>
                  <a:schemeClr val="tx1"/>
                </a:solidFill>
                <a:latin typeface="Arial" charset="0"/>
                <a:ea typeface="新細明體" pitchFamily="18" charset="-120"/>
              </a:defRPr>
            </a:lvl7pPr>
            <a:lvl8pPr marL="3429000" indent="-228600" fontAlgn="base">
              <a:spcBef>
                <a:spcPct val="0"/>
              </a:spcBef>
              <a:spcAft>
                <a:spcPct val="0"/>
              </a:spcAft>
              <a:defRPr kumimoji="1">
                <a:solidFill>
                  <a:schemeClr val="tx1"/>
                </a:solidFill>
                <a:latin typeface="Arial" charset="0"/>
                <a:ea typeface="新細明體" pitchFamily="18" charset="-120"/>
              </a:defRPr>
            </a:lvl8pPr>
            <a:lvl9pPr marL="3886200" indent="-228600" fontAlgn="base">
              <a:spcBef>
                <a:spcPct val="0"/>
              </a:spcBef>
              <a:spcAft>
                <a:spcPct val="0"/>
              </a:spcAft>
              <a:defRPr kumimoji="1">
                <a:solidFill>
                  <a:schemeClr val="tx1"/>
                </a:solidFill>
                <a:latin typeface="Arial" charset="0"/>
                <a:ea typeface="新細明體" pitchFamily="18" charset="-120"/>
              </a:defRPr>
            </a:lvl9pPr>
          </a:lstStyle>
          <a:p>
            <a:pPr algn="r"/>
            <a:fld id="{6939F4A7-56A5-462A-8D32-00FF4DC1FA4E}" type="slidenum">
              <a:rPr kumimoji="0" lang="en-US" altLang="zh-TW" sz="1200">
                <a:cs typeface="Arial" charset="0"/>
              </a:rPr>
              <a:pPr algn="r"/>
              <a:t>23</a:t>
            </a:fld>
            <a:endParaRPr kumimoji="0" lang="en-US" altLang="zh-TW" sz="1200">
              <a:cs typeface="Arial" charset="0"/>
            </a:endParaRPr>
          </a:p>
        </p:txBody>
      </p:sp>
      <p:sp>
        <p:nvSpPr>
          <p:cNvPr id="277507" name="Rectangle 2"/>
          <p:cNvSpPr>
            <a:spLocks noRot="1" noChangeArrowheads="1" noTextEdit="1"/>
          </p:cNvSpPr>
          <p:nvPr>
            <p:ph type="sldImg"/>
          </p:nvPr>
        </p:nvSpPr>
        <p:spPr>
          <a:ln/>
        </p:spPr>
      </p:sp>
      <p:sp>
        <p:nvSpPr>
          <p:cNvPr id="277508"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CBC2F43-09D8-4E99-BE61-287F80C74D98}" type="slidenum">
              <a:rPr lang="en-US" altLang="zh-TW"/>
              <a:pPr/>
              <a:t>24</a:t>
            </a:fld>
            <a:endParaRPr lang="en-US" altLang="zh-TW"/>
          </a:p>
        </p:txBody>
      </p:sp>
      <p:sp>
        <p:nvSpPr>
          <p:cNvPr id="2795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fontAlgn="base">
              <a:spcBef>
                <a:spcPct val="0"/>
              </a:spcBef>
              <a:spcAft>
                <a:spcPct val="0"/>
              </a:spcAft>
              <a:defRPr kumimoji="1">
                <a:solidFill>
                  <a:schemeClr val="tx1"/>
                </a:solidFill>
                <a:latin typeface="Arial" charset="0"/>
                <a:ea typeface="新細明體" pitchFamily="18" charset="-120"/>
              </a:defRPr>
            </a:lvl6pPr>
            <a:lvl7pPr marL="2971800" indent="-228600" fontAlgn="base">
              <a:spcBef>
                <a:spcPct val="0"/>
              </a:spcBef>
              <a:spcAft>
                <a:spcPct val="0"/>
              </a:spcAft>
              <a:defRPr kumimoji="1">
                <a:solidFill>
                  <a:schemeClr val="tx1"/>
                </a:solidFill>
                <a:latin typeface="Arial" charset="0"/>
                <a:ea typeface="新細明體" pitchFamily="18" charset="-120"/>
              </a:defRPr>
            </a:lvl7pPr>
            <a:lvl8pPr marL="3429000" indent="-228600" fontAlgn="base">
              <a:spcBef>
                <a:spcPct val="0"/>
              </a:spcBef>
              <a:spcAft>
                <a:spcPct val="0"/>
              </a:spcAft>
              <a:defRPr kumimoji="1">
                <a:solidFill>
                  <a:schemeClr val="tx1"/>
                </a:solidFill>
                <a:latin typeface="Arial" charset="0"/>
                <a:ea typeface="新細明體" pitchFamily="18" charset="-120"/>
              </a:defRPr>
            </a:lvl8pPr>
            <a:lvl9pPr marL="3886200" indent="-228600" fontAlgn="base">
              <a:spcBef>
                <a:spcPct val="0"/>
              </a:spcBef>
              <a:spcAft>
                <a:spcPct val="0"/>
              </a:spcAft>
              <a:defRPr kumimoji="1">
                <a:solidFill>
                  <a:schemeClr val="tx1"/>
                </a:solidFill>
                <a:latin typeface="Arial" charset="0"/>
                <a:ea typeface="新細明體" pitchFamily="18" charset="-120"/>
              </a:defRPr>
            </a:lvl9pPr>
          </a:lstStyle>
          <a:p>
            <a:pPr algn="r"/>
            <a:fld id="{CE0D20CB-D6A2-4988-B319-633B2C38526E}" type="slidenum">
              <a:rPr kumimoji="0" lang="en-US" altLang="zh-TW" sz="1200">
                <a:cs typeface="Arial" charset="0"/>
              </a:rPr>
              <a:pPr algn="r"/>
              <a:t>24</a:t>
            </a:fld>
            <a:endParaRPr kumimoji="0" lang="en-US" altLang="zh-TW" sz="1200">
              <a:cs typeface="Arial" charset="0"/>
            </a:endParaRPr>
          </a:p>
        </p:txBody>
      </p:sp>
      <p:sp>
        <p:nvSpPr>
          <p:cNvPr id="279555" name="Rectangle 2"/>
          <p:cNvSpPr>
            <a:spLocks noRot="1" noChangeArrowheads="1" noTextEdit="1"/>
          </p:cNvSpPr>
          <p:nvPr>
            <p:ph type="sldImg"/>
          </p:nvPr>
        </p:nvSpPr>
        <p:spPr>
          <a:ln/>
        </p:spPr>
      </p:sp>
      <p:sp>
        <p:nvSpPr>
          <p:cNvPr id="279556"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2CE76D0-5439-4375-94CA-5A4F6A51AE0C}" type="slidenum">
              <a:rPr lang="en-US" altLang="zh-TW"/>
              <a:pPr/>
              <a:t>25</a:t>
            </a:fld>
            <a:endParaRPr lang="en-US" altLang="zh-TW"/>
          </a:p>
        </p:txBody>
      </p:sp>
      <p:sp>
        <p:nvSpPr>
          <p:cNvPr id="28160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fontAlgn="base">
              <a:spcBef>
                <a:spcPct val="0"/>
              </a:spcBef>
              <a:spcAft>
                <a:spcPct val="0"/>
              </a:spcAft>
              <a:defRPr kumimoji="1">
                <a:solidFill>
                  <a:schemeClr val="tx1"/>
                </a:solidFill>
                <a:latin typeface="Arial" charset="0"/>
                <a:ea typeface="新細明體" pitchFamily="18" charset="-120"/>
              </a:defRPr>
            </a:lvl6pPr>
            <a:lvl7pPr marL="2971800" indent="-228600" fontAlgn="base">
              <a:spcBef>
                <a:spcPct val="0"/>
              </a:spcBef>
              <a:spcAft>
                <a:spcPct val="0"/>
              </a:spcAft>
              <a:defRPr kumimoji="1">
                <a:solidFill>
                  <a:schemeClr val="tx1"/>
                </a:solidFill>
                <a:latin typeface="Arial" charset="0"/>
                <a:ea typeface="新細明體" pitchFamily="18" charset="-120"/>
              </a:defRPr>
            </a:lvl7pPr>
            <a:lvl8pPr marL="3429000" indent="-228600" fontAlgn="base">
              <a:spcBef>
                <a:spcPct val="0"/>
              </a:spcBef>
              <a:spcAft>
                <a:spcPct val="0"/>
              </a:spcAft>
              <a:defRPr kumimoji="1">
                <a:solidFill>
                  <a:schemeClr val="tx1"/>
                </a:solidFill>
                <a:latin typeface="Arial" charset="0"/>
                <a:ea typeface="新細明體" pitchFamily="18" charset="-120"/>
              </a:defRPr>
            </a:lvl8pPr>
            <a:lvl9pPr marL="3886200" indent="-228600" fontAlgn="base">
              <a:spcBef>
                <a:spcPct val="0"/>
              </a:spcBef>
              <a:spcAft>
                <a:spcPct val="0"/>
              </a:spcAft>
              <a:defRPr kumimoji="1">
                <a:solidFill>
                  <a:schemeClr val="tx1"/>
                </a:solidFill>
                <a:latin typeface="Arial" charset="0"/>
                <a:ea typeface="新細明體" pitchFamily="18" charset="-120"/>
              </a:defRPr>
            </a:lvl9pPr>
          </a:lstStyle>
          <a:p>
            <a:pPr algn="r"/>
            <a:fld id="{0BBAB338-4301-43F3-AE75-6C9F3D135F63}" type="slidenum">
              <a:rPr kumimoji="0" lang="en-US" altLang="zh-TW" sz="1200">
                <a:cs typeface="Arial" charset="0"/>
              </a:rPr>
              <a:pPr algn="r"/>
              <a:t>25</a:t>
            </a:fld>
            <a:endParaRPr kumimoji="0" lang="en-US" altLang="zh-TW" sz="1200">
              <a:cs typeface="Arial" charset="0"/>
            </a:endParaRPr>
          </a:p>
        </p:txBody>
      </p:sp>
      <p:sp>
        <p:nvSpPr>
          <p:cNvPr id="281603" name="Rectangle 2"/>
          <p:cNvSpPr>
            <a:spLocks noRot="1" noChangeArrowheads="1" noTextEdit="1"/>
          </p:cNvSpPr>
          <p:nvPr>
            <p:ph type="sldImg"/>
          </p:nvPr>
        </p:nvSpPr>
        <p:spPr>
          <a:ln/>
        </p:spPr>
      </p:sp>
      <p:sp>
        <p:nvSpPr>
          <p:cNvPr id="281604"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9BDFF65-1655-49A8-8EC8-E7C210447983}" type="slidenum">
              <a:rPr lang="en-US" altLang="zh-TW"/>
              <a:pPr/>
              <a:t>26</a:t>
            </a:fld>
            <a:endParaRPr lang="en-US" altLang="zh-TW"/>
          </a:p>
        </p:txBody>
      </p:sp>
      <p:sp>
        <p:nvSpPr>
          <p:cNvPr id="28365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fontAlgn="base">
              <a:spcBef>
                <a:spcPct val="0"/>
              </a:spcBef>
              <a:spcAft>
                <a:spcPct val="0"/>
              </a:spcAft>
              <a:defRPr kumimoji="1">
                <a:solidFill>
                  <a:schemeClr val="tx1"/>
                </a:solidFill>
                <a:latin typeface="Arial" charset="0"/>
                <a:ea typeface="新細明體" pitchFamily="18" charset="-120"/>
              </a:defRPr>
            </a:lvl6pPr>
            <a:lvl7pPr marL="2971800" indent="-228600" fontAlgn="base">
              <a:spcBef>
                <a:spcPct val="0"/>
              </a:spcBef>
              <a:spcAft>
                <a:spcPct val="0"/>
              </a:spcAft>
              <a:defRPr kumimoji="1">
                <a:solidFill>
                  <a:schemeClr val="tx1"/>
                </a:solidFill>
                <a:latin typeface="Arial" charset="0"/>
                <a:ea typeface="新細明體" pitchFamily="18" charset="-120"/>
              </a:defRPr>
            </a:lvl7pPr>
            <a:lvl8pPr marL="3429000" indent="-228600" fontAlgn="base">
              <a:spcBef>
                <a:spcPct val="0"/>
              </a:spcBef>
              <a:spcAft>
                <a:spcPct val="0"/>
              </a:spcAft>
              <a:defRPr kumimoji="1">
                <a:solidFill>
                  <a:schemeClr val="tx1"/>
                </a:solidFill>
                <a:latin typeface="Arial" charset="0"/>
                <a:ea typeface="新細明體" pitchFamily="18" charset="-120"/>
              </a:defRPr>
            </a:lvl8pPr>
            <a:lvl9pPr marL="3886200" indent="-228600" fontAlgn="base">
              <a:spcBef>
                <a:spcPct val="0"/>
              </a:spcBef>
              <a:spcAft>
                <a:spcPct val="0"/>
              </a:spcAft>
              <a:defRPr kumimoji="1">
                <a:solidFill>
                  <a:schemeClr val="tx1"/>
                </a:solidFill>
                <a:latin typeface="Arial" charset="0"/>
                <a:ea typeface="新細明體" pitchFamily="18" charset="-120"/>
              </a:defRPr>
            </a:lvl9pPr>
          </a:lstStyle>
          <a:p>
            <a:pPr algn="r"/>
            <a:fld id="{91D76072-FD17-4EF7-92F3-99B87A25B834}" type="slidenum">
              <a:rPr kumimoji="0" lang="en-US" altLang="zh-TW" sz="1200">
                <a:cs typeface="Arial" charset="0"/>
              </a:rPr>
              <a:pPr algn="r"/>
              <a:t>26</a:t>
            </a:fld>
            <a:endParaRPr kumimoji="0" lang="en-US" altLang="zh-TW" sz="1200">
              <a:cs typeface="Arial" charset="0"/>
            </a:endParaRPr>
          </a:p>
        </p:txBody>
      </p:sp>
      <p:sp>
        <p:nvSpPr>
          <p:cNvPr id="283651" name="Rectangle 2"/>
          <p:cNvSpPr>
            <a:spLocks noRot="1" noChangeArrowheads="1" noTextEdit="1"/>
          </p:cNvSpPr>
          <p:nvPr>
            <p:ph type="sldImg"/>
          </p:nvPr>
        </p:nvSpPr>
        <p:spPr>
          <a:ln/>
        </p:spPr>
      </p:sp>
      <p:sp>
        <p:nvSpPr>
          <p:cNvPr id="283652"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91BBCA4-283A-4A9D-8964-6DB5FE531086}" type="slidenum">
              <a:rPr lang="en-US" altLang="zh-TW"/>
              <a:pPr/>
              <a:t>27</a:t>
            </a:fld>
            <a:endParaRPr lang="en-US" altLang="zh-TW"/>
          </a:p>
        </p:txBody>
      </p:sp>
      <p:sp>
        <p:nvSpPr>
          <p:cNvPr id="2856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fontAlgn="base">
              <a:spcBef>
                <a:spcPct val="0"/>
              </a:spcBef>
              <a:spcAft>
                <a:spcPct val="0"/>
              </a:spcAft>
              <a:defRPr kumimoji="1">
                <a:solidFill>
                  <a:schemeClr val="tx1"/>
                </a:solidFill>
                <a:latin typeface="Arial" charset="0"/>
                <a:ea typeface="新細明體" pitchFamily="18" charset="-120"/>
              </a:defRPr>
            </a:lvl6pPr>
            <a:lvl7pPr marL="2971800" indent="-228600" fontAlgn="base">
              <a:spcBef>
                <a:spcPct val="0"/>
              </a:spcBef>
              <a:spcAft>
                <a:spcPct val="0"/>
              </a:spcAft>
              <a:defRPr kumimoji="1">
                <a:solidFill>
                  <a:schemeClr val="tx1"/>
                </a:solidFill>
                <a:latin typeface="Arial" charset="0"/>
                <a:ea typeface="新細明體" pitchFamily="18" charset="-120"/>
              </a:defRPr>
            </a:lvl7pPr>
            <a:lvl8pPr marL="3429000" indent="-228600" fontAlgn="base">
              <a:spcBef>
                <a:spcPct val="0"/>
              </a:spcBef>
              <a:spcAft>
                <a:spcPct val="0"/>
              </a:spcAft>
              <a:defRPr kumimoji="1">
                <a:solidFill>
                  <a:schemeClr val="tx1"/>
                </a:solidFill>
                <a:latin typeface="Arial" charset="0"/>
                <a:ea typeface="新細明體" pitchFamily="18" charset="-120"/>
              </a:defRPr>
            </a:lvl8pPr>
            <a:lvl9pPr marL="3886200" indent="-228600" fontAlgn="base">
              <a:spcBef>
                <a:spcPct val="0"/>
              </a:spcBef>
              <a:spcAft>
                <a:spcPct val="0"/>
              </a:spcAft>
              <a:defRPr kumimoji="1">
                <a:solidFill>
                  <a:schemeClr val="tx1"/>
                </a:solidFill>
                <a:latin typeface="Arial" charset="0"/>
                <a:ea typeface="新細明體" pitchFamily="18" charset="-120"/>
              </a:defRPr>
            </a:lvl9pPr>
          </a:lstStyle>
          <a:p>
            <a:pPr algn="r"/>
            <a:fld id="{C9817052-7C46-4E47-9E40-6D1B3B95D462}" type="slidenum">
              <a:rPr kumimoji="0" lang="en-US" altLang="zh-TW" sz="1200">
                <a:cs typeface="Arial" charset="0"/>
              </a:rPr>
              <a:pPr algn="r"/>
              <a:t>27</a:t>
            </a:fld>
            <a:endParaRPr kumimoji="0" lang="en-US" altLang="zh-TW" sz="1200">
              <a:cs typeface="Arial" charset="0"/>
            </a:endParaRPr>
          </a:p>
        </p:txBody>
      </p:sp>
      <p:sp>
        <p:nvSpPr>
          <p:cNvPr id="285699" name="Rectangle 2"/>
          <p:cNvSpPr>
            <a:spLocks noRot="1" noChangeArrowheads="1" noTextEdit="1"/>
          </p:cNvSpPr>
          <p:nvPr>
            <p:ph type="sldImg"/>
          </p:nvPr>
        </p:nvSpPr>
        <p:spPr>
          <a:ln/>
        </p:spPr>
      </p:sp>
      <p:sp>
        <p:nvSpPr>
          <p:cNvPr id="285700"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E4DEA6B-F2D3-4D4D-B6C4-568E96C9866D}" type="slidenum">
              <a:rPr lang="en-US" altLang="zh-TW"/>
              <a:pPr/>
              <a:t>28</a:t>
            </a:fld>
            <a:endParaRPr lang="en-US" altLang="zh-TW"/>
          </a:p>
        </p:txBody>
      </p:sp>
      <p:sp>
        <p:nvSpPr>
          <p:cNvPr id="2877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fontAlgn="base">
              <a:spcBef>
                <a:spcPct val="0"/>
              </a:spcBef>
              <a:spcAft>
                <a:spcPct val="0"/>
              </a:spcAft>
              <a:defRPr kumimoji="1">
                <a:solidFill>
                  <a:schemeClr val="tx1"/>
                </a:solidFill>
                <a:latin typeface="Arial" charset="0"/>
                <a:ea typeface="新細明體" pitchFamily="18" charset="-120"/>
              </a:defRPr>
            </a:lvl6pPr>
            <a:lvl7pPr marL="2971800" indent="-228600" fontAlgn="base">
              <a:spcBef>
                <a:spcPct val="0"/>
              </a:spcBef>
              <a:spcAft>
                <a:spcPct val="0"/>
              </a:spcAft>
              <a:defRPr kumimoji="1">
                <a:solidFill>
                  <a:schemeClr val="tx1"/>
                </a:solidFill>
                <a:latin typeface="Arial" charset="0"/>
                <a:ea typeface="新細明體" pitchFamily="18" charset="-120"/>
              </a:defRPr>
            </a:lvl7pPr>
            <a:lvl8pPr marL="3429000" indent="-228600" fontAlgn="base">
              <a:spcBef>
                <a:spcPct val="0"/>
              </a:spcBef>
              <a:spcAft>
                <a:spcPct val="0"/>
              </a:spcAft>
              <a:defRPr kumimoji="1">
                <a:solidFill>
                  <a:schemeClr val="tx1"/>
                </a:solidFill>
                <a:latin typeface="Arial" charset="0"/>
                <a:ea typeface="新細明體" pitchFamily="18" charset="-120"/>
              </a:defRPr>
            </a:lvl8pPr>
            <a:lvl9pPr marL="3886200" indent="-228600" fontAlgn="base">
              <a:spcBef>
                <a:spcPct val="0"/>
              </a:spcBef>
              <a:spcAft>
                <a:spcPct val="0"/>
              </a:spcAft>
              <a:defRPr kumimoji="1">
                <a:solidFill>
                  <a:schemeClr val="tx1"/>
                </a:solidFill>
                <a:latin typeface="Arial" charset="0"/>
                <a:ea typeface="新細明體" pitchFamily="18" charset="-120"/>
              </a:defRPr>
            </a:lvl9pPr>
          </a:lstStyle>
          <a:p>
            <a:pPr algn="r"/>
            <a:fld id="{2C465018-B779-4585-BB8F-C1C51B237B58}" type="slidenum">
              <a:rPr kumimoji="0" lang="en-US" altLang="zh-TW" sz="1200">
                <a:cs typeface="Arial" charset="0"/>
              </a:rPr>
              <a:pPr algn="r"/>
              <a:t>28</a:t>
            </a:fld>
            <a:endParaRPr kumimoji="0" lang="en-US" altLang="zh-TW" sz="1200">
              <a:cs typeface="Arial" charset="0"/>
            </a:endParaRPr>
          </a:p>
        </p:txBody>
      </p:sp>
      <p:sp>
        <p:nvSpPr>
          <p:cNvPr id="287747" name="Rectangle 2"/>
          <p:cNvSpPr>
            <a:spLocks noRot="1" noChangeArrowheads="1" noTextEdit="1"/>
          </p:cNvSpPr>
          <p:nvPr>
            <p:ph type="sldImg"/>
          </p:nvPr>
        </p:nvSpPr>
        <p:spPr>
          <a:ln/>
        </p:spPr>
      </p:sp>
      <p:sp>
        <p:nvSpPr>
          <p:cNvPr id="287748"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065D4A6-FF2F-4A3B-B798-DA8981E42218}" type="slidenum">
              <a:rPr lang="en-US" altLang="zh-TW"/>
              <a:pPr/>
              <a:t>29</a:t>
            </a:fld>
            <a:endParaRPr lang="en-US" altLang="zh-TW"/>
          </a:p>
        </p:txBody>
      </p:sp>
      <p:sp>
        <p:nvSpPr>
          <p:cNvPr id="2897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fontAlgn="base">
              <a:spcBef>
                <a:spcPct val="0"/>
              </a:spcBef>
              <a:spcAft>
                <a:spcPct val="0"/>
              </a:spcAft>
              <a:defRPr kumimoji="1">
                <a:solidFill>
                  <a:schemeClr val="tx1"/>
                </a:solidFill>
                <a:latin typeface="Arial" charset="0"/>
                <a:ea typeface="新細明體" pitchFamily="18" charset="-120"/>
              </a:defRPr>
            </a:lvl6pPr>
            <a:lvl7pPr marL="2971800" indent="-228600" fontAlgn="base">
              <a:spcBef>
                <a:spcPct val="0"/>
              </a:spcBef>
              <a:spcAft>
                <a:spcPct val="0"/>
              </a:spcAft>
              <a:defRPr kumimoji="1">
                <a:solidFill>
                  <a:schemeClr val="tx1"/>
                </a:solidFill>
                <a:latin typeface="Arial" charset="0"/>
                <a:ea typeface="新細明體" pitchFamily="18" charset="-120"/>
              </a:defRPr>
            </a:lvl7pPr>
            <a:lvl8pPr marL="3429000" indent="-228600" fontAlgn="base">
              <a:spcBef>
                <a:spcPct val="0"/>
              </a:spcBef>
              <a:spcAft>
                <a:spcPct val="0"/>
              </a:spcAft>
              <a:defRPr kumimoji="1">
                <a:solidFill>
                  <a:schemeClr val="tx1"/>
                </a:solidFill>
                <a:latin typeface="Arial" charset="0"/>
                <a:ea typeface="新細明體" pitchFamily="18" charset="-120"/>
              </a:defRPr>
            </a:lvl8pPr>
            <a:lvl9pPr marL="3886200" indent="-228600" fontAlgn="base">
              <a:spcBef>
                <a:spcPct val="0"/>
              </a:spcBef>
              <a:spcAft>
                <a:spcPct val="0"/>
              </a:spcAft>
              <a:defRPr kumimoji="1">
                <a:solidFill>
                  <a:schemeClr val="tx1"/>
                </a:solidFill>
                <a:latin typeface="Arial" charset="0"/>
                <a:ea typeface="新細明體" pitchFamily="18" charset="-120"/>
              </a:defRPr>
            </a:lvl9pPr>
          </a:lstStyle>
          <a:p>
            <a:pPr algn="r"/>
            <a:fld id="{66F126AE-8678-4FE1-9ED5-2C4F76348DE9}" type="slidenum">
              <a:rPr kumimoji="0" lang="en-US" altLang="zh-TW" sz="1200">
                <a:cs typeface="Arial" charset="0"/>
              </a:rPr>
              <a:pPr algn="r"/>
              <a:t>29</a:t>
            </a:fld>
            <a:endParaRPr kumimoji="0" lang="en-US" altLang="zh-TW" sz="1200">
              <a:cs typeface="Arial" charset="0"/>
            </a:endParaRPr>
          </a:p>
        </p:txBody>
      </p:sp>
      <p:sp>
        <p:nvSpPr>
          <p:cNvPr id="289795" name="Rectangle 2"/>
          <p:cNvSpPr>
            <a:spLocks noRot="1" noChangeArrowheads="1" noTextEdit="1"/>
          </p:cNvSpPr>
          <p:nvPr>
            <p:ph type="sldImg"/>
          </p:nvPr>
        </p:nvSpPr>
        <p:spPr>
          <a:ln/>
        </p:spPr>
      </p:sp>
      <p:sp>
        <p:nvSpPr>
          <p:cNvPr id="289796"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064A20A-DB7D-4957-A666-AB90EF5D6D24}" type="slidenum">
              <a:rPr lang="en-US" altLang="zh-TW"/>
              <a:pPr/>
              <a:t>30</a:t>
            </a:fld>
            <a:endParaRPr lang="en-US" altLang="zh-TW"/>
          </a:p>
        </p:txBody>
      </p:sp>
      <p:sp>
        <p:nvSpPr>
          <p:cNvPr id="29184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fontAlgn="base">
              <a:spcBef>
                <a:spcPct val="0"/>
              </a:spcBef>
              <a:spcAft>
                <a:spcPct val="0"/>
              </a:spcAft>
              <a:defRPr kumimoji="1">
                <a:solidFill>
                  <a:schemeClr val="tx1"/>
                </a:solidFill>
                <a:latin typeface="Arial" charset="0"/>
                <a:ea typeface="新細明體" pitchFamily="18" charset="-120"/>
              </a:defRPr>
            </a:lvl6pPr>
            <a:lvl7pPr marL="2971800" indent="-228600" fontAlgn="base">
              <a:spcBef>
                <a:spcPct val="0"/>
              </a:spcBef>
              <a:spcAft>
                <a:spcPct val="0"/>
              </a:spcAft>
              <a:defRPr kumimoji="1">
                <a:solidFill>
                  <a:schemeClr val="tx1"/>
                </a:solidFill>
                <a:latin typeface="Arial" charset="0"/>
                <a:ea typeface="新細明體" pitchFamily="18" charset="-120"/>
              </a:defRPr>
            </a:lvl7pPr>
            <a:lvl8pPr marL="3429000" indent="-228600" fontAlgn="base">
              <a:spcBef>
                <a:spcPct val="0"/>
              </a:spcBef>
              <a:spcAft>
                <a:spcPct val="0"/>
              </a:spcAft>
              <a:defRPr kumimoji="1">
                <a:solidFill>
                  <a:schemeClr val="tx1"/>
                </a:solidFill>
                <a:latin typeface="Arial" charset="0"/>
                <a:ea typeface="新細明體" pitchFamily="18" charset="-120"/>
              </a:defRPr>
            </a:lvl8pPr>
            <a:lvl9pPr marL="3886200" indent="-228600" fontAlgn="base">
              <a:spcBef>
                <a:spcPct val="0"/>
              </a:spcBef>
              <a:spcAft>
                <a:spcPct val="0"/>
              </a:spcAft>
              <a:defRPr kumimoji="1">
                <a:solidFill>
                  <a:schemeClr val="tx1"/>
                </a:solidFill>
                <a:latin typeface="Arial" charset="0"/>
                <a:ea typeface="新細明體" pitchFamily="18" charset="-120"/>
              </a:defRPr>
            </a:lvl9pPr>
          </a:lstStyle>
          <a:p>
            <a:pPr algn="r"/>
            <a:fld id="{7E4C6AA9-29FF-4E0F-B171-55404F8DB25A}" type="slidenum">
              <a:rPr kumimoji="0" lang="en-US" altLang="zh-TW" sz="1200">
                <a:cs typeface="Arial" charset="0"/>
              </a:rPr>
              <a:pPr algn="r"/>
              <a:t>30</a:t>
            </a:fld>
            <a:endParaRPr kumimoji="0" lang="en-US" altLang="zh-TW" sz="1200">
              <a:cs typeface="Arial" charset="0"/>
            </a:endParaRPr>
          </a:p>
        </p:txBody>
      </p:sp>
      <p:sp>
        <p:nvSpPr>
          <p:cNvPr id="291843" name="Rectangle 2"/>
          <p:cNvSpPr>
            <a:spLocks noRot="1" noChangeArrowheads="1" noTextEdit="1"/>
          </p:cNvSpPr>
          <p:nvPr>
            <p:ph type="sldImg"/>
          </p:nvPr>
        </p:nvSpPr>
        <p:spPr>
          <a:ln/>
        </p:spPr>
      </p:sp>
      <p:sp>
        <p:nvSpPr>
          <p:cNvPr id="291844"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4C87599-12F1-4171-9F2A-634CB3442EAC}" type="slidenum">
              <a:rPr lang="en-US" altLang="zh-TW"/>
              <a:pPr/>
              <a:t>31</a:t>
            </a:fld>
            <a:endParaRPr lang="en-US" altLang="zh-TW"/>
          </a:p>
        </p:txBody>
      </p:sp>
      <p:sp>
        <p:nvSpPr>
          <p:cNvPr id="29389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fontAlgn="base">
              <a:spcBef>
                <a:spcPct val="0"/>
              </a:spcBef>
              <a:spcAft>
                <a:spcPct val="0"/>
              </a:spcAft>
              <a:defRPr kumimoji="1">
                <a:solidFill>
                  <a:schemeClr val="tx1"/>
                </a:solidFill>
                <a:latin typeface="Arial" charset="0"/>
                <a:ea typeface="新細明體" pitchFamily="18" charset="-120"/>
              </a:defRPr>
            </a:lvl6pPr>
            <a:lvl7pPr marL="2971800" indent="-228600" fontAlgn="base">
              <a:spcBef>
                <a:spcPct val="0"/>
              </a:spcBef>
              <a:spcAft>
                <a:spcPct val="0"/>
              </a:spcAft>
              <a:defRPr kumimoji="1">
                <a:solidFill>
                  <a:schemeClr val="tx1"/>
                </a:solidFill>
                <a:latin typeface="Arial" charset="0"/>
                <a:ea typeface="新細明體" pitchFamily="18" charset="-120"/>
              </a:defRPr>
            </a:lvl7pPr>
            <a:lvl8pPr marL="3429000" indent="-228600" fontAlgn="base">
              <a:spcBef>
                <a:spcPct val="0"/>
              </a:spcBef>
              <a:spcAft>
                <a:spcPct val="0"/>
              </a:spcAft>
              <a:defRPr kumimoji="1">
                <a:solidFill>
                  <a:schemeClr val="tx1"/>
                </a:solidFill>
                <a:latin typeface="Arial" charset="0"/>
                <a:ea typeface="新細明體" pitchFamily="18" charset="-120"/>
              </a:defRPr>
            </a:lvl8pPr>
            <a:lvl9pPr marL="3886200" indent="-228600" fontAlgn="base">
              <a:spcBef>
                <a:spcPct val="0"/>
              </a:spcBef>
              <a:spcAft>
                <a:spcPct val="0"/>
              </a:spcAft>
              <a:defRPr kumimoji="1">
                <a:solidFill>
                  <a:schemeClr val="tx1"/>
                </a:solidFill>
                <a:latin typeface="Arial" charset="0"/>
                <a:ea typeface="新細明體" pitchFamily="18" charset="-120"/>
              </a:defRPr>
            </a:lvl9pPr>
          </a:lstStyle>
          <a:p>
            <a:pPr algn="r"/>
            <a:fld id="{66DD5729-FBC6-43E5-AE6E-1CA0E3233D95}" type="slidenum">
              <a:rPr kumimoji="0" lang="en-US" altLang="zh-TW" sz="1200">
                <a:cs typeface="Arial" charset="0"/>
              </a:rPr>
              <a:pPr algn="r"/>
              <a:t>31</a:t>
            </a:fld>
            <a:endParaRPr kumimoji="0" lang="en-US" altLang="zh-TW" sz="1200">
              <a:cs typeface="Arial" charset="0"/>
            </a:endParaRPr>
          </a:p>
        </p:txBody>
      </p:sp>
      <p:sp>
        <p:nvSpPr>
          <p:cNvPr id="293891" name="Rectangle 2"/>
          <p:cNvSpPr>
            <a:spLocks noRot="1" noChangeArrowheads="1" noTextEdit="1"/>
          </p:cNvSpPr>
          <p:nvPr>
            <p:ph type="sldImg"/>
          </p:nvPr>
        </p:nvSpPr>
        <p:spPr>
          <a:ln/>
        </p:spPr>
      </p:sp>
      <p:sp>
        <p:nvSpPr>
          <p:cNvPr id="293892"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DE46C44-BD39-402A-8F4A-400E2BAD39D1}" type="slidenum">
              <a:rPr lang="en-US" altLang="zh-TW"/>
              <a:pPr/>
              <a:t>5</a:t>
            </a:fld>
            <a:endParaRPr lang="en-US" altLang="zh-TW"/>
          </a:p>
        </p:txBody>
      </p:sp>
      <p:sp>
        <p:nvSpPr>
          <p:cNvPr id="2344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fontAlgn="base">
              <a:spcBef>
                <a:spcPct val="0"/>
              </a:spcBef>
              <a:spcAft>
                <a:spcPct val="0"/>
              </a:spcAft>
              <a:defRPr kumimoji="1">
                <a:solidFill>
                  <a:schemeClr val="tx1"/>
                </a:solidFill>
                <a:latin typeface="Arial" charset="0"/>
                <a:ea typeface="新細明體" pitchFamily="18" charset="-120"/>
              </a:defRPr>
            </a:lvl6pPr>
            <a:lvl7pPr marL="2971800" indent="-228600" fontAlgn="base">
              <a:spcBef>
                <a:spcPct val="0"/>
              </a:spcBef>
              <a:spcAft>
                <a:spcPct val="0"/>
              </a:spcAft>
              <a:defRPr kumimoji="1">
                <a:solidFill>
                  <a:schemeClr val="tx1"/>
                </a:solidFill>
                <a:latin typeface="Arial" charset="0"/>
                <a:ea typeface="新細明體" pitchFamily="18" charset="-120"/>
              </a:defRPr>
            </a:lvl7pPr>
            <a:lvl8pPr marL="3429000" indent="-228600" fontAlgn="base">
              <a:spcBef>
                <a:spcPct val="0"/>
              </a:spcBef>
              <a:spcAft>
                <a:spcPct val="0"/>
              </a:spcAft>
              <a:defRPr kumimoji="1">
                <a:solidFill>
                  <a:schemeClr val="tx1"/>
                </a:solidFill>
                <a:latin typeface="Arial" charset="0"/>
                <a:ea typeface="新細明體" pitchFamily="18" charset="-120"/>
              </a:defRPr>
            </a:lvl8pPr>
            <a:lvl9pPr marL="3886200" indent="-228600" fontAlgn="base">
              <a:spcBef>
                <a:spcPct val="0"/>
              </a:spcBef>
              <a:spcAft>
                <a:spcPct val="0"/>
              </a:spcAft>
              <a:defRPr kumimoji="1">
                <a:solidFill>
                  <a:schemeClr val="tx1"/>
                </a:solidFill>
                <a:latin typeface="Arial" charset="0"/>
                <a:ea typeface="新細明體" pitchFamily="18" charset="-120"/>
              </a:defRPr>
            </a:lvl9pPr>
          </a:lstStyle>
          <a:p>
            <a:pPr algn="r"/>
            <a:fld id="{1C089358-A69A-47C1-BB3D-3BC00D1D74C0}" type="slidenum">
              <a:rPr kumimoji="0" lang="en-US" altLang="zh-TW" sz="1200">
                <a:cs typeface="Arial" charset="0"/>
              </a:rPr>
              <a:pPr algn="r"/>
              <a:t>5</a:t>
            </a:fld>
            <a:endParaRPr kumimoji="0" lang="en-US" altLang="zh-TW" sz="1200">
              <a:cs typeface="Arial" charset="0"/>
            </a:endParaRPr>
          </a:p>
        </p:txBody>
      </p:sp>
      <p:sp>
        <p:nvSpPr>
          <p:cNvPr id="234499" name="Rectangle 2"/>
          <p:cNvSpPr>
            <a:spLocks noRot="1" noChangeArrowheads="1" noTextEdit="1"/>
          </p:cNvSpPr>
          <p:nvPr>
            <p:ph type="sldImg"/>
          </p:nvPr>
        </p:nvSpPr>
        <p:spPr>
          <a:ln/>
        </p:spPr>
      </p:sp>
      <p:sp>
        <p:nvSpPr>
          <p:cNvPr id="234500"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1C4980A-D555-486B-B499-0CAB6A4AEA87}" type="slidenum">
              <a:rPr lang="en-US" altLang="zh-TW"/>
              <a:pPr/>
              <a:t>32</a:t>
            </a:fld>
            <a:endParaRPr lang="en-US" altLang="zh-TW"/>
          </a:p>
        </p:txBody>
      </p:sp>
      <p:sp>
        <p:nvSpPr>
          <p:cNvPr id="29593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fontAlgn="base">
              <a:spcBef>
                <a:spcPct val="0"/>
              </a:spcBef>
              <a:spcAft>
                <a:spcPct val="0"/>
              </a:spcAft>
              <a:defRPr kumimoji="1">
                <a:solidFill>
                  <a:schemeClr val="tx1"/>
                </a:solidFill>
                <a:latin typeface="Arial" charset="0"/>
                <a:ea typeface="新細明體" pitchFamily="18" charset="-120"/>
              </a:defRPr>
            </a:lvl6pPr>
            <a:lvl7pPr marL="2971800" indent="-228600" fontAlgn="base">
              <a:spcBef>
                <a:spcPct val="0"/>
              </a:spcBef>
              <a:spcAft>
                <a:spcPct val="0"/>
              </a:spcAft>
              <a:defRPr kumimoji="1">
                <a:solidFill>
                  <a:schemeClr val="tx1"/>
                </a:solidFill>
                <a:latin typeface="Arial" charset="0"/>
                <a:ea typeface="新細明體" pitchFamily="18" charset="-120"/>
              </a:defRPr>
            </a:lvl7pPr>
            <a:lvl8pPr marL="3429000" indent="-228600" fontAlgn="base">
              <a:spcBef>
                <a:spcPct val="0"/>
              </a:spcBef>
              <a:spcAft>
                <a:spcPct val="0"/>
              </a:spcAft>
              <a:defRPr kumimoji="1">
                <a:solidFill>
                  <a:schemeClr val="tx1"/>
                </a:solidFill>
                <a:latin typeface="Arial" charset="0"/>
                <a:ea typeface="新細明體" pitchFamily="18" charset="-120"/>
              </a:defRPr>
            </a:lvl8pPr>
            <a:lvl9pPr marL="3886200" indent="-228600" fontAlgn="base">
              <a:spcBef>
                <a:spcPct val="0"/>
              </a:spcBef>
              <a:spcAft>
                <a:spcPct val="0"/>
              </a:spcAft>
              <a:defRPr kumimoji="1">
                <a:solidFill>
                  <a:schemeClr val="tx1"/>
                </a:solidFill>
                <a:latin typeface="Arial" charset="0"/>
                <a:ea typeface="新細明體" pitchFamily="18" charset="-120"/>
              </a:defRPr>
            </a:lvl9pPr>
          </a:lstStyle>
          <a:p>
            <a:pPr algn="r"/>
            <a:fld id="{7E89595D-E671-416D-8A95-6DCDAB16B637}" type="slidenum">
              <a:rPr kumimoji="0" lang="en-US" altLang="zh-TW" sz="1200">
                <a:cs typeface="Arial" charset="0"/>
              </a:rPr>
              <a:pPr algn="r"/>
              <a:t>32</a:t>
            </a:fld>
            <a:endParaRPr kumimoji="0" lang="en-US" altLang="zh-TW" sz="1200">
              <a:cs typeface="Arial" charset="0"/>
            </a:endParaRPr>
          </a:p>
        </p:txBody>
      </p:sp>
      <p:sp>
        <p:nvSpPr>
          <p:cNvPr id="295939" name="Rectangle 2"/>
          <p:cNvSpPr>
            <a:spLocks noRot="1" noChangeArrowheads="1" noTextEdit="1"/>
          </p:cNvSpPr>
          <p:nvPr>
            <p:ph type="sldImg"/>
          </p:nvPr>
        </p:nvSpPr>
        <p:spPr>
          <a:ln/>
        </p:spPr>
      </p:sp>
      <p:sp>
        <p:nvSpPr>
          <p:cNvPr id="295940"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2ADF24D-F824-4ADF-AF50-888FE274CD12}" type="slidenum">
              <a:rPr lang="en-US" altLang="zh-TW"/>
              <a:pPr/>
              <a:t>34</a:t>
            </a:fld>
            <a:endParaRPr lang="en-US" altLang="zh-TW"/>
          </a:p>
        </p:txBody>
      </p:sp>
      <p:sp>
        <p:nvSpPr>
          <p:cNvPr id="29798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fontAlgn="base">
              <a:spcBef>
                <a:spcPct val="0"/>
              </a:spcBef>
              <a:spcAft>
                <a:spcPct val="0"/>
              </a:spcAft>
              <a:defRPr kumimoji="1">
                <a:solidFill>
                  <a:schemeClr val="tx1"/>
                </a:solidFill>
                <a:latin typeface="Arial" charset="0"/>
                <a:ea typeface="新細明體" pitchFamily="18" charset="-120"/>
              </a:defRPr>
            </a:lvl6pPr>
            <a:lvl7pPr marL="2971800" indent="-228600" fontAlgn="base">
              <a:spcBef>
                <a:spcPct val="0"/>
              </a:spcBef>
              <a:spcAft>
                <a:spcPct val="0"/>
              </a:spcAft>
              <a:defRPr kumimoji="1">
                <a:solidFill>
                  <a:schemeClr val="tx1"/>
                </a:solidFill>
                <a:latin typeface="Arial" charset="0"/>
                <a:ea typeface="新細明體" pitchFamily="18" charset="-120"/>
              </a:defRPr>
            </a:lvl7pPr>
            <a:lvl8pPr marL="3429000" indent="-228600" fontAlgn="base">
              <a:spcBef>
                <a:spcPct val="0"/>
              </a:spcBef>
              <a:spcAft>
                <a:spcPct val="0"/>
              </a:spcAft>
              <a:defRPr kumimoji="1">
                <a:solidFill>
                  <a:schemeClr val="tx1"/>
                </a:solidFill>
                <a:latin typeface="Arial" charset="0"/>
                <a:ea typeface="新細明體" pitchFamily="18" charset="-120"/>
              </a:defRPr>
            </a:lvl8pPr>
            <a:lvl9pPr marL="3886200" indent="-228600" fontAlgn="base">
              <a:spcBef>
                <a:spcPct val="0"/>
              </a:spcBef>
              <a:spcAft>
                <a:spcPct val="0"/>
              </a:spcAft>
              <a:defRPr kumimoji="1">
                <a:solidFill>
                  <a:schemeClr val="tx1"/>
                </a:solidFill>
                <a:latin typeface="Arial" charset="0"/>
                <a:ea typeface="新細明體" pitchFamily="18" charset="-120"/>
              </a:defRPr>
            </a:lvl9pPr>
          </a:lstStyle>
          <a:p>
            <a:pPr algn="r"/>
            <a:fld id="{50DFB412-73E4-4CC3-A337-CBD850FEF67B}" type="slidenum">
              <a:rPr kumimoji="0" lang="en-US" altLang="zh-TW" sz="1200">
                <a:cs typeface="Arial" charset="0"/>
              </a:rPr>
              <a:pPr algn="r"/>
              <a:t>34</a:t>
            </a:fld>
            <a:endParaRPr kumimoji="0" lang="en-US" altLang="zh-TW" sz="1200">
              <a:cs typeface="Arial" charset="0"/>
            </a:endParaRPr>
          </a:p>
        </p:txBody>
      </p:sp>
      <p:sp>
        <p:nvSpPr>
          <p:cNvPr id="297987" name="Rectangle 2"/>
          <p:cNvSpPr>
            <a:spLocks noRot="1" noChangeArrowheads="1" noTextEdit="1"/>
          </p:cNvSpPr>
          <p:nvPr>
            <p:ph type="sldImg"/>
          </p:nvPr>
        </p:nvSpPr>
        <p:spPr>
          <a:ln/>
        </p:spPr>
      </p:sp>
      <p:sp>
        <p:nvSpPr>
          <p:cNvPr id="297988"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33FFADC-CFBA-4DCA-8772-51DFB79FF152}" type="slidenum">
              <a:rPr lang="en-US" altLang="zh-TW"/>
              <a:pPr/>
              <a:t>6</a:t>
            </a:fld>
            <a:endParaRPr lang="en-US" altLang="zh-TW"/>
          </a:p>
        </p:txBody>
      </p:sp>
      <p:sp>
        <p:nvSpPr>
          <p:cNvPr id="2365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fontAlgn="base">
              <a:spcBef>
                <a:spcPct val="0"/>
              </a:spcBef>
              <a:spcAft>
                <a:spcPct val="0"/>
              </a:spcAft>
              <a:defRPr kumimoji="1">
                <a:solidFill>
                  <a:schemeClr val="tx1"/>
                </a:solidFill>
                <a:latin typeface="Arial" charset="0"/>
                <a:ea typeface="新細明體" pitchFamily="18" charset="-120"/>
              </a:defRPr>
            </a:lvl6pPr>
            <a:lvl7pPr marL="2971800" indent="-228600" fontAlgn="base">
              <a:spcBef>
                <a:spcPct val="0"/>
              </a:spcBef>
              <a:spcAft>
                <a:spcPct val="0"/>
              </a:spcAft>
              <a:defRPr kumimoji="1">
                <a:solidFill>
                  <a:schemeClr val="tx1"/>
                </a:solidFill>
                <a:latin typeface="Arial" charset="0"/>
                <a:ea typeface="新細明體" pitchFamily="18" charset="-120"/>
              </a:defRPr>
            </a:lvl7pPr>
            <a:lvl8pPr marL="3429000" indent="-228600" fontAlgn="base">
              <a:spcBef>
                <a:spcPct val="0"/>
              </a:spcBef>
              <a:spcAft>
                <a:spcPct val="0"/>
              </a:spcAft>
              <a:defRPr kumimoji="1">
                <a:solidFill>
                  <a:schemeClr val="tx1"/>
                </a:solidFill>
                <a:latin typeface="Arial" charset="0"/>
                <a:ea typeface="新細明體" pitchFamily="18" charset="-120"/>
              </a:defRPr>
            </a:lvl8pPr>
            <a:lvl9pPr marL="3886200" indent="-228600" fontAlgn="base">
              <a:spcBef>
                <a:spcPct val="0"/>
              </a:spcBef>
              <a:spcAft>
                <a:spcPct val="0"/>
              </a:spcAft>
              <a:defRPr kumimoji="1">
                <a:solidFill>
                  <a:schemeClr val="tx1"/>
                </a:solidFill>
                <a:latin typeface="Arial" charset="0"/>
                <a:ea typeface="新細明體" pitchFamily="18" charset="-120"/>
              </a:defRPr>
            </a:lvl9pPr>
          </a:lstStyle>
          <a:p>
            <a:pPr algn="r"/>
            <a:fld id="{5C598AFE-D46F-44E3-9772-B8C8ECEDD7D6}" type="slidenum">
              <a:rPr kumimoji="0" lang="en-US" altLang="zh-TW" sz="1200">
                <a:cs typeface="Arial" charset="0"/>
              </a:rPr>
              <a:pPr algn="r"/>
              <a:t>6</a:t>
            </a:fld>
            <a:endParaRPr kumimoji="0" lang="en-US" altLang="zh-TW" sz="1200">
              <a:cs typeface="Arial" charset="0"/>
            </a:endParaRPr>
          </a:p>
        </p:txBody>
      </p:sp>
      <p:sp>
        <p:nvSpPr>
          <p:cNvPr id="236547" name="Rectangle 2"/>
          <p:cNvSpPr>
            <a:spLocks noRot="1" noChangeArrowheads="1" noTextEdit="1"/>
          </p:cNvSpPr>
          <p:nvPr>
            <p:ph type="sldImg"/>
          </p:nvPr>
        </p:nvSpPr>
        <p:spPr>
          <a:ln/>
        </p:spPr>
      </p:sp>
      <p:sp>
        <p:nvSpPr>
          <p:cNvPr id="236548"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74F3B00-3707-4D46-AAD4-50B39BCC8D69}" type="slidenum">
              <a:rPr lang="en-US" altLang="zh-TW"/>
              <a:pPr/>
              <a:t>7</a:t>
            </a:fld>
            <a:endParaRPr lang="en-US" altLang="zh-TW"/>
          </a:p>
        </p:txBody>
      </p:sp>
      <p:sp>
        <p:nvSpPr>
          <p:cNvPr id="2385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fontAlgn="base">
              <a:spcBef>
                <a:spcPct val="0"/>
              </a:spcBef>
              <a:spcAft>
                <a:spcPct val="0"/>
              </a:spcAft>
              <a:defRPr kumimoji="1">
                <a:solidFill>
                  <a:schemeClr val="tx1"/>
                </a:solidFill>
                <a:latin typeface="Arial" charset="0"/>
                <a:ea typeface="新細明體" pitchFamily="18" charset="-120"/>
              </a:defRPr>
            </a:lvl6pPr>
            <a:lvl7pPr marL="2971800" indent="-228600" fontAlgn="base">
              <a:spcBef>
                <a:spcPct val="0"/>
              </a:spcBef>
              <a:spcAft>
                <a:spcPct val="0"/>
              </a:spcAft>
              <a:defRPr kumimoji="1">
                <a:solidFill>
                  <a:schemeClr val="tx1"/>
                </a:solidFill>
                <a:latin typeface="Arial" charset="0"/>
                <a:ea typeface="新細明體" pitchFamily="18" charset="-120"/>
              </a:defRPr>
            </a:lvl7pPr>
            <a:lvl8pPr marL="3429000" indent="-228600" fontAlgn="base">
              <a:spcBef>
                <a:spcPct val="0"/>
              </a:spcBef>
              <a:spcAft>
                <a:spcPct val="0"/>
              </a:spcAft>
              <a:defRPr kumimoji="1">
                <a:solidFill>
                  <a:schemeClr val="tx1"/>
                </a:solidFill>
                <a:latin typeface="Arial" charset="0"/>
                <a:ea typeface="新細明體" pitchFamily="18" charset="-120"/>
              </a:defRPr>
            </a:lvl8pPr>
            <a:lvl9pPr marL="3886200" indent="-228600" fontAlgn="base">
              <a:spcBef>
                <a:spcPct val="0"/>
              </a:spcBef>
              <a:spcAft>
                <a:spcPct val="0"/>
              </a:spcAft>
              <a:defRPr kumimoji="1">
                <a:solidFill>
                  <a:schemeClr val="tx1"/>
                </a:solidFill>
                <a:latin typeface="Arial" charset="0"/>
                <a:ea typeface="新細明體" pitchFamily="18" charset="-120"/>
              </a:defRPr>
            </a:lvl9pPr>
          </a:lstStyle>
          <a:p>
            <a:pPr algn="r"/>
            <a:fld id="{EA472813-5619-4960-BFC1-3ABEE84FFB8C}" type="slidenum">
              <a:rPr kumimoji="0" lang="en-US" altLang="zh-TW" sz="1200">
                <a:cs typeface="Arial" charset="0"/>
              </a:rPr>
              <a:pPr algn="r"/>
              <a:t>7</a:t>
            </a:fld>
            <a:endParaRPr kumimoji="0" lang="en-US" altLang="zh-TW" sz="1200">
              <a:cs typeface="Arial" charset="0"/>
            </a:endParaRPr>
          </a:p>
        </p:txBody>
      </p:sp>
      <p:sp>
        <p:nvSpPr>
          <p:cNvPr id="238595" name="Rectangle 2"/>
          <p:cNvSpPr>
            <a:spLocks noRot="1" noChangeArrowheads="1" noTextEdit="1"/>
          </p:cNvSpPr>
          <p:nvPr>
            <p:ph type="sldImg"/>
          </p:nvPr>
        </p:nvSpPr>
        <p:spPr>
          <a:ln/>
        </p:spPr>
      </p:sp>
      <p:sp>
        <p:nvSpPr>
          <p:cNvPr id="238596"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DB789E8-7F4B-4CC0-B844-935E5E323469}" type="slidenum">
              <a:rPr lang="en-US" altLang="zh-TW"/>
              <a:pPr/>
              <a:t>8</a:t>
            </a:fld>
            <a:endParaRPr lang="en-US" altLang="zh-TW"/>
          </a:p>
        </p:txBody>
      </p:sp>
      <p:sp>
        <p:nvSpPr>
          <p:cNvPr id="24064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fontAlgn="base">
              <a:spcBef>
                <a:spcPct val="0"/>
              </a:spcBef>
              <a:spcAft>
                <a:spcPct val="0"/>
              </a:spcAft>
              <a:defRPr kumimoji="1">
                <a:solidFill>
                  <a:schemeClr val="tx1"/>
                </a:solidFill>
                <a:latin typeface="Arial" charset="0"/>
                <a:ea typeface="新細明體" pitchFamily="18" charset="-120"/>
              </a:defRPr>
            </a:lvl6pPr>
            <a:lvl7pPr marL="2971800" indent="-228600" fontAlgn="base">
              <a:spcBef>
                <a:spcPct val="0"/>
              </a:spcBef>
              <a:spcAft>
                <a:spcPct val="0"/>
              </a:spcAft>
              <a:defRPr kumimoji="1">
                <a:solidFill>
                  <a:schemeClr val="tx1"/>
                </a:solidFill>
                <a:latin typeface="Arial" charset="0"/>
                <a:ea typeface="新細明體" pitchFamily="18" charset="-120"/>
              </a:defRPr>
            </a:lvl7pPr>
            <a:lvl8pPr marL="3429000" indent="-228600" fontAlgn="base">
              <a:spcBef>
                <a:spcPct val="0"/>
              </a:spcBef>
              <a:spcAft>
                <a:spcPct val="0"/>
              </a:spcAft>
              <a:defRPr kumimoji="1">
                <a:solidFill>
                  <a:schemeClr val="tx1"/>
                </a:solidFill>
                <a:latin typeface="Arial" charset="0"/>
                <a:ea typeface="新細明體" pitchFamily="18" charset="-120"/>
              </a:defRPr>
            </a:lvl8pPr>
            <a:lvl9pPr marL="3886200" indent="-228600" fontAlgn="base">
              <a:spcBef>
                <a:spcPct val="0"/>
              </a:spcBef>
              <a:spcAft>
                <a:spcPct val="0"/>
              </a:spcAft>
              <a:defRPr kumimoji="1">
                <a:solidFill>
                  <a:schemeClr val="tx1"/>
                </a:solidFill>
                <a:latin typeface="Arial" charset="0"/>
                <a:ea typeface="新細明體" pitchFamily="18" charset="-120"/>
              </a:defRPr>
            </a:lvl9pPr>
          </a:lstStyle>
          <a:p>
            <a:pPr algn="r"/>
            <a:fld id="{561DC00E-6A66-40A4-808D-4B2FB526EFC6}" type="slidenum">
              <a:rPr kumimoji="0" lang="en-US" altLang="zh-TW" sz="1200">
                <a:cs typeface="Arial" charset="0"/>
              </a:rPr>
              <a:pPr algn="r"/>
              <a:t>8</a:t>
            </a:fld>
            <a:endParaRPr kumimoji="0" lang="en-US" altLang="zh-TW" sz="1200">
              <a:cs typeface="Arial" charset="0"/>
            </a:endParaRPr>
          </a:p>
        </p:txBody>
      </p:sp>
      <p:sp>
        <p:nvSpPr>
          <p:cNvPr id="240643" name="Rectangle 2"/>
          <p:cNvSpPr>
            <a:spLocks noRot="1" noChangeArrowheads="1" noTextEdit="1"/>
          </p:cNvSpPr>
          <p:nvPr>
            <p:ph type="sldImg"/>
          </p:nvPr>
        </p:nvSpPr>
        <p:spPr>
          <a:ln/>
        </p:spPr>
      </p:sp>
      <p:sp>
        <p:nvSpPr>
          <p:cNvPr id="240644"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C5CACBF-BBFA-4B01-A659-90BF15214504}" type="slidenum">
              <a:rPr lang="en-US" altLang="zh-TW"/>
              <a:pPr/>
              <a:t>9</a:t>
            </a:fld>
            <a:endParaRPr lang="en-US" altLang="zh-TW"/>
          </a:p>
        </p:txBody>
      </p:sp>
      <p:sp>
        <p:nvSpPr>
          <p:cNvPr id="24269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fontAlgn="base">
              <a:spcBef>
                <a:spcPct val="0"/>
              </a:spcBef>
              <a:spcAft>
                <a:spcPct val="0"/>
              </a:spcAft>
              <a:defRPr kumimoji="1">
                <a:solidFill>
                  <a:schemeClr val="tx1"/>
                </a:solidFill>
                <a:latin typeface="Arial" charset="0"/>
                <a:ea typeface="新細明體" pitchFamily="18" charset="-120"/>
              </a:defRPr>
            </a:lvl6pPr>
            <a:lvl7pPr marL="2971800" indent="-228600" fontAlgn="base">
              <a:spcBef>
                <a:spcPct val="0"/>
              </a:spcBef>
              <a:spcAft>
                <a:spcPct val="0"/>
              </a:spcAft>
              <a:defRPr kumimoji="1">
                <a:solidFill>
                  <a:schemeClr val="tx1"/>
                </a:solidFill>
                <a:latin typeface="Arial" charset="0"/>
                <a:ea typeface="新細明體" pitchFamily="18" charset="-120"/>
              </a:defRPr>
            </a:lvl7pPr>
            <a:lvl8pPr marL="3429000" indent="-228600" fontAlgn="base">
              <a:spcBef>
                <a:spcPct val="0"/>
              </a:spcBef>
              <a:spcAft>
                <a:spcPct val="0"/>
              </a:spcAft>
              <a:defRPr kumimoji="1">
                <a:solidFill>
                  <a:schemeClr val="tx1"/>
                </a:solidFill>
                <a:latin typeface="Arial" charset="0"/>
                <a:ea typeface="新細明體" pitchFamily="18" charset="-120"/>
              </a:defRPr>
            </a:lvl8pPr>
            <a:lvl9pPr marL="3886200" indent="-228600" fontAlgn="base">
              <a:spcBef>
                <a:spcPct val="0"/>
              </a:spcBef>
              <a:spcAft>
                <a:spcPct val="0"/>
              </a:spcAft>
              <a:defRPr kumimoji="1">
                <a:solidFill>
                  <a:schemeClr val="tx1"/>
                </a:solidFill>
                <a:latin typeface="Arial" charset="0"/>
                <a:ea typeface="新細明體" pitchFamily="18" charset="-120"/>
              </a:defRPr>
            </a:lvl9pPr>
          </a:lstStyle>
          <a:p>
            <a:pPr algn="r"/>
            <a:fld id="{4FA6811A-B171-4045-8F3D-22D5FAB09D3B}" type="slidenum">
              <a:rPr kumimoji="0" lang="en-US" altLang="zh-TW" sz="1200">
                <a:cs typeface="Arial" charset="0"/>
              </a:rPr>
              <a:pPr algn="r"/>
              <a:t>9</a:t>
            </a:fld>
            <a:endParaRPr kumimoji="0" lang="en-US" altLang="zh-TW" sz="1200">
              <a:cs typeface="Arial" charset="0"/>
            </a:endParaRPr>
          </a:p>
        </p:txBody>
      </p:sp>
      <p:sp>
        <p:nvSpPr>
          <p:cNvPr id="242691" name="Rectangle 2"/>
          <p:cNvSpPr>
            <a:spLocks noRot="1" noChangeArrowheads="1" noTextEdit="1"/>
          </p:cNvSpPr>
          <p:nvPr>
            <p:ph type="sldImg"/>
          </p:nvPr>
        </p:nvSpPr>
        <p:spPr>
          <a:ln/>
        </p:spPr>
      </p:sp>
      <p:sp>
        <p:nvSpPr>
          <p:cNvPr id="242692"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8454085-9487-4B2C-9D4C-62553D2F55D2}" type="slidenum">
              <a:rPr lang="en-US" altLang="zh-TW"/>
              <a:pPr/>
              <a:t>10</a:t>
            </a:fld>
            <a:endParaRPr lang="en-US" altLang="zh-TW"/>
          </a:p>
        </p:txBody>
      </p:sp>
      <p:sp>
        <p:nvSpPr>
          <p:cNvPr id="24473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fontAlgn="base">
              <a:spcBef>
                <a:spcPct val="0"/>
              </a:spcBef>
              <a:spcAft>
                <a:spcPct val="0"/>
              </a:spcAft>
              <a:defRPr kumimoji="1">
                <a:solidFill>
                  <a:schemeClr val="tx1"/>
                </a:solidFill>
                <a:latin typeface="Arial" charset="0"/>
                <a:ea typeface="新細明體" pitchFamily="18" charset="-120"/>
              </a:defRPr>
            </a:lvl6pPr>
            <a:lvl7pPr marL="2971800" indent="-228600" fontAlgn="base">
              <a:spcBef>
                <a:spcPct val="0"/>
              </a:spcBef>
              <a:spcAft>
                <a:spcPct val="0"/>
              </a:spcAft>
              <a:defRPr kumimoji="1">
                <a:solidFill>
                  <a:schemeClr val="tx1"/>
                </a:solidFill>
                <a:latin typeface="Arial" charset="0"/>
                <a:ea typeface="新細明體" pitchFamily="18" charset="-120"/>
              </a:defRPr>
            </a:lvl7pPr>
            <a:lvl8pPr marL="3429000" indent="-228600" fontAlgn="base">
              <a:spcBef>
                <a:spcPct val="0"/>
              </a:spcBef>
              <a:spcAft>
                <a:spcPct val="0"/>
              </a:spcAft>
              <a:defRPr kumimoji="1">
                <a:solidFill>
                  <a:schemeClr val="tx1"/>
                </a:solidFill>
                <a:latin typeface="Arial" charset="0"/>
                <a:ea typeface="新細明體" pitchFamily="18" charset="-120"/>
              </a:defRPr>
            </a:lvl8pPr>
            <a:lvl9pPr marL="3886200" indent="-228600" fontAlgn="base">
              <a:spcBef>
                <a:spcPct val="0"/>
              </a:spcBef>
              <a:spcAft>
                <a:spcPct val="0"/>
              </a:spcAft>
              <a:defRPr kumimoji="1">
                <a:solidFill>
                  <a:schemeClr val="tx1"/>
                </a:solidFill>
                <a:latin typeface="Arial" charset="0"/>
                <a:ea typeface="新細明體" pitchFamily="18" charset="-120"/>
              </a:defRPr>
            </a:lvl9pPr>
          </a:lstStyle>
          <a:p>
            <a:pPr algn="r"/>
            <a:fld id="{24ECA9E6-5C89-4B68-A013-8833BF0E5812}" type="slidenum">
              <a:rPr kumimoji="0" lang="en-US" altLang="zh-TW" sz="1200">
                <a:cs typeface="Arial" charset="0"/>
              </a:rPr>
              <a:pPr algn="r"/>
              <a:t>10</a:t>
            </a:fld>
            <a:endParaRPr kumimoji="0" lang="en-US" altLang="zh-TW" sz="1200">
              <a:cs typeface="Arial" charset="0"/>
            </a:endParaRPr>
          </a:p>
        </p:txBody>
      </p:sp>
      <p:sp>
        <p:nvSpPr>
          <p:cNvPr id="244739" name="Rectangle 2"/>
          <p:cNvSpPr>
            <a:spLocks noRot="1" noChangeArrowheads="1" noTextEdit="1"/>
          </p:cNvSpPr>
          <p:nvPr>
            <p:ph type="sldImg"/>
          </p:nvPr>
        </p:nvSpPr>
        <p:spPr>
          <a:ln/>
        </p:spPr>
      </p:sp>
      <p:sp>
        <p:nvSpPr>
          <p:cNvPr id="244740"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531A528-57F3-4C00-9CEC-F981F093C97F}" type="slidenum">
              <a:rPr lang="en-US" altLang="zh-TW"/>
              <a:pPr/>
              <a:t>11</a:t>
            </a:fld>
            <a:endParaRPr lang="en-US" altLang="zh-TW"/>
          </a:p>
        </p:txBody>
      </p:sp>
      <p:sp>
        <p:nvSpPr>
          <p:cNvPr id="24678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fontAlgn="base">
              <a:spcBef>
                <a:spcPct val="0"/>
              </a:spcBef>
              <a:spcAft>
                <a:spcPct val="0"/>
              </a:spcAft>
              <a:defRPr kumimoji="1">
                <a:solidFill>
                  <a:schemeClr val="tx1"/>
                </a:solidFill>
                <a:latin typeface="Arial" charset="0"/>
                <a:ea typeface="新細明體" pitchFamily="18" charset="-120"/>
              </a:defRPr>
            </a:lvl6pPr>
            <a:lvl7pPr marL="2971800" indent="-228600" fontAlgn="base">
              <a:spcBef>
                <a:spcPct val="0"/>
              </a:spcBef>
              <a:spcAft>
                <a:spcPct val="0"/>
              </a:spcAft>
              <a:defRPr kumimoji="1">
                <a:solidFill>
                  <a:schemeClr val="tx1"/>
                </a:solidFill>
                <a:latin typeface="Arial" charset="0"/>
                <a:ea typeface="新細明體" pitchFamily="18" charset="-120"/>
              </a:defRPr>
            </a:lvl7pPr>
            <a:lvl8pPr marL="3429000" indent="-228600" fontAlgn="base">
              <a:spcBef>
                <a:spcPct val="0"/>
              </a:spcBef>
              <a:spcAft>
                <a:spcPct val="0"/>
              </a:spcAft>
              <a:defRPr kumimoji="1">
                <a:solidFill>
                  <a:schemeClr val="tx1"/>
                </a:solidFill>
                <a:latin typeface="Arial" charset="0"/>
                <a:ea typeface="新細明體" pitchFamily="18" charset="-120"/>
              </a:defRPr>
            </a:lvl8pPr>
            <a:lvl9pPr marL="3886200" indent="-228600" fontAlgn="base">
              <a:spcBef>
                <a:spcPct val="0"/>
              </a:spcBef>
              <a:spcAft>
                <a:spcPct val="0"/>
              </a:spcAft>
              <a:defRPr kumimoji="1">
                <a:solidFill>
                  <a:schemeClr val="tx1"/>
                </a:solidFill>
                <a:latin typeface="Arial" charset="0"/>
                <a:ea typeface="新細明體" pitchFamily="18" charset="-120"/>
              </a:defRPr>
            </a:lvl9pPr>
          </a:lstStyle>
          <a:p>
            <a:pPr algn="r"/>
            <a:fld id="{8E785672-BA49-48E4-A5E6-6F0230443869}" type="slidenum">
              <a:rPr kumimoji="0" lang="en-US" altLang="zh-TW" sz="1200">
                <a:cs typeface="Arial" charset="0"/>
              </a:rPr>
              <a:pPr algn="r"/>
              <a:t>11</a:t>
            </a:fld>
            <a:endParaRPr kumimoji="0" lang="en-US" altLang="zh-TW" sz="1200">
              <a:cs typeface="Arial" charset="0"/>
            </a:endParaRPr>
          </a:p>
        </p:txBody>
      </p:sp>
      <p:sp>
        <p:nvSpPr>
          <p:cNvPr id="246787" name="Rectangle 2"/>
          <p:cNvSpPr>
            <a:spLocks noRot="1" noChangeArrowheads="1" noTextEdit="1"/>
          </p:cNvSpPr>
          <p:nvPr>
            <p:ph type="sldImg"/>
          </p:nvPr>
        </p:nvSpPr>
        <p:spPr>
          <a:ln/>
        </p:spPr>
      </p:sp>
      <p:sp>
        <p:nvSpPr>
          <p:cNvPr id="246788" name="Rectangle 3"/>
          <p:cNvSpPr>
            <a:spLocks noGrp="1" noChangeArrowheads="1"/>
          </p:cNvSpPr>
          <p:nvPr>
            <p:ph type="body" idx="1"/>
          </p:nvPr>
        </p:nvSpPr>
        <p:spPr/>
        <p:txBody>
          <a:bodyPr/>
          <a:lstStyle/>
          <a:p>
            <a:endParaRPr lang="zh-TW" altLang="zh-TW"/>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7C2ACD22-3199-4DC0-930C-DB5593F2F090}" type="datetimeFigureOut">
              <a:rPr lang="zh-TW" altLang="en-US" smtClean="0"/>
              <a:t>2011/9/27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D65A5C9-7B19-4349-933E-BBAE28D4C86E}" type="slidenum">
              <a:rPr lang="zh-TW" altLang="en-US" smtClean="0"/>
              <a:t>‹#›</a:t>
            </a:fld>
            <a:endParaRPr lang="zh-TW" altLang="en-US"/>
          </a:p>
        </p:txBody>
      </p:sp>
    </p:spTree>
    <p:extLst>
      <p:ext uri="{BB962C8B-B14F-4D97-AF65-F5344CB8AC3E}">
        <p14:creationId xmlns:p14="http://schemas.microsoft.com/office/powerpoint/2010/main" val="2785808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7C2ACD22-3199-4DC0-930C-DB5593F2F090}" type="datetimeFigureOut">
              <a:rPr lang="zh-TW" altLang="en-US" smtClean="0"/>
              <a:t>2011/9/27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D65A5C9-7B19-4349-933E-BBAE28D4C86E}" type="slidenum">
              <a:rPr lang="zh-TW" altLang="en-US" smtClean="0"/>
              <a:t>‹#›</a:t>
            </a:fld>
            <a:endParaRPr lang="zh-TW" altLang="en-US"/>
          </a:p>
        </p:txBody>
      </p:sp>
    </p:spTree>
    <p:extLst>
      <p:ext uri="{BB962C8B-B14F-4D97-AF65-F5344CB8AC3E}">
        <p14:creationId xmlns:p14="http://schemas.microsoft.com/office/powerpoint/2010/main" val="3901621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7C2ACD22-3199-4DC0-930C-DB5593F2F090}" type="datetimeFigureOut">
              <a:rPr lang="zh-TW" altLang="en-US" smtClean="0"/>
              <a:t>2011/9/27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D65A5C9-7B19-4349-933E-BBAE28D4C86E}" type="slidenum">
              <a:rPr lang="zh-TW" altLang="en-US" smtClean="0"/>
              <a:t>‹#›</a:t>
            </a:fld>
            <a:endParaRPr lang="zh-TW" altLang="en-US"/>
          </a:p>
        </p:txBody>
      </p:sp>
    </p:spTree>
    <p:extLst>
      <p:ext uri="{BB962C8B-B14F-4D97-AF65-F5344CB8AC3E}">
        <p14:creationId xmlns:p14="http://schemas.microsoft.com/office/powerpoint/2010/main" val="2084323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685800" y="1600200"/>
            <a:ext cx="39243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762500" y="1600200"/>
            <a:ext cx="39243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頁尾版面配置區 4"/>
          <p:cNvSpPr>
            <a:spLocks noGrp="1"/>
          </p:cNvSpPr>
          <p:nvPr>
            <p:ph type="ftr" sz="quarter" idx="10"/>
          </p:nvPr>
        </p:nvSpPr>
        <p:spPr>
          <a:xfrm>
            <a:off x="3124200" y="6245225"/>
            <a:ext cx="2895600" cy="476250"/>
          </a:xfrm>
        </p:spPr>
        <p:txBody>
          <a:bodyPr/>
          <a:lstStyle>
            <a:lvl1pPr>
              <a:defRPr/>
            </a:lvl1pPr>
          </a:lstStyle>
          <a:p>
            <a:endParaRPr lang="en-US" altLang="zh-TW"/>
          </a:p>
        </p:txBody>
      </p:sp>
      <p:sp>
        <p:nvSpPr>
          <p:cNvPr id="6" name="日期版面配置區 5"/>
          <p:cNvSpPr>
            <a:spLocks noGrp="1"/>
          </p:cNvSpPr>
          <p:nvPr>
            <p:ph type="dt" sz="half" idx="11"/>
          </p:nvPr>
        </p:nvSpPr>
        <p:spPr>
          <a:xfrm>
            <a:off x="76200" y="6477000"/>
            <a:ext cx="5257800" cy="228600"/>
          </a:xfrm>
        </p:spPr>
        <p:txBody>
          <a:bodyPr/>
          <a:lstStyle>
            <a:lvl1pPr>
              <a:defRPr/>
            </a:lvl1pPr>
          </a:lstStyle>
          <a:p>
            <a:r>
              <a:rPr lang="zh-TW" altLang="en-US"/>
              <a:t>服務業行銷   </a:t>
            </a:r>
            <a:r>
              <a:rPr lang="en-US" altLang="zh-TW"/>
              <a:t>Chapter 2   </a:t>
            </a:r>
            <a:r>
              <a:rPr lang="zh-TW" altLang="en-US"/>
              <a:t>服務接觸中的消費者行為</a:t>
            </a:r>
          </a:p>
        </p:txBody>
      </p:sp>
      <p:sp>
        <p:nvSpPr>
          <p:cNvPr id="7" name="投影片編號版面配置區 6"/>
          <p:cNvSpPr>
            <a:spLocks noGrp="1"/>
          </p:cNvSpPr>
          <p:nvPr>
            <p:ph type="sldNum" sz="quarter" idx="12"/>
          </p:nvPr>
        </p:nvSpPr>
        <p:spPr>
          <a:xfrm>
            <a:off x="6934200" y="6477000"/>
            <a:ext cx="2133600" cy="244475"/>
          </a:xfrm>
        </p:spPr>
        <p:txBody>
          <a:bodyPr/>
          <a:lstStyle>
            <a:lvl1pPr>
              <a:defRPr/>
            </a:lvl1pPr>
          </a:lstStyle>
          <a:p>
            <a:r>
              <a:rPr lang="en-US" altLang="zh-TW"/>
              <a:t>2-</a:t>
            </a:r>
            <a:fld id="{47991A7A-E90B-4B7E-8D27-05EE7A201289}" type="slidenum">
              <a:rPr lang="en-US" altLang="zh-TW"/>
              <a:pPr/>
              <a:t>‹#›</a:t>
            </a:fld>
            <a:endParaRPr lang="en-US" altLang="zh-TW"/>
          </a:p>
        </p:txBody>
      </p:sp>
    </p:spTree>
    <p:extLst>
      <p:ext uri="{BB962C8B-B14F-4D97-AF65-F5344CB8AC3E}">
        <p14:creationId xmlns:p14="http://schemas.microsoft.com/office/powerpoint/2010/main" val="296030369"/>
      </p:ext>
    </p:extLst>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標題，物件及文字">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85800" y="1600200"/>
            <a:ext cx="39243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762500" y="1600200"/>
            <a:ext cx="39243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頁尾版面配置區 4"/>
          <p:cNvSpPr>
            <a:spLocks noGrp="1"/>
          </p:cNvSpPr>
          <p:nvPr>
            <p:ph type="ftr" sz="quarter" idx="10"/>
          </p:nvPr>
        </p:nvSpPr>
        <p:spPr>
          <a:xfrm>
            <a:off x="3124200" y="6245225"/>
            <a:ext cx="2895600" cy="476250"/>
          </a:xfrm>
        </p:spPr>
        <p:txBody>
          <a:bodyPr/>
          <a:lstStyle>
            <a:lvl1pPr>
              <a:defRPr/>
            </a:lvl1pPr>
          </a:lstStyle>
          <a:p>
            <a:endParaRPr lang="en-US" altLang="zh-TW"/>
          </a:p>
        </p:txBody>
      </p:sp>
      <p:sp>
        <p:nvSpPr>
          <p:cNvPr id="6" name="日期版面配置區 5"/>
          <p:cNvSpPr>
            <a:spLocks noGrp="1"/>
          </p:cNvSpPr>
          <p:nvPr>
            <p:ph type="dt" sz="half" idx="11"/>
          </p:nvPr>
        </p:nvSpPr>
        <p:spPr>
          <a:xfrm>
            <a:off x="76200" y="6477000"/>
            <a:ext cx="5257800" cy="228600"/>
          </a:xfrm>
        </p:spPr>
        <p:txBody>
          <a:bodyPr/>
          <a:lstStyle>
            <a:lvl1pPr>
              <a:defRPr/>
            </a:lvl1pPr>
          </a:lstStyle>
          <a:p>
            <a:r>
              <a:rPr lang="zh-TW" altLang="en-US"/>
              <a:t>服務業行銷   </a:t>
            </a:r>
            <a:r>
              <a:rPr lang="en-US" altLang="zh-TW"/>
              <a:t>Chapter 2   </a:t>
            </a:r>
            <a:r>
              <a:rPr lang="zh-TW" altLang="en-US"/>
              <a:t>服務接觸中的消費者行為</a:t>
            </a:r>
          </a:p>
        </p:txBody>
      </p:sp>
      <p:sp>
        <p:nvSpPr>
          <p:cNvPr id="7" name="投影片編號版面配置區 6"/>
          <p:cNvSpPr>
            <a:spLocks noGrp="1"/>
          </p:cNvSpPr>
          <p:nvPr>
            <p:ph type="sldNum" sz="quarter" idx="12"/>
          </p:nvPr>
        </p:nvSpPr>
        <p:spPr>
          <a:xfrm>
            <a:off x="6934200" y="6477000"/>
            <a:ext cx="2133600" cy="244475"/>
          </a:xfrm>
        </p:spPr>
        <p:txBody>
          <a:bodyPr/>
          <a:lstStyle>
            <a:lvl1pPr>
              <a:defRPr/>
            </a:lvl1pPr>
          </a:lstStyle>
          <a:p>
            <a:r>
              <a:rPr lang="en-US" altLang="zh-TW"/>
              <a:t>2-</a:t>
            </a:r>
            <a:fld id="{FEFC9BDE-3C74-4A84-8910-E9924C49AA2D}" type="slidenum">
              <a:rPr lang="en-US" altLang="zh-TW"/>
              <a:pPr/>
              <a:t>‹#›</a:t>
            </a:fld>
            <a:endParaRPr lang="en-US" altLang="zh-TW"/>
          </a:p>
        </p:txBody>
      </p:sp>
    </p:spTree>
    <p:extLst>
      <p:ext uri="{BB962C8B-B14F-4D97-AF65-F5344CB8AC3E}">
        <p14:creationId xmlns:p14="http://schemas.microsoft.com/office/powerpoint/2010/main" val="874113913"/>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7C2ACD22-3199-4DC0-930C-DB5593F2F090}" type="datetimeFigureOut">
              <a:rPr lang="zh-TW" altLang="en-US" smtClean="0"/>
              <a:t>2011/9/27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D65A5C9-7B19-4349-933E-BBAE28D4C86E}" type="slidenum">
              <a:rPr lang="zh-TW" altLang="en-US" smtClean="0"/>
              <a:t>‹#›</a:t>
            </a:fld>
            <a:endParaRPr lang="zh-TW" altLang="en-US"/>
          </a:p>
        </p:txBody>
      </p:sp>
    </p:spTree>
    <p:extLst>
      <p:ext uri="{BB962C8B-B14F-4D97-AF65-F5344CB8AC3E}">
        <p14:creationId xmlns:p14="http://schemas.microsoft.com/office/powerpoint/2010/main" val="441297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7C2ACD22-3199-4DC0-930C-DB5593F2F090}" type="datetimeFigureOut">
              <a:rPr lang="zh-TW" altLang="en-US" smtClean="0"/>
              <a:t>2011/9/27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D65A5C9-7B19-4349-933E-BBAE28D4C86E}" type="slidenum">
              <a:rPr lang="zh-TW" altLang="en-US" smtClean="0"/>
              <a:t>‹#›</a:t>
            </a:fld>
            <a:endParaRPr lang="zh-TW" altLang="en-US"/>
          </a:p>
        </p:txBody>
      </p:sp>
    </p:spTree>
    <p:extLst>
      <p:ext uri="{BB962C8B-B14F-4D97-AF65-F5344CB8AC3E}">
        <p14:creationId xmlns:p14="http://schemas.microsoft.com/office/powerpoint/2010/main" val="2586526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7C2ACD22-3199-4DC0-930C-DB5593F2F090}" type="datetimeFigureOut">
              <a:rPr lang="zh-TW" altLang="en-US" smtClean="0"/>
              <a:t>2011/9/27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D65A5C9-7B19-4349-933E-BBAE28D4C86E}" type="slidenum">
              <a:rPr lang="zh-TW" altLang="en-US" smtClean="0"/>
              <a:t>‹#›</a:t>
            </a:fld>
            <a:endParaRPr lang="zh-TW" altLang="en-US"/>
          </a:p>
        </p:txBody>
      </p:sp>
    </p:spTree>
    <p:extLst>
      <p:ext uri="{BB962C8B-B14F-4D97-AF65-F5344CB8AC3E}">
        <p14:creationId xmlns:p14="http://schemas.microsoft.com/office/powerpoint/2010/main" val="1749337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7C2ACD22-3199-4DC0-930C-DB5593F2F090}" type="datetimeFigureOut">
              <a:rPr lang="zh-TW" altLang="en-US" smtClean="0"/>
              <a:t>2011/9/27</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1D65A5C9-7B19-4349-933E-BBAE28D4C86E}" type="slidenum">
              <a:rPr lang="zh-TW" altLang="en-US" smtClean="0"/>
              <a:t>‹#›</a:t>
            </a:fld>
            <a:endParaRPr lang="zh-TW" altLang="en-US"/>
          </a:p>
        </p:txBody>
      </p:sp>
    </p:spTree>
    <p:extLst>
      <p:ext uri="{BB962C8B-B14F-4D97-AF65-F5344CB8AC3E}">
        <p14:creationId xmlns:p14="http://schemas.microsoft.com/office/powerpoint/2010/main" val="2907448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7C2ACD22-3199-4DC0-930C-DB5593F2F090}" type="datetimeFigureOut">
              <a:rPr lang="zh-TW" altLang="en-US" smtClean="0"/>
              <a:t>2011/9/27</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1D65A5C9-7B19-4349-933E-BBAE28D4C86E}" type="slidenum">
              <a:rPr lang="zh-TW" altLang="en-US" smtClean="0"/>
              <a:t>‹#›</a:t>
            </a:fld>
            <a:endParaRPr lang="zh-TW" altLang="en-US"/>
          </a:p>
        </p:txBody>
      </p:sp>
    </p:spTree>
    <p:extLst>
      <p:ext uri="{BB962C8B-B14F-4D97-AF65-F5344CB8AC3E}">
        <p14:creationId xmlns:p14="http://schemas.microsoft.com/office/powerpoint/2010/main" val="3320302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7C2ACD22-3199-4DC0-930C-DB5593F2F090}" type="datetimeFigureOut">
              <a:rPr lang="zh-TW" altLang="en-US" smtClean="0"/>
              <a:t>2011/9/27</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1D65A5C9-7B19-4349-933E-BBAE28D4C86E}" type="slidenum">
              <a:rPr lang="zh-TW" altLang="en-US" smtClean="0"/>
              <a:t>‹#›</a:t>
            </a:fld>
            <a:endParaRPr lang="zh-TW" altLang="en-US"/>
          </a:p>
        </p:txBody>
      </p:sp>
    </p:spTree>
    <p:extLst>
      <p:ext uri="{BB962C8B-B14F-4D97-AF65-F5344CB8AC3E}">
        <p14:creationId xmlns:p14="http://schemas.microsoft.com/office/powerpoint/2010/main" val="2910800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7C2ACD22-3199-4DC0-930C-DB5593F2F090}" type="datetimeFigureOut">
              <a:rPr lang="zh-TW" altLang="en-US" smtClean="0"/>
              <a:t>2011/9/27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D65A5C9-7B19-4349-933E-BBAE28D4C86E}" type="slidenum">
              <a:rPr lang="zh-TW" altLang="en-US" smtClean="0"/>
              <a:t>‹#›</a:t>
            </a:fld>
            <a:endParaRPr lang="zh-TW" altLang="en-US"/>
          </a:p>
        </p:txBody>
      </p:sp>
    </p:spTree>
    <p:extLst>
      <p:ext uri="{BB962C8B-B14F-4D97-AF65-F5344CB8AC3E}">
        <p14:creationId xmlns:p14="http://schemas.microsoft.com/office/powerpoint/2010/main" val="1859792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7C2ACD22-3199-4DC0-930C-DB5593F2F090}" type="datetimeFigureOut">
              <a:rPr lang="zh-TW" altLang="en-US" smtClean="0"/>
              <a:t>2011/9/27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D65A5C9-7B19-4349-933E-BBAE28D4C86E}" type="slidenum">
              <a:rPr lang="zh-TW" altLang="en-US" smtClean="0"/>
              <a:t>‹#›</a:t>
            </a:fld>
            <a:endParaRPr lang="zh-TW" altLang="en-US"/>
          </a:p>
        </p:txBody>
      </p:sp>
    </p:spTree>
    <p:extLst>
      <p:ext uri="{BB962C8B-B14F-4D97-AF65-F5344CB8AC3E}">
        <p14:creationId xmlns:p14="http://schemas.microsoft.com/office/powerpoint/2010/main" val="3893809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2ACD22-3199-4DC0-930C-DB5593F2F090}" type="datetimeFigureOut">
              <a:rPr lang="zh-TW" altLang="en-US" smtClean="0"/>
              <a:t>2011/9/27</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65A5C9-7B19-4349-933E-BBAE28D4C86E}" type="slidenum">
              <a:rPr lang="zh-TW" altLang="en-US" smtClean="0"/>
              <a:t>‹#›</a:t>
            </a:fld>
            <a:endParaRPr lang="zh-TW" altLang="en-US"/>
          </a:p>
        </p:txBody>
      </p:sp>
    </p:spTree>
    <p:extLst>
      <p:ext uri="{BB962C8B-B14F-4D97-AF65-F5344CB8AC3E}">
        <p14:creationId xmlns:p14="http://schemas.microsoft.com/office/powerpoint/2010/main" val="16136116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wmf"/><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wmf"/></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7" descr="easyJ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7413" y="1571625"/>
            <a:ext cx="5716587" cy="454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Lst>
        </p:spPr>
      </p:pic>
      <p:sp>
        <p:nvSpPr>
          <p:cNvPr id="4099" name="Rectangle 23"/>
          <p:cNvSpPr>
            <a:spLocks noChangeArrowheads="1"/>
          </p:cNvSpPr>
          <p:nvPr/>
        </p:nvSpPr>
        <p:spPr bwMode="auto">
          <a:xfrm>
            <a:off x="3395663" y="1565275"/>
            <a:ext cx="5748337" cy="4572000"/>
          </a:xfrm>
          <a:prstGeom prst="rect">
            <a:avLst/>
          </a:prstGeom>
          <a:gradFill rotWithShape="1">
            <a:gsLst>
              <a:gs pos="0">
                <a:srgbClr val="FFCC00"/>
              </a:gs>
              <a:gs pos="100000">
                <a:schemeClr val="bg1">
                  <a:alpha val="39998"/>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100" name="Rectangle 18"/>
          <p:cNvSpPr>
            <a:spLocks noGrp="1" noChangeArrowheads="1"/>
          </p:cNvSpPr>
          <p:nvPr>
            <p:ph type="title"/>
          </p:nvPr>
        </p:nvSpPr>
        <p:spPr/>
        <p:txBody>
          <a:bodyPr/>
          <a:lstStyle/>
          <a:p>
            <a:pPr eaLnBrk="1" hangingPunct="1"/>
            <a:endParaRPr lang="zh-TW" altLang="zh-TW" smtClean="0"/>
          </a:p>
        </p:txBody>
      </p:sp>
      <p:sp>
        <p:nvSpPr>
          <p:cNvPr id="4101" name="Rectangle 20"/>
          <p:cNvSpPr>
            <a:spLocks noGrp="1" noChangeArrowheads="1"/>
          </p:cNvSpPr>
          <p:nvPr>
            <p:ph type="body" idx="1"/>
          </p:nvPr>
        </p:nvSpPr>
        <p:spPr/>
        <p:txBody>
          <a:bodyPr/>
          <a:lstStyle/>
          <a:p>
            <a:pPr algn="ctr" eaLnBrk="1" hangingPunct="1">
              <a:buFontTx/>
              <a:buNone/>
            </a:pPr>
            <a:r>
              <a:rPr lang="zh-TW" altLang="en-US" sz="6000" smtClean="0"/>
              <a:t>創意思考與行銷</a:t>
            </a:r>
          </a:p>
        </p:txBody>
      </p:sp>
      <p:grpSp>
        <p:nvGrpSpPr>
          <p:cNvPr id="4102" name="Group 24"/>
          <p:cNvGrpSpPr>
            <a:grpSpLocks/>
          </p:cNvGrpSpPr>
          <p:nvPr/>
        </p:nvGrpSpPr>
        <p:grpSpPr bwMode="auto">
          <a:xfrm>
            <a:off x="5211763" y="5029200"/>
            <a:ext cx="3581400" cy="1066800"/>
            <a:chOff x="432" y="2880"/>
            <a:chExt cx="2417" cy="720"/>
          </a:xfrm>
        </p:grpSpPr>
        <p:pic>
          <p:nvPicPr>
            <p:cNvPr id="4104"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8" y="2880"/>
              <a:ext cx="745" cy="709"/>
            </a:xfrm>
            <a:prstGeom prst="rect">
              <a:avLst/>
            </a:prstGeom>
            <a:noFill/>
            <a:ln w="28575">
              <a:solidFill>
                <a:srgbClr val="A00417"/>
              </a:solidFill>
              <a:miter lim="800000"/>
              <a:headEnd/>
              <a:tailEnd/>
            </a:ln>
            <a:effectLst/>
            <a:extLst>
              <a:ext uri="{909E8E84-426E-40DD-AFC4-6F175D3DCCD1}">
                <a14:hiddenFill xmlns:a14="http://schemas.microsoft.com/office/drawing/2010/main">
                  <a:solidFill>
                    <a:srgbClr val="FFDCB9">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 y="2889"/>
              <a:ext cx="671" cy="702"/>
            </a:xfrm>
            <a:prstGeom prst="rect">
              <a:avLst/>
            </a:prstGeom>
            <a:noFill/>
            <a:ln w="28575">
              <a:solidFill>
                <a:srgbClr val="A00417"/>
              </a:solidFill>
              <a:miter lim="800000"/>
              <a:headEnd/>
              <a:tailEnd/>
            </a:ln>
            <a:effectLst/>
            <a:extLst>
              <a:ext uri="{909E8E84-426E-40DD-AFC4-6F175D3DCCD1}">
                <a14:hiddenFill xmlns:a14="http://schemas.microsoft.com/office/drawing/2010/main">
                  <a:solidFill>
                    <a:srgbClr val="FFDCB9">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 name="Picture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7" y="2881"/>
              <a:ext cx="702" cy="719"/>
            </a:xfrm>
            <a:prstGeom prst="rect">
              <a:avLst/>
            </a:prstGeom>
            <a:noFill/>
            <a:ln w="28575">
              <a:solidFill>
                <a:srgbClr val="A00417"/>
              </a:solidFill>
              <a:miter lim="800000"/>
              <a:headEnd/>
              <a:tailEnd/>
            </a:ln>
            <a:effectLst/>
            <a:extLst>
              <a:ext uri="{909E8E84-426E-40DD-AFC4-6F175D3DCCD1}">
                <a14:hiddenFill xmlns:a14="http://schemas.microsoft.com/office/drawing/2010/main">
                  <a:solidFill>
                    <a:srgbClr val="FFDCB9">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103" name="Text Box 28"/>
          <p:cNvSpPr txBox="1">
            <a:spLocks noChangeArrowheads="1"/>
          </p:cNvSpPr>
          <p:nvPr/>
        </p:nvSpPr>
        <p:spPr bwMode="auto">
          <a:xfrm>
            <a:off x="1458913" y="3916363"/>
            <a:ext cx="3659187"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Times New Roman" pitchFamily="18" charset="0"/>
                <a:ea typeface="新細明體" pitchFamily="18" charset="-120"/>
              </a:defRPr>
            </a:lvl1pPr>
            <a:lvl2pPr marL="742950" indent="-285750" eaLnBrk="0" hangingPunct="0">
              <a:defRPr kumimoji="1">
                <a:solidFill>
                  <a:schemeClr val="tx1"/>
                </a:solidFill>
                <a:latin typeface="Times New Roman" pitchFamily="18" charset="0"/>
                <a:ea typeface="新細明體" pitchFamily="18" charset="-120"/>
              </a:defRPr>
            </a:lvl2pPr>
            <a:lvl3pPr marL="1143000" indent="-228600" eaLnBrk="0" hangingPunct="0">
              <a:defRPr kumimoji="1">
                <a:solidFill>
                  <a:schemeClr val="tx1"/>
                </a:solidFill>
                <a:latin typeface="Times New Roman" pitchFamily="18" charset="0"/>
                <a:ea typeface="新細明體" pitchFamily="18" charset="-120"/>
              </a:defRPr>
            </a:lvl3pPr>
            <a:lvl4pPr marL="1600200" indent="-228600" eaLnBrk="0" hangingPunct="0">
              <a:defRPr kumimoji="1">
                <a:solidFill>
                  <a:schemeClr val="tx1"/>
                </a:solidFill>
                <a:latin typeface="Times New Roman" pitchFamily="18" charset="0"/>
                <a:ea typeface="新細明體" pitchFamily="18" charset="-120"/>
              </a:defRPr>
            </a:lvl4pPr>
            <a:lvl5pPr marL="2057400" indent="-228600" eaLnBrk="0" hangingPunct="0">
              <a:defRPr kumimoji="1">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新細明體" pitchFamily="18" charset="-120"/>
              </a:defRPr>
            </a:lvl9pPr>
          </a:lstStyle>
          <a:p>
            <a:pPr algn="ctr" eaLnBrk="1" hangingPunct="1">
              <a:spcBef>
                <a:spcPct val="50000"/>
              </a:spcBef>
            </a:pPr>
            <a:r>
              <a:rPr lang="zh-TW" altLang="en-US" sz="3200">
                <a:latin typeface="標楷體" pitchFamily="65" charset="-120"/>
                <a:ea typeface="標楷體" pitchFamily="65" charset="-120"/>
              </a:rPr>
              <a:t>行銷管理系</a:t>
            </a:r>
          </a:p>
          <a:p>
            <a:pPr algn="ctr" eaLnBrk="1" hangingPunct="1">
              <a:spcBef>
                <a:spcPct val="50000"/>
              </a:spcBef>
            </a:pPr>
            <a:r>
              <a:rPr lang="zh-TW" altLang="en-US" sz="3200">
                <a:latin typeface="標楷體" pitchFamily="65" charset="-120"/>
                <a:ea typeface="標楷體" pitchFamily="65" charset="-120"/>
              </a:rPr>
              <a:t>許慧珍 副教授</a:t>
            </a:r>
          </a:p>
        </p:txBody>
      </p:sp>
    </p:spTree>
    <p:extLst>
      <p:ext uri="{BB962C8B-B14F-4D97-AF65-F5344CB8AC3E}">
        <p14:creationId xmlns:p14="http://schemas.microsoft.com/office/powerpoint/2010/main" val="38010965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7" name="AutoShape 11"/>
          <p:cNvSpPr>
            <a:spLocks noChangeArrowheads="1"/>
          </p:cNvSpPr>
          <p:nvPr/>
        </p:nvSpPr>
        <p:spPr bwMode="auto">
          <a:xfrm>
            <a:off x="4267200" y="2436813"/>
            <a:ext cx="533400" cy="904875"/>
          </a:xfrm>
          <a:prstGeom prst="downArrow">
            <a:avLst>
              <a:gd name="adj1" fmla="val 50000"/>
              <a:gd name="adj2" fmla="val 42411"/>
            </a:avLst>
          </a:prstGeom>
          <a:solidFill>
            <a:schemeClr val="hlink"/>
          </a:solidFill>
          <a:ln>
            <a:noFill/>
          </a:ln>
          <a:extLst>
            <a:ext uri="{91240B29-F687-4F45-9708-019B960494DF}">
              <a14:hiddenLine xmlns:a14="http://schemas.microsoft.com/office/drawing/2010/main" w="9525" algn="ctr">
                <a:solidFill>
                  <a:srgbClr val="993300"/>
                </a:solidFill>
                <a:miter lim="800000"/>
                <a:headEnd/>
                <a:tailEnd/>
              </a14:hiddenLine>
            </a:ext>
          </a:extLst>
        </p:spPr>
        <p:txBody>
          <a:bodyPr wrap="none" anchor="ctr"/>
          <a:lstStyle/>
          <a:p>
            <a:pPr algn="ctr" fontAlgn="ctr">
              <a:lnSpc>
                <a:spcPct val="95000"/>
              </a:lnSpc>
              <a:spcBef>
                <a:spcPct val="50000"/>
              </a:spcBef>
              <a:buClr>
                <a:srgbClr val="CC9900"/>
              </a:buClr>
              <a:buSzPct val="150000"/>
              <a:buFont typeface="Wingdings" pitchFamily="2" charset="2"/>
              <a:buNone/>
            </a:pPr>
            <a:endParaRPr kumimoji="0" lang="zh-TW" altLang="zh-TW" sz="2800">
              <a:solidFill>
                <a:srgbClr val="000000"/>
              </a:solidFill>
              <a:latin typeface="Arial" charset="0"/>
              <a:ea typeface="標楷體" pitchFamily="65" charset="-120"/>
              <a:cs typeface="Arial" charset="0"/>
            </a:endParaRPr>
          </a:p>
        </p:txBody>
      </p:sp>
      <p:sp>
        <p:nvSpPr>
          <p:cNvPr id="243724" name="Rectangle 12"/>
          <p:cNvSpPr>
            <a:spLocks noGrp="1" noChangeArrowheads="1"/>
          </p:cNvSpPr>
          <p:nvPr>
            <p:ph type="title"/>
          </p:nvPr>
        </p:nvSpPr>
        <p:spPr/>
        <p:txBody>
          <a:bodyPr/>
          <a:lstStyle/>
          <a:p>
            <a:r>
              <a:rPr lang="zh-TW" altLang="en-US" dirty="0" smtClean="0"/>
              <a:t>消費者的</a:t>
            </a:r>
            <a:r>
              <a:rPr lang="zh-TW" altLang="en-US" dirty="0"/>
              <a:t>購買過程</a:t>
            </a:r>
          </a:p>
        </p:txBody>
      </p:sp>
      <p:sp>
        <p:nvSpPr>
          <p:cNvPr id="70661" name="Rectangle 5"/>
          <p:cNvSpPr>
            <a:spLocks noChangeArrowheads="1"/>
          </p:cNvSpPr>
          <p:nvPr/>
        </p:nvSpPr>
        <p:spPr bwMode="auto">
          <a:xfrm>
            <a:off x="2971800" y="1600200"/>
            <a:ext cx="3200400" cy="838200"/>
          </a:xfrm>
          <a:prstGeom prst="rect">
            <a:avLst/>
          </a:prstGeom>
          <a:solidFill>
            <a:srgbClr val="3366FF">
              <a:alpha val="20000"/>
            </a:srgbClr>
          </a:solidFill>
          <a:ln w="9525" algn="ctr">
            <a:solidFill>
              <a:srgbClr val="000000"/>
            </a:solidFill>
            <a:miter lim="800000"/>
            <a:headEnd/>
            <a:tailEnd/>
          </a:ln>
        </p:spPr>
        <p:txBody>
          <a:bodyPr wrap="none" anchor="ctr"/>
          <a:lstStyle/>
          <a:p>
            <a:pPr algn="ctr" fontAlgn="ctr">
              <a:lnSpc>
                <a:spcPct val="95000"/>
              </a:lnSpc>
              <a:spcBef>
                <a:spcPct val="50000"/>
              </a:spcBef>
              <a:buClr>
                <a:srgbClr val="CC9900"/>
              </a:buClr>
              <a:buSzPct val="150000"/>
              <a:buFont typeface="Wingdings" pitchFamily="2" charset="2"/>
              <a:buNone/>
            </a:pPr>
            <a:r>
              <a:rPr kumimoji="0" lang="zh-TW" altLang="en-US" sz="2800">
                <a:solidFill>
                  <a:srgbClr val="000000"/>
                </a:solidFill>
                <a:ea typeface="標楷體" pitchFamily="65" charset="-120"/>
              </a:rPr>
              <a:t>購前階段</a:t>
            </a:r>
            <a:endParaRPr kumimoji="0" lang="zh-TW" altLang="en-US" sz="2800">
              <a:solidFill>
                <a:srgbClr val="000000"/>
              </a:solidFill>
              <a:latin typeface="Arial" charset="0"/>
              <a:ea typeface="標楷體" pitchFamily="65" charset="-120"/>
              <a:cs typeface="Arial" charset="0"/>
            </a:endParaRPr>
          </a:p>
        </p:txBody>
      </p:sp>
      <p:sp>
        <p:nvSpPr>
          <p:cNvPr id="70662" name="Text Box 6"/>
          <p:cNvSpPr txBox="1">
            <a:spLocks noChangeArrowheads="1"/>
          </p:cNvSpPr>
          <p:nvPr/>
        </p:nvSpPr>
        <p:spPr bwMode="auto">
          <a:xfrm>
            <a:off x="5867400" y="1143000"/>
            <a:ext cx="27432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fontAlgn="base">
              <a:spcBef>
                <a:spcPct val="0"/>
              </a:spcBef>
              <a:spcAft>
                <a:spcPct val="0"/>
              </a:spcAft>
              <a:defRPr kumimoji="1">
                <a:solidFill>
                  <a:schemeClr val="tx1"/>
                </a:solidFill>
                <a:latin typeface="Arial" charset="0"/>
                <a:ea typeface="新細明體" pitchFamily="18" charset="-120"/>
              </a:defRPr>
            </a:lvl6pPr>
            <a:lvl7pPr marL="2971800" indent="-228600" fontAlgn="base">
              <a:spcBef>
                <a:spcPct val="0"/>
              </a:spcBef>
              <a:spcAft>
                <a:spcPct val="0"/>
              </a:spcAft>
              <a:defRPr kumimoji="1">
                <a:solidFill>
                  <a:schemeClr val="tx1"/>
                </a:solidFill>
                <a:latin typeface="Arial" charset="0"/>
                <a:ea typeface="新細明體" pitchFamily="18" charset="-120"/>
              </a:defRPr>
            </a:lvl7pPr>
            <a:lvl8pPr marL="3429000" indent="-228600" fontAlgn="base">
              <a:spcBef>
                <a:spcPct val="0"/>
              </a:spcBef>
              <a:spcAft>
                <a:spcPct val="0"/>
              </a:spcAft>
              <a:defRPr kumimoji="1">
                <a:solidFill>
                  <a:schemeClr val="tx1"/>
                </a:solidFill>
                <a:latin typeface="Arial" charset="0"/>
                <a:ea typeface="新細明體" pitchFamily="18" charset="-120"/>
              </a:defRPr>
            </a:lvl8pPr>
            <a:lvl9pPr marL="3886200" indent="-228600" fontAlgn="base">
              <a:spcBef>
                <a:spcPct val="0"/>
              </a:spcBef>
              <a:spcAft>
                <a:spcPct val="0"/>
              </a:spcAft>
              <a:defRPr kumimoji="1">
                <a:solidFill>
                  <a:schemeClr val="tx1"/>
                </a:solidFill>
                <a:latin typeface="Arial" charset="0"/>
                <a:ea typeface="新細明體" pitchFamily="18" charset="-120"/>
              </a:defRPr>
            </a:lvl9pPr>
          </a:lstStyle>
          <a:p>
            <a:pPr algn="ctr" fontAlgn="ctr">
              <a:lnSpc>
                <a:spcPct val="95000"/>
              </a:lnSpc>
              <a:spcBef>
                <a:spcPct val="50000"/>
              </a:spcBef>
              <a:buClr>
                <a:srgbClr val="CC9900"/>
              </a:buClr>
              <a:buSzPct val="150000"/>
              <a:buFont typeface="Wingdings" pitchFamily="2" charset="2"/>
              <a:buNone/>
            </a:pPr>
            <a:endParaRPr kumimoji="0" lang="zh-TW" altLang="zh-TW" sz="2200" b="1">
              <a:solidFill>
                <a:srgbClr val="000000"/>
              </a:solidFill>
              <a:latin typeface="標楷體" pitchFamily="65" charset="-120"/>
              <a:ea typeface="標楷體" pitchFamily="65" charset="-120"/>
              <a:cs typeface="Arial" charset="0"/>
            </a:endParaRPr>
          </a:p>
        </p:txBody>
      </p:sp>
      <p:sp>
        <p:nvSpPr>
          <p:cNvPr id="70664" name="Text Box 8"/>
          <p:cNvSpPr txBox="1">
            <a:spLocks noChangeArrowheads="1"/>
          </p:cNvSpPr>
          <p:nvPr/>
        </p:nvSpPr>
        <p:spPr bwMode="auto">
          <a:xfrm>
            <a:off x="5943600" y="2438400"/>
            <a:ext cx="27432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fontAlgn="base">
              <a:spcBef>
                <a:spcPct val="0"/>
              </a:spcBef>
              <a:spcAft>
                <a:spcPct val="0"/>
              </a:spcAft>
              <a:defRPr kumimoji="1">
                <a:solidFill>
                  <a:schemeClr val="tx1"/>
                </a:solidFill>
                <a:latin typeface="Arial" charset="0"/>
                <a:ea typeface="新細明體" pitchFamily="18" charset="-120"/>
              </a:defRPr>
            </a:lvl6pPr>
            <a:lvl7pPr marL="2971800" indent="-228600" fontAlgn="base">
              <a:spcBef>
                <a:spcPct val="0"/>
              </a:spcBef>
              <a:spcAft>
                <a:spcPct val="0"/>
              </a:spcAft>
              <a:defRPr kumimoji="1">
                <a:solidFill>
                  <a:schemeClr val="tx1"/>
                </a:solidFill>
                <a:latin typeface="Arial" charset="0"/>
                <a:ea typeface="新細明體" pitchFamily="18" charset="-120"/>
              </a:defRPr>
            </a:lvl7pPr>
            <a:lvl8pPr marL="3429000" indent="-228600" fontAlgn="base">
              <a:spcBef>
                <a:spcPct val="0"/>
              </a:spcBef>
              <a:spcAft>
                <a:spcPct val="0"/>
              </a:spcAft>
              <a:defRPr kumimoji="1">
                <a:solidFill>
                  <a:schemeClr val="tx1"/>
                </a:solidFill>
                <a:latin typeface="Arial" charset="0"/>
                <a:ea typeface="新細明體" pitchFamily="18" charset="-120"/>
              </a:defRPr>
            </a:lvl8pPr>
            <a:lvl9pPr marL="3886200" indent="-228600" fontAlgn="base">
              <a:spcBef>
                <a:spcPct val="0"/>
              </a:spcBef>
              <a:spcAft>
                <a:spcPct val="0"/>
              </a:spcAft>
              <a:defRPr kumimoji="1">
                <a:solidFill>
                  <a:schemeClr val="tx1"/>
                </a:solidFill>
                <a:latin typeface="Arial" charset="0"/>
                <a:ea typeface="新細明體" pitchFamily="18" charset="-120"/>
              </a:defRPr>
            </a:lvl9pPr>
          </a:lstStyle>
          <a:p>
            <a:pPr algn="ctr" fontAlgn="ctr">
              <a:lnSpc>
                <a:spcPct val="95000"/>
              </a:lnSpc>
              <a:spcBef>
                <a:spcPct val="50000"/>
              </a:spcBef>
              <a:buClr>
                <a:srgbClr val="CC9900"/>
              </a:buClr>
              <a:buSzPct val="150000"/>
              <a:buFont typeface="Wingdings" pitchFamily="2" charset="2"/>
              <a:buNone/>
            </a:pPr>
            <a:endParaRPr kumimoji="0" lang="zh-TW" altLang="zh-TW" sz="2200" b="1">
              <a:solidFill>
                <a:srgbClr val="000000"/>
              </a:solidFill>
              <a:latin typeface="標楷體" pitchFamily="65" charset="-120"/>
              <a:ea typeface="標楷體" pitchFamily="65" charset="-120"/>
              <a:cs typeface="Arial" charset="0"/>
            </a:endParaRPr>
          </a:p>
        </p:txBody>
      </p:sp>
      <p:sp>
        <p:nvSpPr>
          <p:cNvPr id="70665" name="Rectangle 9"/>
          <p:cNvSpPr>
            <a:spLocks noChangeArrowheads="1"/>
          </p:cNvSpPr>
          <p:nvPr/>
        </p:nvSpPr>
        <p:spPr bwMode="auto">
          <a:xfrm>
            <a:off x="2971800" y="5105400"/>
            <a:ext cx="3200400" cy="838200"/>
          </a:xfrm>
          <a:prstGeom prst="rect">
            <a:avLst/>
          </a:prstGeom>
          <a:solidFill>
            <a:srgbClr val="FFFF99">
              <a:alpha val="85097"/>
            </a:srgbClr>
          </a:solidFill>
          <a:ln w="9525" algn="ctr">
            <a:solidFill>
              <a:srgbClr val="000000"/>
            </a:solidFill>
            <a:miter lim="800000"/>
            <a:headEnd/>
            <a:tailEnd/>
          </a:ln>
        </p:spPr>
        <p:txBody>
          <a:bodyPr wrap="none" anchor="ctr"/>
          <a:lstStyle/>
          <a:p>
            <a:pPr algn="ctr" fontAlgn="ctr">
              <a:lnSpc>
                <a:spcPct val="95000"/>
              </a:lnSpc>
              <a:spcBef>
                <a:spcPct val="50000"/>
              </a:spcBef>
              <a:buClr>
                <a:srgbClr val="CC9900"/>
              </a:buClr>
              <a:buSzPct val="150000"/>
              <a:buFont typeface="Wingdings" pitchFamily="2" charset="2"/>
              <a:buNone/>
            </a:pPr>
            <a:r>
              <a:rPr kumimoji="0" lang="zh-TW" altLang="en-US" sz="2800">
                <a:solidFill>
                  <a:srgbClr val="000000"/>
                </a:solidFill>
                <a:ea typeface="標楷體" pitchFamily="65" charset="-120"/>
              </a:rPr>
              <a:t>接觸後階段</a:t>
            </a:r>
          </a:p>
        </p:txBody>
      </p:sp>
      <p:sp>
        <p:nvSpPr>
          <p:cNvPr id="2" name="AutoShape 11"/>
          <p:cNvSpPr>
            <a:spLocks noChangeArrowheads="1"/>
          </p:cNvSpPr>
          <p:nvPr/>
        </p:nvSpPr>
        <p:spPr bwMode="auto">
          <a:xfrm>
            <a:off x="4267200" y="4189413"/>
            <a:ext cx="533400" cy="904875"/>
          </a:xfrm>
          <a:prstGeom prst="downArrow">
            <a:avLst>
              <a:gd name="adj1" fmla="val 50000"/>
              <a:gd name="adj2" fmla="val 42411"/>
            </a:avLst>
          </a:prstGeom>
          <a:solidFill>
            <a:schemeClr val="hlink"/>
          </a:solidFill>
          <a:ln>
            <a:noFill/>
          </a:ln>
          <a:extLst>
            <a:ext uri="{91240B29-F687-4F45-9708-019B960494DF}">
              <a14:hiddenLine xmlns:a14="http://schemas.microsoft.com/office/drawing/2010/main" w="9525" algn="ctr">
                <a:solidFill>
                  <a:srgbClr val="993300"/>
                </a:solidFill>
                <a:miter lim="800000"/>
                <a:headEnd/>
                <a:tailEnd/>
              </a14:hiddenLine>
            </a:ext>
          </a:extLst>
        </p:spPr>
        <p:txBody>
          <a:bodyPr wrap="none" anchor="ctr"/>
          <a:lstStyle/>
          <a:p>
            <a:pPr algn="ctr" fontAlgn="ctr">
              <a:lnSpc>
                <a:spcPct val="95000"/>
              </a:lnSpc>
              <a:spcBef>
                <a:spcPct val="50000"/>
              </a:spcBef>
              <a:buClr>
                <a:srgbClr val="CC9900"/>
              </a:buClr>
              <a:buSzPct val="150000"/>
              <a:buFont typeface="Wingdings" pitchFamily="2" charset="2"/>
              <a:buNone/>
            </a:pPr>
            <a:endParaRPr kumimoji="0" lang="zh-TW" altLang="zh-TW" sz="2800">
              <a:solidFill>
                <a:srgbClr val="000000"/>
              </a:solidFill>
              <a:latin typeface="Arial" charset="0"/>
              <a:ea typeface="標楷體" pitchFamily="65" charset="-120"/>
              <a:cs typeface="Arial" charset="0"/>
            </a:endParaRPr>
          </a:p>
        </p:txBody>
      </p:sp>
      <p:sp>
        <p:nvSpPr>
          <p:cNvPr id="70663" name="Rectangle 7"/>
          <p:cNvSpPr>
            <a:spLocks noChangeArrowheads="1"/>
          </p:cNvSpPr>
          <p:nvPr/>
        </p:nvSpPr>
        <p:spPr bwMode="auto">
          <a:xfrm>
            <a:off x="2971800" y="3352800"/>
            <a:ext cx="3200400" cy="838200"/>
          </a:xfrm>
          <a:prstGeom prst="rect">
            <a:avLst/>
          </a:prstGeom>
          <a:solidFill>
            <a:srgbClr val="FF0000">
              <a:alpha val="29019"/>
            </a:srgbClr>
          </a:solidFill>
          <a:ln w="9525" algn="ctr">
            <a:solidFill>
              <a:srgbClr val="000000"/>
            </a:solidFill>
            <a:miter lim="800000"/>
            <a:headEnd/>
            <a:tailEnd/>
          </a:ln>
        </p:spPr>
        <p:txBody>
          <a:bodyPr wrap="none" anchor="ctr"/>
          <a:lstStyle/>
          <a:p>
            <a:pPr algn="ctr" fontAlgn="ctr">
              <a:lnSpc>
                <a:spcPct val="95000"/>
              </a:lnSpc>
              <a:spcBef>
                <a:spcPct val="50000"/>
              </a:spcBef>
              <a:buClr>
                <a:srgbClr val="CC9900"/>
              </a:buClr>
              <a:buSzPct val="150000"/>
              <a:buFont typeface="Wingdings" pitchFamily="2" charset="2"/>
              <a:buNone/>
            </a:pPr>
            <a:r>
              <a:rPr kumimoji="0" lang="zh-TW" altLang="en-US" sz="2800">
                <a:solidFill>
                  <a:srgbClr val="000000"/>
                </a:solidFill>
                <a:ea typeface="標楷體" pitchFamily="65" charset="-120"/>
              </a:rPr>
              <a:t>服務接觸階段</a:t>
            </a:r>
          </a:p>
        </p:txBody>
      </p:sp>
    </p:spTree>
    <p:extLst>
      <p:ext uri="{BB962C8B-B14F-4D97-AF65-F5344CB8AC3E}">
        <p14:creationId xmlns:p14="http://schemas.microsoft.com/office/powerpoint/2010/main" val="2354865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nodePh="1">
                                  <p:stCondLst>
                                    <p:cond delay="0"/>
                                  </p:stCondLst>
                                  <p:endCondLst>
                                    <p:cond evt="begin" delay="0">
                                      <p:tn val="5"/>
                                    </p:cond>
                                  </p:endCondLst>
                                  <p:childTnLst>
                                    <p:set>
                                      <p:cBhvr>
                                        <p:cTn id="6" dur="1" fill="hold">
                                          <p:stCondLst>
                                            <p:cond delay="0"/>
                                          </p:stCondLst>
                                        </p:cTn>
                                        <p:tgtEl>
                                          <p:spTgt spid="70662"/>
                                        </p:tgtEl>
                                        <p:attrNameLst>
                                          <p:attrName>style.visibility</p:attrName>
                                        </p:attrNameLst>
                                      </p:cBhvr>
                                      <p:to>
                                        <p:strVal val="visible"/>
                                      </p:to>
                                    </p:set>
                                    <p:anim calcmode="lin" valueType="num">
                                      <p:cBhvr>
                                        <p:cTn id="7" dur="500" decel="50000" fill="hold">
                                          <p:stCondLst>
                                            <p:cond delay="0"/>
                                          </p:stCondLst>
                                        </p:cTn>
                                        <p:tgtEl>
                                          <p:spTgt spid="7066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066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0662"/>
                                        </p:tgtEl>
                                        <p:attrNameLst>
                                          <p:attrName>ppt_w</p:attrName>
                                        </p:attrNameLst>
                                      </p:cBhvr>
                                      <p:tavLst>
                                        <p:tav tm="0">
                                          <p:val>
                                            <p:strVal val="#ppt_w*.05"/>
                                          </p:val>
                                        </p:tav>
                                        <p:tav tm="100000">
                                          <p:val>
                                            <p:strVal val="#ppt_w"/>
                                          </p:val>
                                        </p:tav>
                                      </p:tavLst>
                                    </p:anim>
                                    <p:anim calcmode="lin" valueType="num">
                                      <p:cBhvr>
                                        <p:cTn id="10" dur="1000" fill="hold"/>
                                        <p:tgtEl>
                                          <p:spTgt spid="7066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066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066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066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0662"/>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70661"/>
                                        </p:tgtEl>
                                        <p:attrNameLst>
                                          <p:attrName>style.visibility</p:attrName>
                                        </p:attrNameLst>
                                      </p:cBhvr>
                                      <p:to>
                                        <p:strVal val="visible"/>
                                      </p:to>
                                    </p:set>
                                    <p:anim calcmode="lin" valueType="num">
                                      <p:cBhvr>
                                        <p:cTn id="17" dur="500" decel="50000" fill="hold">
                                          <p:stCondLst>
                                            <p:cond delay="0"/>
                                          </p:stCondLst>
                                        </p:cTn>
                                        <p:tgtEl>
                                          <p:spTgt spid="70661"/>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70661"/>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70661"/>
                                        </p:tgtEl>
                                        <p:attrNameLst>
                                          <p:attrName>ppt_w</p:attrName>
                                        </p:attrNameLst>
                                      </p:cBhvr>
                                      <p:tavLst>
                                        <p:tav tm="0">
                                          <p:val>
                                            <p:strVal val="#ppt_w*.05"/>
                                          </p:val>
                                        </p:tav>
                                        <p:tav tm="100000">
                                          <p:val>
                                            <p:strVal val="#ppt_w"/>
                                          </p:val>
                                        </p:tav>
                                      </p:tavLst>
                                    </p:anim>
                                    <p:anim calcmode="lin" valueType="num">
                                      <p:cBhvr>
                                        <p:cTn id="20" dur="1000" fill="hold"/>
                                        <p:tgtEl>
                                          <p:spTgt spid="70661"/>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70661"/>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70661"/>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70661"/>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7066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70663"/>
                                        </p:tgtEl>
                                        <p:attrNameLst>
                                          <p:attrName>style.visibility</p:attrName>
                                        </p:attrNameLst>
                                      </p:cBhvr>
                                      <p:to>
                                        <p:strVal val="visible"/>
                                      </p:to>
                                    </p:set>
                                    <p:anim calcmode="lin" valueType="num">
                                      <p:cBhvr>
                                        <p:cTn id="29" dur="500" decel="50000" fill="hold">
                                          <p:stCondLst>
                                            <p:cond delay="0"/>
                                          </p:stCondLst>
                                        </p:cTn>
                                        <p:tgtEl>
                                          <p:spTgt spid="70663"/>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70663"/>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70663"/>
                                        </p:tgtEl>
                                        <p:attrNameLst>
                                          <p:attrName>ppt_w</p:attrName>
                                        </p:attrNameLst>
                                      </p:cBhvr>
                                      <p:tavLst>
                                        <p:tav tm="0">
                                          <p:val>
                                            <p:strVal val="#ppt_w*.05"/>
                                          </p:val>
                                        </p:tav>
                                        <p:tav tm="100000">
                                          <p:val>
                                            <p:strVal val="#ppt_w"/>
                                          </p:val>
                                        </p:tav>
                                      </p:tavLst>
                                    </p:anim>
                                    <p:anim calcmode="lin" valueType="num">
                                      <p:cBhvr>
                                        <p:cTn id="32" dur="1000" fill="hold"/>
                                        <p:tgtEl>
                                          <p:spTgt spid="70663"/>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70663"/>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70663"/>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70663"/>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70663"/>
                                        </p:tgtEl>
                                      </p:cBhvr>
                                    </p:animEffect>
                                  </p:childTnLst>
                                </p:cTn>
                              </p:par>
                              <p:par>
                                <p:cTn id="37" presetID="25" presetClass="entr" presetSubtype="0" fill="hold" grpId="0" nodeType="withEffect" nodePh="1">
                                  <p:stCondLst>
                                    <p:cond delay="0"/>
                                  </p:stCondLst>
                                  <p:endCondLst>
                                    <p:cond evt="begin" delay="0">
                                      <p:tn val="37"/>
                                    </p:cond>
                                  </p:endCondLst>
                                  <p:childTnLst>
                                    <p:set>
                                      <p:cBhvr>
                                        <p:cTn id="38" dur="1" fill="hold">
                                          <p:stCondLst>
                                            <p:cond delay="0"/>
                                          </p:stCondLst>
                                        </p:cTn>
                                        <p:tgtEl>
                                          <p:spTgt spid="70664"/>
                                        </p:tgtEl>
                                        <p:attrNameLst>
                                          <p:attrName>style.visibility</p:attrName>
                                        </p:attrNameLst>
                                      </p:cBhvr>
                                      <p:to>
                                        <p:strVal val="visible"/>
                                      </p:to>
                                    </p:set>
                                    <p:anim calcmode="lin" valueType="num">
                                      <p:cBhvr>
                                        <p:cTn id="39" dur="500" decel="50000" fill="hold">
                                          <p:stCondLst>
                                            <p:cond delay="0"/>
                                          </p:stCondLst>
                                        </p:cTn>
                                        <p:tgtEl>
                                          <p:spTgt spid="70664"/>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70664"/>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70664"/>
                                        </p:tgtEl>
                                        <p:attrNameLst>
                                          <p:attrName>ppt_w</p:attrName>
                                        </p:attrNameLst>
                                      </p:cBhvr>
                                      <p:tavLst>
                                        <p:tav tm="0">
                                          <p:val>
                                            <p:strVal val="#ppt_w*.05"/>
                                          </p:val>
                                        </p:tav>
                                        <p:tav tm="100000">
                                          <p:val>
                                            <p:strVal val="#ppt_w"/>
                                          </p:val>
                                        </p:tav>
                                      </p:tavLst>
                                    </p:anim>
                                    <p:anim calcmode="lin" valueType="num">
                                      <p:cBhvr>
                                        <p:cTn id="42" dur="1000" fill="hold"/>
                                        <p:tgtEl>
                                          <p:spTgt spid="70664"/>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70664"/>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70664"/>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70664"/>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70664"/>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70667"/>
                                        </p:tgtEl>
                                        <p:attrNameLst>
                                          <p:attrName>style.visibility</p:attrName>
                                        </p:attrNameLst>
                                      </p:cBhvr>
                                      <p:to>
                                        <p:strVal val="visible"/>
                                      </p:to>
                                    </p:set>
                                    <p:animEffect transition="in" filter="wipe(up)">
                                      <p:cBhvr>
                                        <p:cTn id="49" dur="500"/>
                                        <p:tgtEl>
                                          <p:spTgt spid="70667"/>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5" presetClass="entr" presetSubtype="0" fill="hold" grpId="0" nodeType="clickEffect">
                                  <p:stCondLst>
                                    <p:cond delay="0"/>
                                  </p:stCondLst>
                                  <p:childTnLst>
                                    <p:set>
                                      <p:cBhvr>
                                        <p:cTn id="53" dur="1" fill="hold">
                                          <p:stCondLst>
                                            <p:cond delay="0"/>
                                          </p:stCondLst>
                                        </p:cTn>
                                        <p:tgtEl>
                                          <p:spTgt spid="70665"/>
                                        </p:tgtEl>
                                        <p:attrNameLst>
                                          <p:attrName>style.visibility</p:attrName>
                                        </p:attrNameLst>
                                      </p:cBhvr>
                                      <p:to>
                                        <p:strVal val="visible"/>
                                      </p:to>
                                    </p:set>
                                    <p:anim calcmode="lin" valueType="num">
                                      <p:cBhvr>
                                        <p:cTn id="54" dur="500" decel="50000" fill="hold">
                                          <p:stCondLst>
                                            <p:cond delay="0"/>
                                          </p:stCondLst>
                                        </p:cTn>
                                        <p:tgtEl>
                                          <p:spTgt spid="70665"/>
                                        </p:tgtEl>
                                        <p:attrNameLst>
                                          <p:attrName>style.rotation</p:attrName>
                                        </p:attrNameLst>
                                      </p:cBhvr>
                                      <p:tavLst>
                                        <p:tav tm="0">
                                          <p:val>
                                            <p:fltVal val="-90"/>
                                          </p:val>
                                        </p:tav>
                                        <p:tav tm="100000">
                                          <p:val>
                                            <p:fltVal val="0"/>
                                          </p:val>
                                        </p:tav>
                                      </p:tavLst>
                                    </p:anim>
                                    <p:anim calcmode="lin" valueType="num">
                                      <p:cBhvr>
                                        <p:cTn id="55" dur="500" decel="50000" fill="hold">
                                          <p:stCondLst>
                                            <p:cond delay="0"/>
                                          </p:stCondLst>
                                        </p:cTn>
                                        <p:tgtEl>
                                          <p:spTgt spid="70665"/>
                                        </p:tgtEl>
                                        <p:attrNameLst>
                                          <p:attrName>ppt_w</p:attrName>
                                        </p:attrNameLst>
                                      </p:cBhvr>
                                      <p:tavLst>
                                        <p:tav tm="0">
                                          <p:val>
                                            <p:strVal val="#ppt_w"/>
                                          </p:val>
                                        </p:tav>
                                        <p:tav tm="100000">
                                          <p:val>
                                            <p:strVal val="#ppt_w*.05"/>
                                          </p:val>
                                        </p:tav>
                                      </p:tavLst>
                                    </p:anim>
                                    <p:anim calcmode="lin" valueType="num">
                                      <p:cBhvr>
                                        <p:cTn id="56" dur="500" accel="50000" fill="hold">
                                          <p:stCondLst>
                                            <p:cond delay="500"/>
                                          </p:stCondLst>
                                        </p:cTn>
                                        <p:tgtEl>
                                          <p:spTgt spid="70665"/>
                                        </p:tgtEl>
                                        <p:attrNameLst>
                                          <p:attrName>ppt_w</p:attrName>
                                        </p:attrNameLst>
                                      </p:cBhvr>
                                      <p:tavLst>
                                        <p:tav tm="0">
                                          <p:val>
                                            <p:strVal val="#ppt_w*.05"/>
                                          </p:val>
                                        </p:tav>
                                        <p:tav tm="100000">
                                          <p:val>
                                            <p:strVal val="#ppt_w"/>
                                          </p:val>
                                        </p:tav>
                                      </p:tavLst>
                                    </p:anim>
                                    <p:anim calcmode="lin" valueType="num">
                                      <p:cBhvr>
                                        <p:cTn id="57" dur="1000" fill="hold"/>
                                        <p:tgtEl>
                                          <p:spTgt spid="70665"/>
                                        </p:tgtEl>
                                        <p:attrNameLst>
                                          <p:attrName>ppt_h</p:attrName>
                                        </p:attrNameLst>
                                      </p:cBhvr>
                                      <p:tavLst>
                                        <p:tav tm="0">
                                          <p:val>
                                            <p:strVal val="#ppt_h"/>
                                          </p:val>
                                        </p:tav>
                                        <p:tav tm="100000">
                                          <p:val>
                                            <p:strVal val="#ppt_h"/>
                                          </p:val>
                                        </p:tav>
                                      </p:tavLst>
                                    </p:anim>
                                    <p:anim calcmode="lin" valueType="num">
                                      <p:cBhvr>
                                        <p:cTn id="58" dur="500" decel="50000" fill="hold">
                                          <p:stCondLst>
                                            <p:cond delay="0"/>
                                          </p:stCondLst>
                                        </p:cTn>
                                        <p:tgtEl>
                                          <p:spTgt spid="70665"/>
                                        </p:tgtEl>
                                        <p:attrNameLst>
                                          <p:attrName>ppt_x</p:attrName>
                                        </p:attrNameLst>
                                      </p:cBhvr>
                                      <p:tavLst>
                                        <p:tav tm="0">
                                          <p:val>
                                            <p:strVal val="#ppt_x+.4"/>
                                          </p:val>
                                        </p:tav>
                                        <p:tav tm="100000">
                                          <p:val>
                                            <p:strVal val="#ppt_x"/>
                                          </p:val>
                                        </p:tav>
                                      </p:tavLst>
                                    </p:anim>
                                    <p:anim calcmode="lin" valueType="num">
                                      <p:cBhvr>
                                        <p:cTn id="59" dur="500" decel="50000" fill="hold">
                                          <p:stCondLst>
                                            <p:cond delay="0"/>
                                          </p:stCondLst>
                                        </p:cTn>
                                        <p:tgtEl>
                                          <p:spTgt spid="70665"/>
                                        </p:tgtEl>
                                        <p:attrNameLst>
                                          <p:attrName>ppt_y</p:attrName>
                                        </p:attrNameLst>
                                      </p:cBhvr>
                                      <p:tavLst>
                                        <p:tav tm="0">
                                          <p:val>
                                            <p:strVal val="#ppt_y-.2"/>
                                          </p:val>
                                        </p:tav>
                                        <p:tav tm="100000">
                                          <p:val>
                                            <p:strVal val="#ppt_y+.1"/>
                                          </p:val>
                                        </p:tav>
                                      </p:tavLst>
                                    </p:anim>
                                    <p:anim calcmode="lin" valueType="num">
                                      <p:cBhvr>
                                        <p:cTn id="60" dur="500" accel="50000" fill="hold">
                                          <p:stCondLst>
                                            <p:cond delay="500"/>
                                          </p:stCondLst>
                                        </p:cTn>
                                        <p:tgtEl>
                                          <p:spTgt spid="70665"/>
                                        </p:tgtEl>
                                        <p:attrNameLst>
                                          <p:attrName>ppt_y</p:attrName>
                                        </p:attrNameLst>
                                      </p:cBhvr>
                                      <p:tavLst>
                                        <p:tav tm="0">
                                          <p:val>
                                            <p:strVal val="#ppt_y+.1"/>
                                          </p:val>
                                        </p:tav>
                                        <p:tav tm="100000">
                                          <p:val>
                                            <p:strVal val="#ppt_y"/>
                                          </p:val>
                                        </p:tav>
                                      </p:tavLst>
                                    </p:anim>
                                    <p:animEffect transition="in" filter="fade">
                                      <p:cBhvr>
                                        <p:cTn id="61" dur="1000" decel="50000">
                                          <p:stCondLst>
                                            <p:cond delay="0"/>
                                          </p:stCondLst>
                                        </p:cTn>
                                        <p:tgtEl>
                                          <p:spTgt spid="70665"/>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2"/>
                                        </p:tgtEl>
                                        <p:attrNameLst>
                                          <p:attrName>style.visibility</p:attrName>
                                        </p:attrNameLst>
                                      </p:cBhvr>
                                      <p:to>
                                        <p:strVal val="visible"/>
                                      </p:to>
                                    </p:set>
                                    <p:animEffect transition="in" filter="wipe(up)">
                                      <p:cBhvr>
                                        <p:cTn id="6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7" grpId="0" animBg="1"/>
      <p:bldP spid="70661" grpId="0" animBg="1"/>
      <p:bldP spid="70662" grpId="0"/>
      <p:bldP spid="70664" grpId="0"/>
      <p:bldP spid="70665" grpId="0" animBg="1"/>
      <p:bldP spid="2" grpId="0" animBg="1"/>
      <p:bldP spid="706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5"/>
          <p:cNvSpPr>
            <a:spLocks noChangeArrowheads="1"/>
          </p:cNvSpPr>
          <p:nvPr/>
        </p:nvSpPr>
        <p:spPr bwMode="auto">
          <a:xfrm>
            <a:off x="838200" y="2663825"/>
            <a:ext cx="7772400" cy="1984375"/>
          </a:xfrm>
          <a:prstGeom prst="rect">
            <a:avLst/>
          </a:prstGeom>
          <a:gradFill rotWithShape="1">
            <a:gsLst>
              <a:gs pos="0">
                <a:srgbClr val="F8F8F8">
                  <a:alpha val="79999"/>
                </a:srgbClr>
              </a:gs>
              <a:gs pos="100000">
                <a:srgbClr val="F4F4F4">
                  <a:alpha val="15999"/>
                </a:srgbClr>
              </a:gs>
            </a:gsLst>
            <a:lin ang="5400000" scaled="1"/>
          </a:gradFill>
          <a:ln w="57150" cmpd="thinThick" algn="ctr">
            <a:solidFill>
              <a:srgbClr val="FFCC00"/>
            </a:solidFill>
            <a:miter lim="800000"/>
            <a:headEnd/>
            <a:tailEnd/>
          </a:ln>
        </p:spPr>
        <p:txBody>
          <a:bodyPr lIns="92075" tIns="46038" rIns="92075" bIns="46038" anchor="ctr"/>
          <a:lstStyle/>
          <a:p>
            <a:pPr algn="ctr">
              <a:lnSpc>
                <a:spcPct val="110000"/>
              </a:lnSpc>
            </a:pPr>
            <a:r>
              <a:rPr kumimoji="0" lang="en-US" altLang="zh-TW" sz="4000" dirty="0" smtClean="0">
                <a:solidFill>
                  <a:srgbClr val="000099"/>
                </a:solidFill>
                <a:ea typeface="標楷體" pitchFamily="65" charset="-120"/>
                <a:cs typeface="Arial" charset="0"/>
              </a:rPr>
              <a:t>5.2  </a:t>
            </a:r>
            <a:r>
              <a:rPr kumimoji="0" lang="zh-TW" altLang="en-US" sz="4000" dirty="0">
                <a:solidFill>
                  <a:srgbClr val="000099"/>
                </a:solidFill>
                <a:ea typeface="標楷體" pitchFamily="65" charset="-120"/>
                <a:cs typeface="Arial" charset="0"/>
              </a:rPr>
              <a:t>購前階段</a:t>
            </a:r>
          </a:p>
        </p:txBody>
      </p:sp>
    </p:spTree>
    <p:extLst>
      <p:ext uri="{BB962C8B-B14F-4D97-AF65-F5344CB8AC3E}">
        <p14:creationId xmlns:p14="http://schemas.microsoft.com/office/powerpoint/2010/main" val="39606143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8" name="Rectangle 2"/>
          <p:cNvSpPr>
            <a:spLocks noGrp="1" noChangeArrowheads="1"/>
          </p:cNvSpPr>
          <p:nvPr>
            <p:ph type="title" idx="4294967295"/>
          </p:nvPr>
        </p:nvSpPr>
        <p:spPr/>
        <p:txBody>
          <a:bodyPr lIns="92075" tIns="46038" rIns="92075" bIns="46038"/>
          <a:lstStyle/>
          <a:p>
            <a:r>
              <a:rPr lang="zh-TW" altLang="en-US">
                <a:latin typeface="標楷體" pitchFamily="65" charset="-120"/>
              </a:rPr>
              <a:t>購前階段：概述</a:t>
            </a:r>
          </a:p>
        </p:txBody>
      </p:sp>
      <p:sp>
        <p:nvSpPr>
          <p:cNvPr id="247810" name="Rectangle 27"/>
          <p:cNvSpPr>
            <a:spLocks noChangeArrowheads="1"/>
          </p:cNvSpPr>
          <p:nvPr/>
        </p:nvSpPr>
        <p:spPr bwMode="auto">
          <a:xfrm>
            <a:off x="457200" y="1752600"/>
            <a:ext cx="3200400" cy="838200"/>
          </a:xfrm>
          <a:prstGeom prst="rect">
            <a:avLst/>
          </a:prstGeom>
          <a:solidFill>
            <a:srgbClr val="3366FF">
              <a:alpha val="20000"/>
            </a:srgbClr>
          </a:solidFill>
          <a:ln w="57150" algn="ctr">
            <a:solidFill>
              <a:srgbClr val="0C0300"/>
            </a:solidFill>
            <a:miter lim="800000"/>
            <a:headEnd/>
            <a:tailEnd/>
          </a:ln>
        </p:spPr>
        <p:txBody>
          <a:bodyPr wrap="none" anchor="ctr"/>
          <a:lstStyle/>
          <a:p>
            <a:pPr algn="ctr" fontAlgn="ctr">
              <a:lnSpc>
                <a:spcPct val="95000"/>
              </a:lnSpc>
              <a:spcBef>
                <a:spcPct val="50000"/>
              </a:spcBef>
              <a:buClr>
                <a:srgbClr val="CC9900"/>
              </a:buClr>
              <a:buSzPct val="150000"/>
              <a:buFont typeface="Wingdings" pitchFamily="2" charset="2"/>
              <a:buNone/>
            </a:pPr>
            <a:r>
              <a:rPr kumimoji="0" lang="zh-TW" altLang="en-US" sz="2400" b="1">
                <a:solidFill>
                  <a:srgbClr val="BC3700"/>
                </a:solidFill>
              </a:rPr>
              <a:t>購前階段</a:t>
            </a:r>
          </a:p>
        </p:txBody>
      </p:sp>
      <p:sp>
        <p:nvSpPr>
          <p:cNvPr id="247811" name="Text Box 28"/>
          <p:cNvSpPr txBox="1">
            <a:spLocks noChangeArrowheads="1"/>
          </p:cNvSpPr>
          <p:nvPr/>
        </p:nvSpPr>
        <p:spPr bwMode="auto">
          <a:xfrm>
            <a:off x="609600" y="838200"/>
            <a:ext cx="27432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fontAlgn="base">
              <a:spcBef>
                <a:spcPct val="0"/>
              </a:spcBef>
              <a:spcAft>
                <a:spcPct val="0"/>
              </a:spcAft>
              <a:defRPr kumimoji="1">
                <a:solidFill>
                  <a:schemeClr val="tx1"/>
                </a:solidFill>
                <a:latin typeface="Arial" charset="0"/>
                <a:ea typeface="新細明體" pitchFamily="18" charset="-120"/>
              </a:defRPr>
            </a:lvl6pPr>
            <a:lvl7pPr marL="2971800" indent="-228600" fontAlgn="base">
              <a:spcBef>
                <a:spcPct val="0"/>
              </a:spcBef>
              <a:spcAft>
                <a:spcPct val="0"/>
              </a:spcAft>
              <a:defRPr kumimoji="1">
                <a:solidFill>
                  <a:schemeClr val="tx1"/>
                </a:solidFill>
                <a:latin typeface="Arial" charset="0"/>
                <a:ea typeface="新細明體" pitchFamily="18" charset="-120"/>
              </a:defRPr>
            </a:lvl7pPr>
            <a:lvl8pPr marL="3429000" indent="-228600" fontAlgn="base">
              <a:spcBef>
                <a:spcPct val="0"/>
              </a:spcBef>
              <a:spcAft>
                <a:spcPct val="0"/>
              </a:spcAft>
              <a:defRPr kumimoji="1">
                <a:solidFill>
                  <a:schemeClr val="tx1"/>
                </a:solidFill>
                <a:latin typeface="Arial" charset="0"/>
                <a:ea typeface="新細明體" pitchFamily="18" charset="-120"/>
              </a:defRPr>
            </a:lvl8pPr>
            <a:lvl9pPr marL="3886200" indent="-228600" fontAlgn="base">
              <a:spcBef>
                <a:spcPct val="0"/>
              </a:spcBef>
              <a:spcAft>
                <a:spcPct val="0"/>
              </a:spcAft>
              <a:defRPr kumimoji="1">
                <a:solidFill>
                  <a:schemeClr val="tx1"/>
                </a:solidFill>
                <a:latin typeface="Arial" charset="0"/>
                <a:ea typeface="新細明體" pitchFamily="18" charset="-120"/>
              </a:defRPr>
            </a:lvl9pPr>
          </a:lstStyle>
          <a:p>
            <a:pPr algn="ctr" fontAlgn="ctr">
              <a:lnSpc>
                <a:spcPct val="95000"/>
              </a:lnSpc>
              <a:spcBef>
                <a:spcPct val="50000"/>
              </a:spcBef>
              <a:buClr>
                <a:srgbClr val="CC9900"/>
              </a:buClr>
              <a:buSzPct val="150000"/>
              <a:buFont typeface="Wingdings" pitchFamily="2" charset="2"/>
              <a:buNone/>
            </a:pPr>
            <a:endParaRPr kumimoji="0" lang="zh-TW" altLang="zh-TW" sz="2200" b="1">
              <a:solidFill>
                <a:srgbClr val="BC3700"/>
              </a:solidFill>
              <a:latin typeface="標楷體" pitchFamily="65" charset="-120"/>
              <a:cs typeface="Arial" charset="0"/>
            </a:endParaRPr>
          </a:p>
        </p:txBody>
      </p:sp>
      <p:sp>
        <p:nvSpPr>
          <p:cNvPr id="247812" name="Rectangle 29"/>
          <p:cNvSpPr>
            <a:spLocks noChangeArrowheads="1"/>
          </p:cNvSpPr>
          <p:nvPr/>
        </p:nvSpPr>
        <p:spPr bwMode="auto">
          <a:xfrm>
            <a:off x="457200" y="3505200"/>
            <a:ext cx="3200400" cy="838200"/>
          </a:xfrm>
          <a:prstGeom prst="rect">
            <a:avLst/>
          </a:prstGeom>
          <a:solidFill>
            <a:srgbClr val="FF0000">
              <a:alpha val="29019"/>
            </a:srgbClr>
          </a:solidFill>
          <a:ln w="9525" algn="ctr">
            <a:solidFill>
              <a:srgbClr val="000000"/>
            </a:solidFill>
            <a:miter lim="800000"/>
            <a:headEnd/>
            <a:tailEnd/>
          </a:ln>
        </p:spPr>
        <p:txBody>
          <a:bodyPr wrap="none" anchor="ctr"/>
          <a:lstStyle/>
          <a:p>
            <a:pPr algn="ctr" fontAlgn="ctr">
              <a:lnSpc>
                <a:spcPct val="95000"/>
              </a:lnSpc>
              <a:spcBef>
                <a:spcPct val="50000"/>
              </a:spcBef>
              <a:buClr>
                <a:srgbClr val="CC9900"/>
              </a:buClr>
              <a:buSzPct val="150000"/>
              <a:buFont typeface="Wingdings" pitchFamily="2" charset="2"/>
              <a:buNone/>
            </a:pPr>
            <a:r>
              <a:rPr kumimoji="0" lang="zh-TW" altLang="en-US" sz="2400" b="1">
                <a:solidFill>
                  <a:srgbClr val="000000"/>
                </a:solidFill>
              </a:rPr>
              <a:t>服務接觸階段</a:t>
            </a:r>
          </a:p>
        </p:txBody>
      </p:sp>
      <p:sp>
        <p:nvSpPr>
          <p:cNvPr id="247813" name="Text Box 30"/>
          <p:cNvSpPr txBox="1">
            <a:spLocks noChangeArrowheads="1"/>
          </p:cNvSpPr>
          <p:nvPr/>
        </p:nvSpPr>
        <p:spPr bwMode="auto">
          <a:xfrm>
            <a:off x="0" y="3200400"/>
            <a:ext cx="27432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fontAlgn="base">
              <a:spcBef>
                <a:spcPct val="0"/>
              </a:spcBef>
              <a:spcAft>
                <a:spcPct val="0"/>
              </a:spcAft>
              <a:defRPr kumimoji="1">
                <a:solidFill>
                  <a:schemeClr val="tx1"/>
                </a:solidFill>
                <a:latin typeface="Arial" charset="0"/>
                <a:ea typeface="新細明體" pitchFamily="18" charset="-120"/>
              </a:defRPr>
            </a:lvl6pPr>
            <a:lvl7pPr marL="2971800" indent="-228600" fontAlgn="base">
              <a:spcBef>
                <a:spcPct val="0"/>
              </a:spcBef>
              <a:spcAft>
                <a:spcPct val="0"/>
              </a:spcAft>
              <a:defRPr kumimoji="1">
                <a:solidFill>
                  <a:schemeClr val="tx1"/>
                </a:solidFill>
                <a:latin typeface="Arial" charset="0"/>
                <a:ea typeface="新細明體" pitchFamily="18" charset="-120"/>
              </a:defRPr>
            </a:lvl7pPr>
            <a:lvl8pPr marL="3429000" indent="-228600" fontAlgn="base">
              <a:spcBef>
                <a:spcPct val="0"/>
              </a:spcBef>
              <a:spcAft>
                <a:spcPct val="0"/>
              </a:spcAft>
              <a:defRPr kumimoji="1">
                <a:solidFill>
                  <a:schemeClr val="tx1"/>
                </a:solidFill>
                <a:latin typeface="Arial" charset="0"/>
                <a:ea typeface="新細明體" pitchFamily="18" charset="-120"/>
              </a:defRPr>
            </a:lvl8pPr>
            <a:lvl9pPr marL="3886200" indent="-228600" fontAlgn="base">
              <a:spcBef>
                <a:spcPct val="0"/>
              </a:spcBef>
              <a:spcAft>
                <a:spcPct val="0"/>
              </a:spcAft>
              <a:defRPr kumimoji="1">
                <a:solidFill>
                  <a:schemeClr val="tx1"/>
                </a:solidFill>
                <a:latin typeface="Arial" charset="0"/>
                <a:ea typeface="新細明體" pitchFamily="18" charset="-120"/>
              </a:defRPr>
            </a:lvl9pPr>
          </a:lstStyle>
          <a:p>
            <a:pPr algn="ctr" fontAlgn="ctr">
              <a:lnSpc>
                <a:spcPct val="95000"/>
              </a:lnSpc>
              <a:spcBef>
                <a:spcPct val="50000"/>
              </a:spcBef>
              <a:buClr>
                <a:srgbClr val="CC9900"/>
              </a:buClr>
              <a:buSzPct val="150000"/>
              <a:buFont typeface="Wingdings" pitchFamily="2" charset="2"/>
              <a:buNone/>
            </a:pPr>
            <a:endParaRPr kumimoji="0" lang="zh-TW" altLang="zh-TW" sz="2200" b="1">
              <a:solidFill>
                <a:srgbClr val="000000"/>
              </a:solidFill>
              <a:latin typeface="標楷體" pitchFamily="65" charset="-120"/>
              <a:cs typeface="Arial" charset="0"/>
            </a:endParaRPr>
          </a:p>
        </p:txBody>
      </p:sp>
      <p:sp>
        <p:nvSpPr>
          <p:cNvPr id="247814" name="Rectangle 31"/>
          <p:cNvSpPr>
            <a:spLocks noChangeArrowheads="1"/>
          </p:cNvSpPr>
          <p:nvPr/>
        </p:nvSpPr>
        <p:spPr bwMode="auto">
          <a:xfrm>
            <a:off x="457200" y="5257800"/>
            <a:ext cx="3200400" cy="838200"/>
          </a:xfrm>
          <a:prstGeom prst="rect">
            <a:avLst/>
          </a:prstGeom>
          <a:solidFill>
            <a:srgbClr val="FFFF99">
              <a:alpha val="85097"/>
            </a:srgbClr>
          </a:solidFill>
          <a:ln w="9525" algn="ctr">
            <a:solidFill>
              <a:srgbClr val="000000"/>
            </a:solidFill>
            <a:miter lim="800000"/>
            <a:headEnd/>
            <a:tailEnd/>
          </a:ln>
        </p:spPr>
        <p:txBody>
          <a:bodyPr wrap="none" anchor="ctr"/>
          <a:lstStyle/>
          <a:p>
            <a:pPr algn="ctr" fontAlgn="ctr">
              <a:lnSpc>
                <a:spcPct val="95000"/>
              </a:lnSpc>
              <a:spcBef>
                <a:spcPct val="50000"/>
              </a:spcBef>
              <a:buClr>
                <a:srgbClr val="CC9900"/>
              </a:buClr>
              <a:buSzPct val="150000"/>
              <a:buFont typeface="Wingdings" pitchFamily="2" charset="2"/>
              <a:buNone/>
            </a:pPr>
            <a:r>
              <a:rPr kumimoji="0" lang="zh-TW" altLang="en-US" sz="2400" b="1">
                <a:solidFill>
                  <a:srgbClr val="000000"/>
                </a:solidFill>
              </a:rPr>
              <a:t>接觸後階段</a:t>
            </a:r>
          </a:p>
        </p:txBody>
      </p:sp>
      <p:sp>
        <p:nvSpPr>
          <p:cNvPr id="247816" name="AutoShape 33"/>
          <p:cNvSpPr>
            <a:spLocks noChangeArrowheads="1"/>
          </p:cNvSpPr>
          <p:nvPr/>
        </p:nvSpPr>
        <p:spPr bwMode="auto">
          <a:xfrm>
            <a:off x="1752600" y="2819400"/>
            <a:ext cx="533400" cy="533400"/>
          </a:xfrm>
          <a:prstGeom prst="downArrow">
            <a:avLst>
              <a:gd name="adj1" fmla="val 50000"/>
              <a:gd name="adj2" fmla="val 25000"/>
            </a:avLst>
          </a:prstGeom>
          <a:solidFill>
            <a:schemeClr val="hlink"/>
          </a:solidFill>
          <a:ln w="9525" algn="ctr">
            <a:solidFill>
              <a:srgbClr val="993300"/>
            </a:solidFill>
            <a:miter lim="800000"/>
            <a:headEnd/>
            <a:tailEnd/>
          </a:ln>
        </p:spPr>
        <p:txBody>
          <a:bodyPr wrap="none" anchor="ctr"/>
          <a:lstStyle/>
          <a:p>
            <a:pPr algn="ctr" fontAlgn="ctr">
              <a:lnSpc>
                <a:spcPct val="95000"/>
              </a:lnSpc>
              <a:spcBef>
                <a:spcPct val="50000"/>
              </a:spcBef>
              <a:buClr>
                <a:srgbClr val="CC9900"/>
              </a:buClr>
              <a:buSzPct val="150000"/>
              <a:buFont typeface="Wingdings" pitchFamily="2" charset="2"/>
              <a:buNone/>
            </a:pPr>
            <a:endParaRPr kumimoji="0" lang="zh-TW" altLang="zh-TW" sz="2200" b="1">
              <a:solidFill>
                <a:srgbClr val="000000"/>
              </a:solidFill>
              <a:latin typeface="Arial" charset="0"/>
              <a:cs typeface="Arial" charset="0"/>
            </a:endParaRPr>
          </a:p>
        </p:txBody>
      </p:sp>
      <p:sp>
        <p:nvSpPr>
          <p:cNvPr id="247817" name="AutoShape 34"/>
          <p:cNvSpPr>
            <a:spLocks noChangeArrowheads="1"/>
          </p:cNvSpPr>
          <p:nvPr/>
        </p:nvSpPr>
        <p:spPr bwMode="auto">
          <a:xfrm>
            <a:off x="1752600" y="4572000"/>
            <a:ext cx="533400" cy="533400"/>
          </a:xfrm>
          <a:prstGeom prst="downArrow">
            <a:avLst>
              <a:gd name="adj1" fmla="val 50000"/>
              <a:gd name="adj2" fmla="val 25000"/>
            </a:avLst>
          </a:prstGeom>
          <a:solidFill>
            <a:schemeClr val="hlink"/>
          </a:solidFill>
          <a:ln w="9525" algn="ctr">
            <a:solidFill>
              <a:srgbClr val="993300"/>
            </a:solidFill>
            <a:miter lim="800000"/>
            <a:headEnd/>
            <a:tailEnd/>
          </a:ln>
        </p:spPr>
        <p:txBody>
          <a:bodyPr wrap="none" anchor="ctr"/>
          <a:lstStyle/>
          <a:p>
            <a:pPr algn="ctr" fontAlgn="ctr">
              <a:lnSpc>
                <a:spcPct val="95000"/>
              </a:lnSpc>
              <a:spcBef>
                <a:spcPct val="50000"/>
              </a:spcBef>
              <a:buClr>
                <a:srgbClr val="CC9900"/>
              </a:buClr>
              <a:buSzPct val="150000"/>
              <a:buFont typeface="Wingdings" pitchFamily="2" charset="2"/>
              <a:buNone/>
            </a:pPr>
            <a:endParaRPr kumimoji="0" lang="zh-TW" altLang="zh-TW" sz="2200" b="1">
              <a:solidFill>
                <a:srgbClr val="000000"/>
              </a:solidFill>
              <a:latin typeface="Arial" charset="0"/>
              <a:cs typeface="Arial" charset="0"/>
            </a:endParaRPr>
          </a:p>
        </p:txBody>
      </p:sp>
      <p:sp>
        <p:nvSpPr>
          <p:cNvPr id="247819" name="Rectangle 14"/>
          <p:cNvSpPr>
            <a:spLocks noChangeArrowheads="1"/>
          </p:cNvSpPr>
          <p:nvPr/>
        </p:nvSpPr>
        <p:spPr bwMode="auto">
          <a:xfrm>
            <a:off x="4724400" y="1752600"/>
            <a:ext cx="4038600" cy="4648200"/>
          </a:xfrm>
          <a:prstGeom prst="rect">
            <a:avLst/>
          </a:prstGeom>
          <a:solidFill>
            <a:srgbClr val="3366FF">
              <a:alpha val="20000"/>
            </a:srgbClr>
          </a:solidFill>
          <a:ln w="9525" algn="ctr">
            <a:solidFill>
              <a:srgbClr val="000000"/>
            </a:solidFill>
            <a:miter lim="800000"/>
            <a:headEnd/>
            <a:tailEnd/>
          </a:ln>
        </p:spPr>
        <p:txBody>
          <a:bodyPr wrap="none" anchor="ctr"/>
          <a:lstStyle/>
          <a:p>
            <a:pPr algn="ctr" fontAlgn="ctr">
              <a:lnSpc>
                <a:spcPct val="95000"/>
              </a:lnSpc>
              <a:spcBef>
                <a:spcPct val="50000"/>
              </a:spcBef>
              <a:buClr>
                <a:srgbClr val="CC9900"/>
              </a:buClr>
              <a:buSzPct val="150000"/>
              <a:buFont typeface="Wingdings" pitchFamily="2" charset="2"/>
              <a:buNone/>
            </a:pPr>
            <a:endParaRPr kumimoji="0" lang="zh-TW" altLang="zh-TW" sz="2200" b="1">
              <a:solidFill>
                <a:srgbClr val="000000"/>
              </a:solidFill>
              <a:latin typeface="Arial" charset="0"/>
              <a:cs typeface="Arial" charset="0"/>
            </a:endParaRPr>
          </a:p>
        </p:txBody>
      </p:sp>
      <p:sp>
        <p:nvSpPr>
          <p:cNvPr id="247820" name="Line 20"/>
          <p:cNvSpPr>
            <a:spLocks noChangeShapeType="1"/>
          </p:cNvSpPr>
          <p:nvPr/>
        </p:nvSpPr>
        <p:spPr bwMode="auto">
          <a:xfrm>
            <a:off x="3657600" y="1752600"/>
            <a:ext cx="1066800" cy="0"/>
          </a:xfrm>
          <a:prstGeom prst="line">
            <a:avLst/>
          </a:prstGeom>
          <a:noFill/>
          <a:ln w="15875">
            <a:solidFill>
              <a:srgbClr val="0C03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47821" name="Line 21"/>
          <p:cNvSpPr>
            <a:spLocks noChangeShapeType="1"/>
          </p:cNvSpPr>
          <p:nvPr/>
        </p:nvSpPr>
        <p:spPr bwMode="auto">
          <a:xfrm>
            <a:off x="3657600" y="2590800"/>
            <a:ext cx="1054100" cy="3810000"/>
          </a:xfrm>
          <a:prstGeom prst="line">
            <a:avLst/>
          </a:prstGeom>
          <a:noFill/>
          <a:ln w="19050">
            <a:solidFill>
              <a:srgbClr val="0C03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47822" name="Rectangle 37"/>
          <p:cNvSpPr>
            <a:spLocks noGrp="1" noChangeArrowheads="1"/>
          </p:cNvSpPr>
          <p:nvPr>
            <p:ph type="body" idx="4294967295"/>
          </p:nvPr>
        </p:nvSpPr>
        <p:spPr>
          <a:xfrm>
            <a:off x="4865688" y="1954213"/>
            <a:ext cx="3821112" cy="3817937"/>
          </a:xfrm>
          <a:noFill/>
        </p:spPr>
        <p:txBody>
          <a:bodyPr lIns="92075" tIns="46038" rIns="92075" bIns="46038"/>
          <a:lstStyle/>
          <a:p>
            <a:pPr marL="285750" indent="-285750">
              <a:lnSpc>
                <a:spcPct val="85000"/>
              </a:lnSpc>
              <a:spcBef>
                <a:spcPct val="50000"/>
              </a:spcBef>
            </a:pPr>
            <a:r>
              <a:rPr lang="zh-TW" altLang="en-US" sz="2200">
                <a:latin typeface="標楷體" pitchFamily="65" charset="-120"/>
              </a:rPr>
              <a:t>顧客為被引發的需求尋求解決之道</a:t>
            </a:r>
          </a:p>
          <a:p>
            <a:pPr marL="285750" indent="-285750">
              <a:lnSpc>
                <a:spcPct val="85000"/>
              </a:lnSpc>
              <a:spcBef>
                <a:spcPct val="50000"/>
              </a:spcBef>
            </a:pPr>
            <a:r>
              <a:rPr lang="zh-TW" altLang="en-US" sz="2200">
                <a:latin typeface="標楷體" pitchFamily="65" charset="-120"/>
              </a:rPr>
              <a:t>評估服務的困難性</a:t>
            </a:r>
          </a:p>
          <a:p>
            <a:pPr marL="285750" indent="-285750">
              <a:lnSpc>
                <a:spcPct val="85000"/>
              </a:lnSpc>
              <a:spcBef>
                <a:spcPct val="50000"/>
              </a:spcBef>
            </a:pPr>
            <a:r>
              <a:rPr lang="zh-TW" altLang="en-US" sz="2200">
                <a:latin typeface="標楷體" pitchFamily="65" charset="-120"/>
              </a:rPr>
              <a:t>服務結果不確定性增加知覺風險</a:t>
            </a:r>
          </a:p>
          <a:p>
            <a:pPr marL="285750" indent="-285750">
              <a:lnSpc>
                <a:spcPct val="85000"/>
              </a:lnSpc>
              <a:spcBef>
                <a:spcPct val="50000"/>
              </a:spcBef>
            </a:pPr>
            <a:r>
              <a:rPr lang="zh-TW" altLang="en-US" sz="2200">
                <a:latin typeface="標楷體" pitchFamily="65" charset="-120"/>
              </a:rPr>
              <a:t>管理顧客知覺風險的策略</a:t>
            </a:r>
          </a:p>
          <a:p>
            <a:pPr marL="285750" indent="-285750">
              <a:lnSpc>
                <a:spcPct val="85000"/>
              </a:lnSpc>
              <a:spcBef>
                <a:spcPct val="50000"/>
              </a:spcBef>
            </a:pPr>
            <a:r>
              <a:rPr lang="zh-TW" altLang="en-US" sz="2200">
                <a:latin typeface="標楷體" pitchFamily="65" charset="-120"/>
              </a:rPr>
              <a:t>瞭解顧客的服務期望</a:t>
            </a:r>
          </a:p>
          <a:p>
            <a:pPr marL="285750" indent="-285750">
              <a:lnSpc>
                <a:spcPct val="85000"/>
              </a:lnSpc>
              <a:spcBef>
                <a:spcPct val="50000"/>
              </a:spcBef>
            </a:pPr>
            <a:r>
              <a:rPr lang="zh-TW" altLang="en-US" sz="2200">
                <a:latin typeface="標楷體" pitchFamily="65" charset="-120"/>
              </a:rPr>
              <a:t>消費者期望的組成要素</a:t>
            </a:r>
          </a:p>
          <a:p>
            <a:pPr marL="285750" indent="-285750">
              <a:lnSpc>
                <a:spcPct val="85000"/>
              </a:lnSpc>
              <a:spcBef>
                <a:spcPct val="50000"/>
              </a:spcBef>
            </a:pPr>
            <a:r>
              <a:rPr lang="zh-TW" altLang="en-US" sz="2200">
                <a:latin typeface="標楷體" pitchFamily="65" charset="-120"/>
              </a:rPr>
              <a:t>制訂服務購買決策</a:t>
            </a:r>
          </a:p>
          <a:p>
            <a:pPr marL="285750" indent="-285750">
              <a:lnSpc>
                <a:spcPct val="85000"/>
              </a:lnSpc>
            </a:pPr>
            <a:endParaRPr lang="zh-TW" altLang="en-US" sz="2200"/>
          </a:p>
          <a:p>
            <a:pPr marL="285750" indent="-285750">
              <a:lnSpc>
                <a:spcPct val="85000"/>
              </a:lnSpc>
            </a:pPr>
            <a:endParaRPr lang="en-US" altLang="zh-TW" sz="2200" b="1"/>
          </a:p>
        </p:txBody>
      </p:sp>
    </p:spTree>
    <p:extLst>
      <p:ext uri="{BB962C8B-B14F-4D97-AF65-F5344CB8AC3E}">
        <p14:creationId xmlns:p14="http://schemas.microsoft.com/office/powerpoint/2010/main" val="30616081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63" name="Rectangle 7"/>
          <p:cNvSpPr>
            <a:spLocks noGrp="1" noChangeArrowheads="1"/>
          </p:cNvSpPr>
          <p:nvPr>
            <p:ph type="title"/>
          </p:nvPr>
        </p:nvSpPr>
        <p:spPr/>
        <p:txBody>
          <a:bodyPr>
            <a:normAutofit fontScale="90000"/>
          </a:bodyPr>
          <a:lstStyle/>
          <a:p>
            <a:r>
              <a:rPr lang="zh-TW" altLang="en-US"/>
              <a:t>顧客為被引發的需求尋求解決之道</a:t>
            </a:r>
          </a:p>
        </p:txBody>
      </p:sp>
      <p:sp>
        <p:nvSpPr>
          <p:cNvPr id="249864" name="Rectangle 8"/>
          <p:cNvSpPr>
            <a:spLocks noGrp="1" noChangeArrowheads="1"/>
          </p:cNvSpPr>
          <p:nvPr>
            <p:ph type="body" sz="half" idx="1"/>
          </p:nvPr>
        </p:nvSpPr>
        <p:spPr/>
        <p:txBody>
          <a:bodyPr/>
          <a:lstStyle/>
          <a:p>
            <a:r>
              <a:rPr lang="zh-TW" altLang="en-US" sz="2400" dirty="0"/>
              <a:t>消費者購買商品與服務以滿足特定需求或慾望</a:t>
            </a:r>
          </a:p>
          <a:p>
            <a:r>
              <a:rPr lang="zh-TW" altLang="en-US" sz="2400" dirty="0"/>
              <a:t>外在環境可能引發對需求的察覺</a:t>
            </a:r>
          </a:p>
          <a:p>
            <a:r>
              <a:rPr lang="zh-TW" altLang="en-US" sz="2400" dirty="0"/>
              <a:t>廠商可以藉由監控顧客態度和行為尋求機會</a:t>
            </a:r>
          </a:p>
        </p:txBody>
      </p:sp>
      <p:pic>
        <p:nvPicPr>
          <p:cNvPr id="249865" name="Picture 9"/>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81575" y="1600200"/>
            <a:ext cx="3484563" cy="4525963"/>
          </a:xfrm>
        </p:spPr>
      </p:pic>
      <p:sp>
        <p:nvSpPr>
          <p:cNvPr id="249861" name="Text Box 6"/>
          <p:cNvSpPr txBox="1">
            <a:spLocks noChangeArrowheads="1"/>
          </p:cNvSpPr>
          <p:nvPr/>
        </p:nvSpPr>
        <p:spPr bwMode="auto">
          <a:xfrm>
            <a:off x="6477000" y="6316663"/>
            <a:ext cx="2438400"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fontAlgn="base">
              <a:spcBef>
                <a:spcPct val="0"/>
              </a:spcBef>
              <a:spcAft>
                <a:spcPct val="0"/>
              </a:spcAft>
              <a:defRPr kumimoji="1">
                <a:solidFill>
                  <a:schemeClr val="tx1"/>
                </a:solidFill>
                <a:latin typeface="Arial" charset="0"/>
                <a:ea typeface="新細明體" pitchFamily="18" charset="-120"/>
              </a:defRPr>
            </a:lvl6pPr>
            <a:lvl7pPr marL="2971800" indent="-228600" fontAlgn="base">
              <a:spcBef>
                <a:spcPct val="0"/>
              </a:spcBef>
              <a:spcAft>
                <a:spcPct val="0"/>
              </a:spcAft>
              <a:defRPr kumimoji="1">
                <a:solidFill>
                  <a:schemeClr val="tx1"/>
                </a:solidFill>
                <a:latin typeface="Arial" charset="0"/>
                <a:ea typeface="新細明體" pitchFamily="18" charset="-120"/>
              </a:defRPr>
            </a:lvl7pPr>
            <a:lvl8pPr marL="3429000" indent="-228600" fontAlgn="base">
              <a:spcBef>
                <a:spcPct val="0"/>
              </a:spcBef>
              <a:spcAft>
                <a:spcPct val="0"/>
              </a:spcAft>
              <a:defRPr kumimoji="1">
                <a:solidFill>
                  <a:schemeClr val="tx1"/>
                </a:solidFill>
                <a:latin typeface="Arial" charset="0"/>
                <a:ea typeface="新細明體" pitchFamily="18" charset="-120"/>
              </a:defRPr>
            </a:lvl8pPr>
            <a:lvl9pPr marL="3886200" indent="-228600" fontAlgn="base">
              <a:spcBef>
                <a:spcPct val="0"/>
              </a:spcBef>
              <a:spcAft>
                <a:spcPct val="0"/>
              </a:spcAft>
              <a:defRPr kumimoji="1">
                <a:solidFill>
                  <a:schemeClr val="tx1"/>
                </a:solidFill>
                <a:latin typeface="Arial" charset="0"/>
                <a:ea typeface="新細明體" pitchFamily="18" charset="-120"/>
              </a:defRPr>
            </a:lvl9pPr>
          </a:lstStyle>
          <a:p>
            <a:pPr algn="ctr" fontAlgn="ctr">
              <a:lnSpc>
                <a:spcPct val="95000"/>
              </a:lnSpc>
              <a:spcBef>
                <a:spcPct val="50000"/>
              </a:spcBef>
              <a:buClr>
                <a:srgbClr val="CC9900"/>
              </a:buClr>
              <a:buSzPct val="150000"/>
              <a:buFont typeface="Wingdings" pitchFamily="2" charset="2"/>
              <a:buNone/>
            </a:pPr>
            <a:r>
              <a:rPr kumimoji="0" lang="en-US" altLang="zh-TW" sz="1000" b="1" i="1">
                <a:solidFill>
                  <a:schemeClr val="bg2"/>
                </a:solidFill>
                <a:cs typeface="Arial" charset="0"/>
              </a:rPr>
              <a:t>Courtesy of Masterfile Corporation</a:t>
            </a:r>
          </a:p>
        </p:txBody>
      </p:sp>
      <p:sp>
        <p:nvSpPr>
          <p:cNvPr id="249866" name="Rectangle 10"/>
          <p:cNvSpPr>
            <a:spLocks noChangeArrowheads="1"/>
          </p:cNvSpPr>
          <p:nvPr/>
        </p:nvSpPr>
        <p:spPr bwMode="auto">
          <a:xfrm>
            <a:off x="381000" y="5486400"/>
            <a:ext cx="45624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0" lang="en-US" altLang="zh-TW" b="1" i="1" dirty="0" smtClean="0">
                <a:solidFill>
                  <a:srgbClr val="545454"/>
                </a:solidFill>
                <a:ea typeface="標楷體" pitchFamily="65" charset="-120"/>
              </a:rPr>
              <a:t>Prudential </a:t>
            </a:r>
            <a:r>
              <a:rPr kumimoji="0" lang="en-US" altLang="zh-TW" b="1" i="1" dirty="0">
                <a:solidFill>
                  <a:srgbClr val="545454"/>
                </a:solidFill>
                <a:ea typeface="標楷體" pitchFamily="65" charset="-120"/>
              </a:rPr>
              <a:t>Financial</a:t>
            </a:r>
            <a:r>
              <a:rPr kumimoji="0" lang="zh-TW" altLang="en-US" b="1" i="1" dirty="0">
                <a:solidFill>
                  <a:srgbClr val="545454"/>
                </a:solidFill>
                <a:ea typeface="標楷體" pitchFamily="65" charset="-120"/>
              </a:rPr>
              <a:t>刺激人們思考退休後財務需求的廣告</a:t>
            </a:r>
          </a:p>
        </p:txBody>
      </p:sp>
    </p:spTree>
    <p:extLst>
      <p:ext uri="{BB962C8B-B14F-4D97-AF65-F5344CB8AC3E}">
        <p14:creationId xmlns:p14="http://schemas.microsoft.com/office/powerpoint/2010/main" val="2331347065"/>
      </p:ext>
    </p:extLst>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8" name="Rectangle 4"/>
          <p:cNvSpPr>
            <a:spLocks noGrp="1" noChangeArrowheads="1"/>
          </p:cNvSpPr>
          <p:nvPr>
            <p:ph type="title"/>
          </p:nvPr>
        </p:nvSpPr>
        <p:spPr/>
        <p:txBody>
          <a:bodyPr/>
          <a:lstStyle/>
          <a:p>
            <a:r>
              <a:rPr lang="zh-TW" altLang="en-US"/>
              <a:t>消費者評估服務的困難性</a:t>
            </a:r>
          </a:p>
        </p:txBody>
      </p:sp>
      <p:sp>
        <p:nvSpPr>
          <p:cNvPr id="251909" name="Rectangle 5"/>
          <p:cNvSpPr>
            <a:spLocks noGrp="1" noChangeArrowheads="1"/>
          </p:cNvSpPr>
          <p:nvPr>
            <p:ph type="body" idx="1"/>
          </p:nvPr>
        </p:nvSpPr>
        <p:spPr/>
        <p:txBody>
          <a:bodyPr>
            <a:normAutofit lnSpcReduction="10000"/>
          </a:bodyPr>
          <a:lstStyle/>
          <a:p>
            <a:r>
              <a:rPr lang="zh-TW" altLang="en-US"/>
              <a:t>搜尋屬性有助於消費者在購買產品前先行評估</a:t>
            </a:r>
          </a:p>
          <a:p>
            <a:pPr lvl="1"/>
            <a:r>
              <a:rPr lang="zh-TW" altLang="en-US"/>
              <a:t>款式、顏色、質感、味道、聲音</a:t>
            </a:r>
          </a:p>
          <a:p>
            <a:r>
              <a:rPr lang="zh-TW" altLang="en-US"/>
              <a:t>經驗屬性使消費者在消費前無法評估，消費者只能親身「體驗」以瞭解產品</a:t>
            </a:r>
          </a:p>
          <a:p>
            <a:pPr lvl="1"/>
            <a:r>
              <a:rPr lang="zh-TW" altLang="en-US"/>
              <a:t>度假、運動賽事、醫療服務</a:t>
            </a:r>
          </a:p>
          <a:p>
            <a:r>
              <a:rPr lang="zh-TW" altLang="en-US"/>
              <a:t>消費者在消費後依然無法評估的產品特質稱之為信任屬性</a:t>
            </a:r>
          </a:p>
          <a:p>
            <a:pPr lvl="1"/>
            <a:r>
              <a:rPr lang="zh-TW" altLang="en-US"/>
              <a:t>維修工作的品質</a:t>
            </a:r>
          </a:p>
        </p:txBody>
      </p:sp>
    </p:spTree>
    <p:extLst>
      <p:ext uri="{BB962C8B-B14F-4D97-AF65-F5344CB8AC3E}">
        <p14:creationId xmlns:p14="http://schemas.microsoft.com/office/powerpoint/2010/main" val="28382229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94" name="Rectangle 42"/>
          <p:cNvSpPr>
            <a:spLocks noGrp="1" noChangeArrowheads="1"/>
          </p:cNvSpPr>
          <p:nvPr>
            <p:ph type="title"/>
          </p:nvPr>
        </p:nvSpPr>
        <p:spPr/>
        <p:txBody>
          <a:bodyPr/>
          <a:lstStyle/>
          <a:p>
            <a:r>
              <a:rPr lang="zh-TW" altLang="en-US"/>
              <a:t>產品屬性如何影響評估之難易</a:t>
            </a:r>
          </a:p>
        </p:txBody>
      </p:sp>
      <p:sp>
        <p:nvSpPr>
          <p:cNvPr id="253954" name="Rectangle 3"/>
          <p:cNvSpPr>
            <a:spLocks noChangeArrowheads="1"/>
          </p:cNvSpPr>
          <p:nvPr/>
        </p:nvSpPr>
        <p:spPr bwMode="auto">
          <a:xfrm>
            <a:off x="1916113" y="2760663"/>
            <a:ext cx="4570412"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b="1">
              <a:solidFill>
                <a:srgbClr val="000000"/>
              </a:solidFill>
              <a:latin typeface="Arial" charset="0"/>
              <a:cs typeface="Arial" charset="0"/>
            </a:endParaRPr>
          </a:p>
        </p:txBody>
      </p:sp>
      <p:sp>
        <p:nvSpPr>
          <p:cNvPr id="253955" name="Freeform 4"/>
          <p:cNvSpPr>
            <a:spLocks/>
          </p:cNvSpPr>
          <p:nvPr/>
        </p:nvSpPr>
        <p:spPr bwMode="auto">
          <a:xfrm>
            <a:off x="685800" y="6424613"/>
            <a:ext cx="7543800" cy="3175"/>
          </a:xfrm>
          <a:custGeom>
            <a:avLst/>
            <a:gdLst>
              <a:gd name="T0" fmla="*/ 2147483647 w 2879"/>
              <a:gd name="T1" fmla="*/ 0 h 3175"/>
              <a:gd name="T2" fmla="*/ 0 w 2879"/>
              <a:gd name="T3" fmla="*/ 0 h 3175"/>
              <a:gd name="T4" fmla="*/ 2147483647 w 2879"/>
              <a:gd name="T5" fmla="*/ 0 h 3175"/>
              <a:gd name="T6" fmla="*/ 0 60000 65536"/>
              <a:gd name="T7" fmla="*/ 0 60000 65536"/>
              <a:gd name="T8" fmla="*/ 0 60000 65536"/>
              <a:gd name="T9" fmla="*/ 0 w 2879"/>
              <a:gd name="T10" fmla="*/ 0 h 3175"/>
              <a:gd name="T11" fmla="*/ 2879 w 2879"/>
              <a:gd name="T12" fmla="*/ 3175 h 3175"/>
            </a:gdLst>
            <a:ahLst/>
            <a:cxnLst>
              <a:cxn ang="T6">
                <a:pos x="T0" y="T1"/>
              </a:cxn>
              <a:cxn ang="T7">
                <a:pos x="T2" y="T3"/>
              </a:cxn>
              <a:cxn ang="T8">
                <a:pos x="T4" y="T5"/>
              </a:cxn>
            </a:cxnLst>
            <a:rect l="T9" t="T10" r="T11" b="T12"/>
            <a:pathLst>
              <a:path w="2879" h="3175">
                <a:moveTo>
                  <a:pt x="2879" y="0"/>
                </a:moveTo>
                <a:lnTo>
                  <a:pt x="0" y="0"/>
                </a:lnTo>
                <a:lnTo>
                  <a:pt x="2879" y="0"/>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b="1">
              <a:solidFill>
                <a:srgbClr val="000000"/>
              </a:solidFill>
              <a:latin typeface="Arial" charset="0"/>
              <a:cs typeface="Arial" charset="0"/>
            </a:endParaRPr>
          </a:p>
        </p:txBody>
      </p:sp>
      <p:sp>
        <p:nvSpPr>
          <p:cNvPr id="253956" name="Rectangle 35"/>
          <p:cNvSpPr>
            <a:spLocks noChangeArrowheads="1"/>
          </p:cNvSpPr>
          <p:nvPr/>
        </p:nvSpPr>
        <p:spPr bwMode="auto">
          <a:xfrm>
            <a:off x="304800" y="0"/>
            <a:ext cx="6553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nchor="ctr"/>
          <a:lstStyle/>
          <a:p>
            <a:pPr>
              <a:lnSpc>
                <a:spcPct val="90000"/>
              </a:lnSpc>
            </a:pPr>
            <a:endParaRPr kumimoji="0" lang="zh-TW" altLang="zh-TW" sz="3000" b="1">
              <a:solidFill>
                <a:srgbClr val="FFFFCC"/>
              </a:solidFill>
              <a:latin typeface="標楷體" pitchFamily="65" charset="-120"/>
              <a:ea typeface="標楷體" pitchFamily="65" charset="-120"/>
              <a:cs typeface="Arial" charset="0"/>
            </a:endParaRPr>
          </a:p>
        </p:txBody>
      </p:sp>
      <p:grpSp>
        <p:nvGrpSpPr>
          <p:cNvPr id="253996" name="Group 44"/>
          <p:cNvGrpSpPr>
            <a:grpSpLocks/>
          </p:cNvGrpSpPr>
          <p:nvPr/>
        </p:nvGrpSpPr>
        <p:grpSpPr bwMode="auto">
          <a:xfrm>
            <a:off x="76200" y="1492250"/>
            <a:ext cx="9067800" cy="4957763"/>
            <a:chOff x="48" y="912"/>
            <a:chExt cx="5712" cy="3123"/>
          </a:xfrm>
        </p:grpSpPr>
        <p:sp>
          <p:nvSpPr>
            <p:cNvPr id="253958" name="Text Box 5"/>
            <p:cNvSpPr txBox="1">
              <a:spLocks noChangeArrowheads="1"/>
            </p:cNvSpPr>
            <p:nvPr/>
          </p:nvSpPr>
          <p:spPr bwMode="auto">
            <a:xfrm>
              <a:off x="3936" y="3744"/>
              <a:ext cx="182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fontAlgn="base">
                <a:spcBef>
                  <a:spcPct val="0"/>
                </a:spcBef>
                <a:spcAft>
                  <a:spcPct val="0"/>
                </a:spcAft>
                <a:defRPr kumimoji="1">
                  <a:solidFill>
                    <a:schemeClr val="tx1"/>
                  </a:solidFill>
                  <a:latin typeface="Arial" charset="0"/>
                  <a:ea typeface="新細明體" pitchFamily="18" charset="-120"/>
                </a:defRPr>
              </a:lvl6pPr>
              <a:lvl7pPr marL="2971800" indent="-228600" fontAlgn="base">
                <a:spcBef>
                  <a:spcPct val="0"/>
                </a:spcBef>
                <a:spcAft>
                  <a:spcPct val="0"/>
                </a:spcAft>
                <a:defRPr kumimoji="1">
                  <a:solidFill>
                    <a:schemeClr val="tx1"/>
                  </a:solidFill>
                  <a:latin typeface="Arial" charset="0"/>
                  <a:ea typeface="新細明體" pitchFamily="18" charset="-120"/>
                </a:defRPr>
              </a:lvl7pPr>
              <a:lvl8pPr marL="3429000" indent="-228600" fontAlgn="base">
                <a:spcBef>
                  <a:spcPct val="0"/>
                </a:spcBef>
                <a:spcAft>
                  <a:spcPct val="0"/>
                </a:spcAft>
                <a:defRPr kumimoji="1">
                  <a:solidFill>
                    <a:schemeClr val="tx1"/>
                  </a:solidFill>
                  <a:latin typeface="Arial" charset="0"/>
                  <a:ea typeface="新細明體" pitchFamily="18" charset="-120"/>
                </a:defRPr>
              </a:lvl8pPr>
              <a:lvl9pPr marL="3886200" indent="-228600" fontAlgn="base">
                <a:spcBef>
                  <a:spcPct val="0"/>
                </a:spcBef>
                <a:spcAft>
                  <a:spcPct val="0"/>
                </a:spcAft>
                <a:defRPr kumimoji="1">
                  <a:solidFill>
                    <a:schemeClr val="tx1"/>
                  </a:solidFill>
                  <a:latin typeface="Arial" charset="0"/>
                  <a:ea typeface="新細明體" pitchFamily="18" charset="-120"/>
                </a:defRPr>
              </a:lvl9pPr>
            </a:lstStyle>
            <a:p>
              <a:pPr eaLnBrk="0" hangingPunct="0"/>
              <a:r>
                <a:rPr kumimoji="0" lang="en-US" altLang="zh-TW" sz="1200" i="1" dirty="0">
                  <a:solidFill>
                    <a:srgbClr val="787878"/>
                  </a:solidFill>
                  <a:latin typeface="標楷體" pitchFamily="65" charset="-120"/>
                  <a:ea typeface="標楷體" pitchFamily="65" charset="-120"/>
                  <a:cs typeface="Arial" charset="0"/>
                </a:rPr>
                <a:t>                   </a:t>
              </a:r>
              <a:r>
                <a:rPr kumimoji="0" lang="zh-TW" altLang="en-US" sz="1200" i="1" dirty="0">
                  <a:solidFill>
                    <a:srgbClr val="787878"/>
                  </a:solidFill>
                  <a:latin typeface="標楷體" pitchFamily="65" charset="-120"/>
                  <a:ea typeface="標楷體" pitchFamily="65" charset="-120"/>
                  <a:cs typeface="Arial" charset="0"/>
                </a:rPr>
                <a:t>資料來源： </a:t>
              </a:r>
            </a:p>
            <a:p>
              <a:pPr eaLnBrk="0" hangingPunct="0"/>
              <a:r>
                <a:rPr kumimoji="0" lang="zh-TW" altLang="en-US" sz="1200" i="1" dirty="0">
                  <a:solidFill>
                    <a:srgbClr val="787878"/>
                  </a:solidFill>
                  <a:latin typeface="標楷體" pitchFamily="65" charset="-120"/>
                  <a:ea typeface="標楷體" pitchFamily="65" charset="-120"/>
                  <a:cs typeface="Arial" charset="0"/>
                </a:rPr>
                <a:t>            </a:t>
              </a:r>
              <a:r>
                <a:rPr kumimoji="0" lang="zh-TW" altLang="en-US" sz="1200" i="1" dirty="0" smtClean="0">
                  <a:solidFill>
                    <a:srgbClr val="787878"/>
                  </a:solidFill>
                  <a:latin typeface="標楷體" pitchFamily="65" charset="-120"/>
                  <a:ea typeface="標楷體" pitchFamily="65" charset="-120"/>
                  <a:cs typeface="Arial" charset="0"/>
                </a:rPr>
                <a:t> </a:t>
              </a:r>
              <a:r>
                <a:rPr kumimoji="0" lang="en-US" altLang="zh-TW" sz="1200" i="1" dirty="0">
                  <a:solidFill>
                    <a:srgbClr val="787878"/>
                  </a:solidFill>
                  <a:latin typeface="標楷體" pitchFamily="65" charset="-120"/>
                  <a:ea typeface="標楷體" pitchFamily="65" charset="-120"/>
                  <a:cs typeface="Arial" charset="0"/>
                </a:rPr>
                <a:t>Adapted from </a:t>
              </a:r>
              <a:r>
                <a:rPr kumimoji="0" lang="en-US" altLang="zh-TW" sz="1200" i="1" dirty="0" err="1">
                  <a:solidFill>
                    <a:srgbClr val="787878"/>
                  </a:solidFill>
                  <a:latin typeface="標楷體" pitchFamily="65" charset="-120"/>
                  <a:ea typeface="標楷體" pitchFamily="65" charset="-120"/>
                  <a:cs typeface="Arial" charset="0"/>
                </a:rPr>
                <a:t>Zeithaml</a:t>
              </a:r>
              <a:endParaRPr kumimoji="0" lang="en-US" altLang="zh-TW" sz="1200" dirty="0">
                <a:solidFill>
                  <a:srgbClr val="787878"/>
                </a:solidFill>
                <a:latin typeface="標楷體" pitchFamily="65" charset="-120"/>
                <a:ea typeface="標楷體" pitchFamily="65" charset="-120"/>
                <a:cs typeface="Arial" charset="0"/>
              </a:endParaRPr>
            </a:p>
          </p:txBody>
        </p:sp>
        <p:sp>
          <p:nvSpPr>
            <p:cNvPr id="253959" name="Freeform 6"/>
            <p:cNvSpPr>
              <a:spLocks/>
            </p:cNvSpPr>
            <p:nvPr/>
          </p:nvSpPr>
          <p:spPr bwMode="auto">
            <a:xfrm>
              <a:off x="1152" y="1152"/>
              <a:ext cx="2162" cy="1104"/>
            </a:xfrm>
            <a:custGeom>
              <a:avLst/>
              <a:gdLst>
                <a:gd name="T0" fmla="*/ 0 w 1310"/>
                <a:gd name="T1" fmla="*/ 1822 h 669"/>
                <a:gd name="T2" fmla="*/ 33 w 1310"/>
                <a:gd name="T3" fmla="*/ 1814 h 669"/>
                <a:gd name="T4" fmla="*/ 125 w 1310"/>
                <a:gd name="T5" fmla="*/ 1781 h 669"/>
                <a:gd name="T6" fmla="*/ 191 w 1310"/>
                <a:gd name="T7" fmla="*/ 1754 h 669"/>
                <a:gd name="T8" fmla="*/ 267 w 1310"/>
                <a:gd name="T9" fmla="*/ 1713 h 669"/>
                <a:gd name="T10" fmla="*/ 356 w 1310"/>
                <a:gd name="T11" fmla="*/ 1662 h 669"/>
                <a:gd name="T12" fmla="*/ 456 w 1310"/>
                <a:gd name="T13" fmla="*/ 1599 h 669"/>
                <a:gd name="T14" fmla="*/ 566 w 1310"/>
                <a:gd name="T15" fmla="*/ 1515 h 669"/>
                <a:gd name="T16" fmla="*/ 682 w 1310"/>
                <a:gd name="T17" fmla="*/ 1421 h 669"/>
                <a:gd name="T18" fmla="*/ 807 w 1310"/>
                <a:gd name="T19" fmla="*/ 1304 h 669"/>
                <a:gd name="T20" fmla="*/ 931 w 1310"/>
                <a:gd name="T21" fmla="*/ 1172 h 669"/>
                <a:gd name="T22" fmla="*/ 1000 w 1310"/>
                <a:gd name="T23" fmla="*/ 1092 h 669"/>
                <a:gd name="T24" fmla="*/ 1068 w 1310"/>
                <a:gd name="T25" fmla="*/ 1013 h 669"/>
                <a:gd name="T26" fmla="*/ 1135 w 1310"/>
                <a:gd name="T27" fmla="*/ 922 h 669"/>
                <a:gd name="T28" fmla="*/ 1210 w 1310"/>
                <a:gd name="T29" fmla="*/ 830 h 669"/>
                <a:gd name="T30" fmla="*/ 1277 w 1310"/>
                <a:gd name="T31" fmla="*/ 729 h 669"/>
                <a:gd name="T32" fmla="*/ 1352 w 1310"/>
                <a:gd name="T33" fmla="*/ 627 h 669"/>
                <a:gd name="T34" fmla="*/ 1424 w 1310"/>
                <a:gd name="T35" fmla="*/ 512 h 669"/>
                <a:gd name="T36" fmla="*/ 1495 w 1310"/>
                <a:gd name="T37" fmla="*/ 398 h 669"/>
                <a:gd name="T38" fmla="*/ 1512 w 1310"/>
                <a:gd name="T39" fmla="*/ 360 h 669"/>
                <a:gd name="T40" fmla="*/ 1574 w 1310"/>
                <a:gd name="T41" fmla="*/ 277 h 669"/>
                <a:gd name="T42" fmla="*/ 1612 w 1310"/>
                <a:gd name="T43" fmla="*/ 229 h 669"/>
                <a:gd name="T44" fmla="*/ 1664 w 1310"/>
                <a:gd name="T45" fmla="*/ 177 h 669"/>
                <a:gd name="T46" fmla="*/ 1716 w 1310"/>
                <a:gd name="T47" fmla="*/ 125 h 669"/>
                <a:gd name="T48" fmla="*/ 1779 w 1310"/>
                <a:gd name="T49" fmla="*/ 79 h 669"/>
                <a:gd name="T50" fmla="*/ 1812 w 1310"/>
                <a:gd name="T51" fmla="*/ 58 h 669"/>
                <a:gd name="T52" fmla="*/ 1847 w 1310"/>
                <a:gd name="T53" fmla="*/ 35 h 669"/>
                <a:gd name="T54" fmla="*/ 1880 w 1310"/>
                <a:gd name="T55" fmla="*/ 21 h 669"/>
                <a:gd name="T56" fmla="*/ 1914 w 1310"/>
                <a:gd name="T57" fmla="*/ 12 h 669"/>
                <a:gd name="T58" fmla="*/ 1951 w 1310"/>
                <a:gd name="T59" fmla="*/ 5 h 669"/>
                <a:gd name="T60" fmla="*/ 1994 w 1310"/>
                <a:gd name="T61" fmla="*/ 0 h 669"/>
                <a:gd name="T62" fmla="*/ 2030 w 1310"/>
                <a:gd name="T63" fmla="*/ 0 h 669"/>
                <a:gd name="T64" fmla="*/ 2068 w 1310"/>
                <a:gd name="T65" fmla="*/ 5 h 669"/>
                <a:gd name="T66" fmla="*/ 2108 w 1310"/>
                <a:gd name="T67" fmla="*/ 17 h 669"/>
                <a:gd name="T68" fmla="*/ 2149 w 1310"/>
                <a:gd name="T69" fmla="*/ 30 h 669"/>
                <a:gd name="T70" fmla="*/ 2193 w 1310"/>
                <a:gd name="T71" fmla="*/ 51 h 669"/>
                <a:gd name="T72" fmla="*/ 2233 w 1310"/>
                <a:gd name="T73" fmla="*/ 84 h 669"/>
                <a:gd name="T74" fmla="*/ 2271 w 1310"/>
                <a:gd name="T75" fmla="*/ 120 h 669"/>
                <a:gd name="T76" fmla="*/ 2312 w 1310"/>
                <a:gd name="T77" fmla="*/ 160 h 669"/>
                <a:gd name="T78" fmla="*/ 2353 w 1310"/>
                <a:gd name="T79" fmla="*/ 215 h 669"/>
                <a:gd name="T80" fmla="*/ 2403 w 1310"/>
                <a:gd name="T81" fmla="*/ 277 h 669"/>
                <a:gd name="T82" fmla="*/ 2547 w 1310"/>
                <a:gd name="T83" fmla="*/ 518 h 669"/>
                <a:gd name="T84" fmla="*/ 2700 w 1310"/>
                <a:gd name="T85" fmla="*/ 774 h 669"/>
                <a:gd name="T86" fmla="*/ 2847 w 1310"/>
                <a:gd name="T87" fmla="*/ 1023 h 669"/>
                <a:gd name="T88" fmla="*/ 2990 w 1310"/>
                <a:gd name="T89" fmla="*/ 1264 h 669"/>
                <a:gd name="T90" fmla="*/ 3058 w 1310"/>
                <a:gd name="T91" fmla="*/ 1373 h 669"/>
                <a:gd name="T92" fmla="*/ 3132 w 1310"/>
                <a:gd name="T93" fmla="*/ 1479 h 669"/>
                <a:gd name="T94" fmla="*/ 3205 w 1310"/>
                <a:gd name="T95" fmla="*/ 1566 h 669"/>
                <a:gd name="T96" fmla="*/ 3279 w 1310"/>
                <a:gd name="T97" fmla="*/ 1650 h 669"/>
                <a:gd name="T98" fmla="*/ 3316 w 1310"/>
                <a:gd name="T99" fmla="*/ 1683 h 669"/>
                <a:gd name="T100" fmla="*/ 3347 w 1310"/>
                <a:gd name="T101" fmla="*/ 1713 h 669"/>
                <a:gd name="T102" fmla="*/ 3383 w 1310"/>
                <a:gd name="T103" fmla="*/ 1746 h 669"/>
                <a:gd name="T104" fmla="*/ 3421 w 1310"/>
                <a:gd name="T105" fmla="*/ 1764 h 669"/>
                <a:gd name="T106" fmla="*/ 3456 w 1310"/>
                <a:gd name="T107" fmla="*/ 1787 h 669"/>
                <a:gd name="T108" fmla="*/ 3494 w 1310"/>
                <a:gd name="T109" fmla="*/ 1802 h 669"/>
                <a:gd name="T110" fmla="*/ 3530 w 1310"/>
                <a:gd name="T111" fmla="*/ 1814 h 669"/>
                <a:gd name="T112" fmla="*/ 3568 w 1310"/>
                <a:gd name="T113" fmla="*/ 1822 h 669"/>
                <a:gd name="T114" fmla="*/ 0 w 1310"/>
                <a:gd name="T115" fmla="*/ 1822 h 66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10"/>
                <a:gd name="T175" fmla="*/ 0 h 669"/>
                <a:gd name="T176" fmla="*/ 1310 w 1310"/>
                <a:gd name="T177" fmla="*/ 669 h 66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10" h="669">
                  <a:moveTo>
                    <a:pt x="0" y="669"/>
                  </a:moveTo>
                  <a:lnTo>
                    <a:pt x="12" y="666"/>
                  </a:lnTo>
                  <a:lnTo>
                    <a:pt x="46" y="654"/>
                  </a:lnTo>
                  <a:lnTo>
                    <a:pt x="70" y="644"/>
                  </a:lnTo>
                  <a:lnTo>
                    <a:pt x="98" y="629"/>
                  </a:lnTo>
                  <a:lnTo>
                    <a:pt x="131" y="610"/>
                  </a:lnTo>
                  <a:lnTo>
                    <a:pt x="167" y="587"/>
                  </a:lnTo>
                  <a:lnTo>
                    <a:pt x="208" y="556"/>
                  </a:lnTo>
                  <a:lnTo>
                    <a:pt x="250" y="522"/>
                  </a:lnTo>
                  <a:lnTo>
                    <a:pt x="296" y="479"/>
                  </a:lnTo>
                  <a:lnTo>
                    <a:pt x="342" y="430"/>
                  </a:lnTo>
                  <a:lnTo>
                    <a:pt x="367" y="401"/>
                  </a:lnTo>
                  <a:lnTo>
                    <a:pt x="392" y="372"/>
                  </a:lnTo>
                  <a:lnTo>
                    <a:pt x="417" y="339"/>
                  </a:lnTo>
                  <a:lnTo>
                    <a:pt x="444" y="305"/>
                  </a:lnTo>
                  <a:lnTo>
                    <a:pt x="469" y="268"/>
                  </a:lnTo>
                  <a:lnTo>
                    <a:pt x="496" y="230"/>
                  </a:lnTo>
                  <a:lnTo>
                    <a:pt x="523" y="188"/>
                  </a:lnTo>
                  <a:lnTo>
                    <a:pt x="549" y="146"/>
                  </a:lnTo>
                  <a:lnTo>
                    <a:pt x="555" y="132"/>
                  </a:lnTo>
                  <a:lnTo>
                    <a:pt x="578" y="102"/>
                  </a:lnTo>
                  <a:lnTo>
                    <a:pt x="592" y="84"/>
                  </a:lnTo>
                  <a:lnTo>
                    <a:pt x="611" y="65"/>
                  </a:lnTo>
                  <a:lnTo>
                    <a:pt x="630" y="46"/>
                  </a:lnTo>
                  <a:lnTo>
                    <a:pt x="653" y="29"/>
                  </a:lnTo>
                  <a:lnTo>
                    <a:pt x="665" y="21"/>
                  </a:lnTo>
                  <a:lnTo>
                    <a:pt x="678" y="13"/>
                  </a:lnTo>
                  <a:lnTo>
                    <a:pt x="690" y="8"/>
                  </a:lnTo>
                  <a:lnTo>
                    <a:pt x="703" y="4"/>
                  </a:lnTo>
                  <a:lnTo>
                    <a:pt x="716" y="2"/>
                  </a:lnTo>
                  <a:lnTo>
                    <a:pt x="732" y="0"/>
                  </a:lnTo>
                  <a:lnTo>
                    <a:pt x="745" y="0"/>
                  </a:lnTo>
                  <a:lnTo>
                    <a:pt x="759" y="2"/>
                  </a:lnTo>
                  <a:lnTo>
                    <a:pt x="774" y="6"/>
                  </a:lnTo>
                  <a:lnTo>
                    <a:pt x="789" y="11"/>
                  </a:lnTo>
                  <a:lnTo>
                    <a:pt x="805" y="19"/>
                  </a:lnTo>
                  <a:lnTo>
                    <a:pt x="820" y="31"/>
                  </a:lnTo>
                  <a:lnTo>
                    <a:pt x="834" y="44"/>
                  </a:lnTo>
                  <a:lnTo>
                    <a:pt x="849" y="59"/>
                  </a:lnTo>
                  <a:lnTo>
                    <a:pt x="864" y="79"/>
                  </a:lnTo>
                  <a:lnTo>
                    <a:pt x="882" y="102"/>
                  </a:lnTo>
                  <a:lnTo>
                    <a:pt x="935" y="190"/>
                  </a:lnTo>
                  <a:lnTo>
                    <a:pt x="991" y="284"/>
                  </a:lnTo>
                  <a:lnTo>
                    <a:pt x="1045" y="376"/>
                  </a:lnTo>
                  <a:lnTo>
                    <a:pt x="1098" y="464"/>
                  </a:lnTo>
                  <a:lnTo>
                    <a:pt x="1123" y="504"/>
                  </a:lnTo>
                  <a:lnTo>
                    <a:pt x="1150" y="543"/>
                  </a:lnTo>
                  <a:lnTo>
                    <a:pt x="1177" y="575"/>
                  </a:lnTo>
                  <a:lnTo>
                    <a:pt x="1204" y="606"/>
                  </a:lnTo>
                  <a:lnTo>
                    <a:pt x="1217" y="618"/>
                  </a:lnTo>
                  <a:lnTo>
                    <a:pt x="1229" y="629"/>
                  </a:lnTo>
                  <a:lnTo>
                    <a:pt x="1242" y="641"/>
                  </a:lnTo>
                  <a:lnTo>
                    <a:pt x="1256" y="648"/>
                  </a:lnTo>
                  <a:lnTo>
                    <a:pt x="1269" y="656"/>
                  </a:lnTo>
                  <a:lnTo>
                    <a:pt x="1283" y="662"/>
                  </a:lnTo>
                  <a:lnTo>
                    <a:pt x="1296" y="666"/>
                  </a:lnTo>
                  <a:lnTo>
                    <a:pt x="1310" y="669"/>
                  </a:lnTo>
                  <a:lnTo>
                    <a:pt x="0" y="66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a:solidFill>
                  <a:srgbClr val="000000"/>
                </a:solidFill>
                <a:latin typeface="標楷體" pitchFamily="65" charset="-120"/>
                <a:ea typeface="標楷體" pitchFamily="65" charset="-120"/>
                <a:cs typeface="Arial" charset="0"/>
              </a:endParaRPr>
            </a:p>
          </p:txBody>
        </p:sp>
        <p:sp>
          <p:nvSpPr>
            <p:cNvPr id="253960" name="Freeform 7"/>
            <p:cNvSpPr>
              <a:spLocks/>
            </p:cNvSpPr>
            <p:nvPr/>
          </p:nvSpPr>
          <p:spPr bwMode="auto">
            <a:xfrm>
              <a:off x="2016" y="1152"/>
              <a:ext cx="2159" cy="1114"/>
            </a:xfrm>
            <a:custGeom>
              <a:avLst/>
              <a:gdLst>
                <a:gd name="T0" fmla="*/ 0 w 1308"/>
                <a:gd name="T1" fmla="*/ 1839 h 675"/>
                <a:gd name="T2" fmla="*/ 33 w 1308"/>
                <a:gd name="T3" fmla="*/ 1830 h 675"/>
                <a:gd name="T4" fmla="*/ 120 w 1308"/>
                <a:gd name="T5" fmla="*/ 1797 h 675"/>
                <a:gd name="T6" fmla="*/ 183 w 1308"/>
                <a:gd name="T7" fmla="*/ 1768 h 675"/>
                <a:gd name="T8" fmla="*/ 261 w 1308"/>
                <a:gd name="T9" fmla="*/ 1725 h 675"/>
                <a:gd name="T10" fmla="*/ 347 w 1308"/>
                <a:gd name="T11" fmla="*/ 1672 h 675"/>
                <a:gd name="T12" fmla="*/ 444 w 1308"/>
                <a:gd name="T13" fmla="*/ 1604 h 675"/>
                <a:gd name="T14" fmla="*/ 550 w 1308"/>
                <a:gd name="T15" fmla="*/ 1520 h 675"/>
                <a:gd name="T16" fmla="*/ 665 w 1308"/>
                <a:gd name="T17" fmla="*/ 1421 h 675"/>
                <a:gd name="T18" fmla="*/ 784 w 1308"/>
                <a:gd name="T19" fmla="*/ 1307 h 675"/>
                <a:gd name="T20" fmla="*/ 916 w 1308"/>
                <a:gd name="T21" fmla="*/ 1165 h 675"/>
                <a:gd name="T22" fmla="*/ 979 w 1308"/>
                <a:gd name="T23" fmla="*/ 1093 h 675"/>
                <a:gd name="T24" fmla="*/ 1046 w 1308"/>
                <a:gd name="T25" fmla="*/ 1008 h 675"/>
                <a:gd name="T26" fmla="*/ 1114 w 1308"/>
                <a:gd name="T27" fmla="*/ 921 h 675"/>
                <a:gd name="T28" fmla="*/ 1182 w 1308"/>
                <a:gd name="T29" fmla="*/ 825 h 675"/>
                <a:gd name="T30" fmla="*/ 1256 w 1308"/>
                <a:gd name="T31" fmla="*/ 728 h 675"/>
                <a:gd name="T32" fmla="*/ 1324 w 1308"/>
                <a:gd name="T33" fmla="*/ 621 h 675"/>
                <a:gd name="T34" fmla="*/ 1398 w 1308"/>
                <a:gd name="T35" fmla="*/ 507 h 675"/>
                <a:gd name="T36" fmla="*/ 1471 w 1308"/>
                <a:gd name="T37" fmla="*/ 393 h 675"/>
                <a:gd name="T38" fmla="*/ 1491 w 1308"/>
                <a:gd name="T39" fmla="*/ 356 h 675"/>
                <a:gd name="T40" fmla="*/ 1553 w 1308"/>
                <a:gd name="T41" fmla="*/ 277 h 675"/>
                <a:gd name="T42" fmla="*/ 1596 w 1308"/>
                <a:gd name="T43" fmla="*/ 226 h 675"/>
                <a:gd name="T44" fmla="*/ 1649 w 1308"/>
                <a:gd name="T45" fmla="*/ 172 h 675"/>
                <a:gd name="T46" fmla="*/ 1705 w 1308"/>
                <a:gd name="T47" fmla="*/ 125 h 675"/>
                <a:gd name="T48" fmla="*/ 1768 w 1308"/>
                <a:gd name="T49" fmla="*/ 79 h 675"/>
                <a:gd name="T50" fmla="*/ 1801 w 1308"/>
                <a:gd name="T51" fmla="*/ 58 h 675"/>
                <a:gd name="T52" fmla="*/ 1837 w 1308"/>
                <a:gd name="T53" fmla="*/ 41 h 675"/>
                <a:gd name="T54" fmla="*/ 1875 w 1308"/>
                <a:gd name="T55" fmla="*/ 28 h 675"/>
                <a:gd name="T56" fmla="*/ 1910 w 1308"/>
                <a:gd name="T57" fmla="*/ 17 h 675"/>
                <a:gd name="T58" fmla="*/ 1946 w 1308"/>
                <a:gd name="T59" fmla="*/ 5 h 675"/>
                <a:gd name="T60" fmla="*/ 1989 w 1308"/>
                <a:gd name="T61" fmla="*/ 0 h 675"/>
                <a:gd name="T62" fmla="*/ 2030 w 1308"/>
                <a:gd name="T63" fmla="*/ 0 h 675"/>
                <a:gd name="T64" fmla="*/ 2068 w 1308"/>
                <a:gd name="T65" fmla="*/ 12 h 675"/>
                <a:gd name="T66" fmla="*/ 2109 w 1308"/>
                <a:gd name="T67" fmla="*/ 21 h 675"/>
                <a:gd name="T68" fmla="*/ 2149 w 1308"/>
                <a:gd name="T69" fmla="*/ 38 h 675"/>
                <a:gd name="T70" fmla="*/ 2194 w 1308"/>
                <a:gd name="T71" fmla="*/ 58 h 675"/>
                <a:gd name="T72" fmla="*/ 2235 w 1308"/>
                <a:gd name="T73" fmla="*/ 89 h 675"/>
                <a:gd name="T74" fmla="*/ 2275 w 1308"/>
                <a:gd name="T75" fmla="*/ 125 h 675"/>
                <a:gd name="T76" fmla="*/ 2319 w 1308"/>
                <a:gd name="T77" fmla="*/ 167 h 675"/>
                <a:gd name="T78" fmla="*/ 2359 w 1308"/>
                <a:gd name="T79" fmla="*/ 221 h 675"/>
                <a:gd name="T80" fmla="*/ 2400 w 1308"/>
                <a:gd name="T81" fmla="*/ 284 h 675"/>
                <a:gd name="T82" fmla="*/ 2553 w 1308"/>
                <a:gd name="T83" fmla="*/ 523 h 675"/>
                <a:gd name="T84" fmla="*/ 2700 w 1308"/>
                <a:gd name="T85" fmla="*/ 779 h 675"/>
                <a:gd name="T86" fmla="*/ 2847 w 1308"/>
                <a:gd name="T87" fmla="*/ 1035 h 675"/>
                <a:gd name="T88" fmla="*/ 2991 w 1308"/>
                <a:gd name="T89" fmla="*/ 1274 h 675"/>
                <a:gd name="T90" fmla="*/ 3060 w 1308"/>
                <a:gd name="T91" fmla="*/ 1386 h 675"/>
                <a:gd name="T92" fmla="*/ 3133 w 1308"/>
                <a:gd name="T93" fmla="*/ 1490 h 675"/>
                <a:gd name="T94" fmla="*/ 3207 w 1308"/>
                <a:gd name="T95" fmla="*/ 1583 h 675"/>
                <a:gd name="T96" fmla="*/ 3280 w 1308"/>
                <a:gd name="T97" fmla="*/ 1662 h 675"/>
                <a:gd name="T98" fmla="*/ 3309 w 1308"/>
                <a:gd name="T99" fmla="*/ 1700 h 675"/>
                <a:gd name="T100" fmla="*/ 3349 w 1308"/>
                <a:gd name="T101" fmla="*/ 1730 h 675"/>
                <a:gd name="T102" fmla="*/ 3384 w 1308"/>
                <a:gd name="T103" fmla="*/ 1763 h 675"/>
                <a:gd name="T104" fmla="*/ 3422 w 1308"/>
                <a:gd name="T105" fmla="*/ 1781 h 675"/>
                <a:gd name="T106" fmla="*/ 3458 w 1308"/>
                <a:gd name="T107" fmla="*/ 1804 h 675"/>
                <a:gd name="T108" fmla="*/ 3489 w 1308"/>
                <a:gd name="T109" fmla="*/ 1819 h 675"/>
                <a:gd name="T110" fmla="*/ 3526 w 1308"/>
                <a:gd name="T111" fmla="*/ 1830 h 675"/>
                <a:gd name="T112" fmla="*/ 3564 w 1308"/>
                <a:gd name="T113" fmla="*/ 1839 h 675"/>
                <a:gd name="T114" fmla="*/ 0 w 1308"/>
                <a:gd name="T115" fmla="*/ 1839 h 6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08"/>
                <a:gd name="T175" fmla="*/ 0 h 675"/>
                <a:gd name="T176" fmla="*/ 1308 w 1308"/>
                <a:gd name="T177" fmla="*/ 675 h 67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08" h="675">
                  <a:moveTo>
                    <a:pt x="0" y="675"/>
                  </a:moveTo>
                  <a:lnTo>
                    <a:pt x="12" y="672"/>
                  </a:lnTo>
                  <a:lnTo>
                    <a:pt x="44" y="660"/>
                  </a:lnTo>
                  <a:lnTo>
                    <a:pt x="67" y="649"/>
                  </a:lnTo>
                  <a:lnTo>
                    <a:pt x="96" y="633"/>
                  </a:lnTo>
                  <a:lnTo>
                    <a:pt x="127" y="614"/>
                  </a:lnTo>
                  <a:lnTo>
                    <a:pt x="163" y="589"/>
                  </a:lnTo>
                  <a:lnTo>
                    <a:pt x="202" y="558"/>
                  </a:lnTo>
                  <a:lnTo>
                    <a:pt x="244" y="522"/>
                  </a:lnTo>
                  <a:lnTo>
                    <a:pt x="288" y="480"/>
                  </a:lnTo>
                  <a:lnTo>
                    <a:pt x="336" y="428"/>
                  </a:lnTo>
                  <a:lnTo>
                    <a:pt x="359" y="401"/>
                  </a:lnTo>
                  <a:lnTo>
                    <a:pt x="384" y="370"/>
                  </a:lnTo>
                  <a:lnTo>
                    <a:pt x="409" y="338"/>
                  </a:lnTo>
                  <a:lnTo>
                    <a:pt x="434" y="303"/>
                  </a:lnTo>
                  <a:lnTo>
                    <a:pt x="461" y="267"/>
                  </a:lnTo>
                  <a:lnTo>
                    <a:pt x="486" y="228"/>
                  </a:lnTo>
                  <a:lnTo>
                    <a:pt x="513" y="186"/>
                  </a:lnTo>
                  <a:lnTo>
                    <a:pt x="540" y="144"/>
                  </a:lnTo>
                  <a:lnTo>
                    <a:pt x="547" y="131"/>
                  </a:lnTo>
                  <a:lnTo>
                    <a:pt x="570" y="102"/>
                  </a:lnTo>
                  <a:lnTo>
                    <a:pt x="586" y="83"/>
                  </a:lnTo>
                  <a:lnTo>
                    <a:pt x="605" y="63"/>
                  </a:lnTo>
                  <a:lnTo>
                    <a:pt x="626" y="46"/>
                  </a:lnTo>
                  <a:lnTo>
                    <a:pt x="649" y="29"/>
                  </a:lnTo>
                  <a:lnTo>
                    <a:pt x="661" y="21"/>
                  </a:lnTo>
                  <a:lnTo>
                    <a:pt x="674" y="15"/>
                  </a:lnTo>
                  <a:lnTo>
                    <a:pt x="688" y="10"/>
                  </a:lnTo>
                  <a:lnTo>
                    <a:pt x="701" y="6"/>
                  </a:lnTo>
                  <a:lnTo>
                    <a:pt x="714" y="2"/>
                  </a:lnTo>
                  <a:lnTo>
                    <a:pt x="730" y="0"/>
                  </a:lnTo>
                  <a:lnTo>
                    <a:pt x="745" y="0"/>
                  </a:lnTo>
                  <a:lnTo>
                    <a:pt x="759" y="4"/>
                  </a:lnTo>
                  <a:lnTo>
                    <a:pt x="774" y="8"/>
                  </a:lnTo>
                  <a:lnTo>
                    <a:pt x="789" y="14"/>
                  </a:lnTo>
                  <a:lnTo>
                    <a:pt x="805" y="21"/>
                  </a:lnTo>
                  <a:lnTo>
                    <a:pt x="820" y="33"/>
                  </a:lnTo>
                  <a:lnTo>
                    <a:pt x="835" y="46"/>
                  </a:lnTo>
                  <a:lnTo>
                    <a:pt x="851" y="61"/>
                  </a:lnTo>
                  <a:lnTo>
                    <a:pt x="866" y="81"/>
                  </a:lnTo>
                  <a:lnTo>
                    <a:pt x="881" y="104"/>
                  </a:lnTo>
                  <a:lnTo>
                    <a:pt x="937" y="192"/>
                  </a:lnTo>
                  <a:lnTo>
                    <a:pt x="991" y="286"/>
                  </a:lnTo>
                  <a:lnTo>
                    <a:pt x="1045" y="380"/>
                  </a:lnTo>
                  <a:lnTo>
                    <a:pt x="1098" y="468"/>
                  </a:lnTo>
                  <a:lnTo>
                    <a:pt x="1123" y="509"/>
                  </a:lnTo>
                  <a:lnTo>
                    <a:pt x="1150" y="547"/>
                  </a:lnTo>
                  <a:lnTo>
                    <a:pt x="1177" y="581"/>
                  </a:lnTo>
                  <a:lnTo>
                    <a:pt x="1204" y="610"/>
                  </a:lnTo>
                  <a:lnTo>
                    <a:pt x="1215" y="624"/>
                  </a:lnTo>
                  <a:lnTo>
                    <a:pt x="1229" y="635"/>
                  </a:lnTo>
                  <a:lnTo>
                    <a:pt x="1242" y="647"/>
                  </a:lnTo>
                  <a:lnTo>
                    <a:pt x="1256" y="654"/>
                  </a:lnTo>
                  <a:lnTo>
                    <a:pt x="1269" y="662"/>
                  </a:lnTo>
                  <a:lnTo>
                    <a:pt x="1281" y="668"/>
                  </a:lnTo>
                  <a:lnTo>
                    <a:pt x="1294" y="672"/>
                  </a:lnTo>
                  <a:lnTo>
                    <a:pt x="1308" y="675"/>
                  </a:lnTo>
                  <a:lnTo>
                    <a:pt x="0" y="675"/>
                  </a:lnTo>
                  <a:close/>
                </a:path>
              </a:pathLst>
            </a:custGeom>
            <a:solidFill>
              <a:srgbClr val="8FAEFD"/>
            </a:solidFill>
            <a:ln w="9525">
              <a:solidFill>
                <a:srgbClr val="007100"/>
              </a:solidFill>
              <a:round/>
              <a:headEnd/>
              <a:tailEnd/>
            </a:ln>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a:solidFill>
                  <a:srgbClr val="000000"/>
                </a:solidFill>
                <a:latin typeface="標楷體" pitchFamily="65" charset="-120"/>
                <a:ea typeface="標楷體" pitchFamily="65" charset="-120"/>
                <a:cs typeface="Arial" charset="0"/>
              </a:endParaRPr>
            </a:p>
          </p:txBody>
        </p:sp>
        <p:sp>
          <p:nvSpPr>
            <p:cNvPr id="253961" name="Freeform 8"/>
            <p:cNvSpPr>
              <a:spLocks/>
            </p:cNvSpPr>
            <p:nvPr/>
          </p:nvSpPr>
          <p:spPr bwMode="auto">
            <a:xfrm>
              <a:off x="2030" y="1590"/>
              <a:ext cx="1358" cy="676"/>
            </a:xfrm>
            <a:custGeom>
              <a:avLst/>
              <a:gdLst>
                <a:gd name="T0" fmla="*/ 1330 w 1358"/>
                <a:gd name="T1" fmla="*/ 666 h 676"/>
                <a:gd name="T2" fmla="*/ 1234 w 1358"/>
                <a:gd name="T3" fmla="*/ 618 h 676"/>
                <a:gd name="T4" fmla="*/ 1090 w 1358"/>
                <a:gd name="T5" fmla="*/ 474 h 676"/>
                <a:gd name="T6" fmla="*/ 940 w 1358"/>
                <a:gd name="T7" fmla="*/ 268 h 676"/>
                <a:gd name="T8" fmla="*/ 758 w 1358"/>
                <a:gd name="T9" fmla="*/ 0 h 676"/>
                <a:gd name="T10" fmla="*/ 640 w 1358"/>
                <a:gd name="T11" fmla="*/ 154 h 676"/>
                <a:gd name="T12" fmla="*/ 474 w 1358"/>
                <a:gd name="T13" fmla="*/ 348 h 676"/>
                <a:gd name="T14" fmla="*/ 268 w 1358"/>
                <a:gd name="T15" fmla="*/ 518 h 676"/>
                <a:gd name="T16" fmla="*/ 188 w 1358"/>
                <a:gd name="T17" fmla="*/ 572 h 676"/>
                <a:gd name="T18" fmla="*/ 0 w 1358"/>
                <a:gd name="T19" fmla="*/ 674 h 676"/>
                <a:gd name="T20" fmla="*/ 1358 w 1358"/>
                <a:gd name="T21" fmla="*/ 676 h 676"/>
                <a:gd name="T22" fmla="*/ 1330 w 1358"/>
                <a:gd name="T23" fmla="*/ 666 h 6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58"/>
                <a:gd name="T37" fmla="*/ 0 h 676"/>
                <a:gd name="T38" fmla="*/ 1358 w 1358"/>
                <a:gd name="T39" fmla="*/ 676 h 67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58" h="676">
                  <a:moveTo>
                    <a:pt x="1330" y="666"/>
                  </a:moveTo>
                  <a:lnTo>
                    <a:pt x="1234" y="618"/>
                  </a:lnTo>
                  <a:lnTo>
                    <a:pt x="1090" y="474"/>
                  </a:lnTo>
                  <a:lnTo>
                    <a:pt x="940" y="268"/>
                  </a:lnTo>
                  <a:lnTo>
                    <a:pt x="758" y="0"/>
                  </a:lnTo>
                  <a:lnTo>
                    <a:pt x="640" y="154"/>
                  </a:lnTo>
                  <a:lnTo>
                    <a:pt x="474" y="348"/>
                  </a:lnTo>
                  <a:lnTo>
                    <a:pt x="268" y="518"/>
                  </a:lnTo>
                  <a:lnTo>
                    <a:pt x="188" y="572"/>
                  </a:lnTo>
                  <a:lnTo>
                    <a:pt x="0" y="674"/>
                  </a:lnTo>
                  <a:lnTo>
                    <a:pt x="1358" y="676"/>
                  </a:lnTo>
                  <a:lnTo>
                    <a:pt x="1330" y="666"/>
                  </a:lnTo>
                  <a:close/>
                </a:path>
              </a:pathLst>
            </a:custGeom>
            <a:solidFill>
              <a:srgbClr val="800080"/>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pPr algn="ctr" fontAlgn="ctr">
                <a:lnSpc>
                  <a:spcPct val="95000"/>
                </a:lnSpc>
                <a:spcBef>
                  <a:spcPct val="50000"/>
                </a:spcBef>
                <a:buClr>
                  <a:srgbClr val="CC9900"/>
                </a:buClr>
                <a:buSzPct val="150000"/>
                <a:buFont typeface="Wingdings" pitchFamily="2" charset="2"/>
                <a:buNone/>
              </a:pPr>
              <a:endParaRPr kumimoji="0" lang="zh-TW" altLang="zh-TW">
                <a:solidFill>
                  <a:srgbClr val="000000"/>
                </a:solidFill>
                <a:latin typeface="標楷體" pitchFamily="65" charset="-120"/>
                <a:ea typeface="標楷體" pitchFamily="65" charset="-120"/>
                <a:cs typeface="Arial" charset="0"/>
              </a:endParaRPr>
            </a:p>
          </p:txBody>
        </p:sp>
        <p:sp>
          <p:nvSpPr>
            <p:cNvPr id="253962" name="Freeform 9"/>
            <p:cNvSpPr>
              <a:spLocks/>
            </p:cNvSpPr>
            <p:nvPr/>
          </p:nvSpPr>
          <p:spPr bwMode="auto">
            <a:xfrm>
              <a:off x="1155" y="1372"/>
              <a:ext cx="919" cy="886"/>
            </a:xfrm>
            <a:custGeom>
              <a:avLst/>
              <a:gdLst>
                <a:gd name="T0" fmla="*/ 1482 w 557"/>
                <a:gd name="T1" fmla="*/ 0 h 537"/>
                <a:gd name="T2" fmla="*/ 1407 w 557"/>
                <a:gd name="T3" fmla="*/ 120 h 537"/>
                <a:gd name="T4" fmla="*/ 1333 w 557"/>
                <a:gd name="T5" fmla="*/ 238 h 537"/>
                <a:gd name="T6" fmla="*/ 1265 w 557"/>
                <a:gd name="T7" fmla="*/ 340 h 537"/>
                <a:gd name="T8" fmla="*/ 1193 w 557"/>
                <a:gd name="T9" fmla="*/ 439 h 537"/>
                <a:gd name="T10" fmla="*/ 1124 w 557"/>
                <a:gd name="T11" fmla="*/ 528 h 537"/>
                <a:gd name="T12" fmla="*/ 1056 w 557"/>
                <a:gd name="T13" fmla="*/ 619 h 537"/>
                <a:gd name="T14" fmla="*/ 988 w 557"/>
                <a:gd name="T15" fmla="*/ 700 h 537"/>
                <a:gd name="T16" fmla="*/ 921 w 557"/>
                <a:gd name="T17" fmla="*/ 774 h 537"/>
                <a:gd name="T18" fmla="*/ 795 w 557"/>
                <a:gd name="T19" fmla="*/ 909 h 537"/>
                <a:gd name="T20" fmla="*/ 670 w 557"/>
                <a:gd name="T21" fmla="*/ 1023 h 537"/>
                <a:gd name="T22" fmla="*/ 556 w 557"/>
                <a:gd name="T23" fmla="*/ 1119 h 537"/>
                <a:gd name="T24" fmla="*/ 452 w 557"/>
                <a:gd name="T25" fmla="*/ 1198 h 537"/>
                <a:gd name="T26" fmla="*/ 351 w 557"/>
                <a:gd name="T27" fmla="*/ 1265 h 537"/>
                <a:gd name="T28" fmla="*/ 261 w 557"/>
                <a:gd name="T29" fmla="*/ 1318 h 537"/>
                <a:gd name="T30" fmla="*/ 190 w 557"/>
                <a:gd name="T31" fmla="*/ 1353 h 537"/>
                <a:gd name="T32" fmla="*/ 122 w 557"/>
                <a:gd name="T33" fmla="*/ 1381 h 537"/>
                <a:gd name="T34" fmla="*/ 33 w 557"/>
                <a:gd name="T35" fmla="*/ 1411 h 537"/>
                <a:gd name="T36" fmla="*/ 0 w 557"/>
                <a:gd name="T37" fmla="*/ 1421 h 537"/>
                <a:gd name="T38" fmla="*/ 12 w 557"/>
                <a:gd name="T39" fmla="*/ 1462 h 537"/>
                <a:gd name="T40" fmla="*/ 43 w 557"/>
                <a:gd name="T41" fmla="*/ 1454 h 537"/>
                <a:gd name="T42" fmla="*/ 135 w 557"/>
                <a:gd name="T43" fmla="*/ 1421 h 537"/>
                <a:gd name="T44" fmla="*/ 205 w 557"/>
                <a:gd name="T45" fmla="*/ 1391 h 537"/>
                <a:gd name="T46" fmla="*/ 284 w 557"/>
                <a:gd name="T47" fmla="*/ 1353 h 537"/>
                <a:gd name="T48" fmla="*/ 373 w 557"/>
                <a:gd name="T49" fmla="*/ 1302 h 537"/>
                <a:gd name="T50" fmla="*/ 477 w 557"/>
                <a:gd name="T51" fmla="*/ 1232 h 537"/>
                <a:gd name="T52" fmla="*/ 586 w 557"/>
                <a:gd name="T53" fmla="*/ 1155 h 537"/>
                <a:gd name="T54" fmla="*/ 703 w 557"/>
                <a:gd name="T55" fmla="*/ 1056 h 537"/>
                <a:gd name="T56" fmla="*/ 828 w 557"/>
                <a:gd name="T57" fmla="*/ 942 h 537"/>
                <a:gd name="T58" fmla="*/ 959 w 557"/>
                <a:gd name="T59" fmla="*/ 805 h 537"/>
                <a:gd name="T60" fmla="*/ 1021 w 557"/>
                <a:gd name="T61" fmla="*/ 728 h 537"/>
                <a:gd name="T62" fmla="*/ 1089 w 557"/>
                <a:gd name="T63" fmla="*/ 642 h 537"/>
                <a:gd name="T64" fmla="*/ 1163 w 557"/>
                <a:gd name="T65" fmla="*/ 556 h 537"/>
                <a:gd name="T66" fmla="*/ 1231 w 557"/>
                <a:gd name="T67" fmla="*/ 465 h 537"/>
                <a:gd name="T68" fmla="*/ 1302 w 557"/>
                <a:gd name="T69" fmla="*/ 361 h 537"/>
                <a:gd name="T70" fmla="*/ 1369 w 557"/>
                <a:gd name="T71" fmla="*/ 256 h 537"/>
                <a:gd name="T72" fmla="*/ 1442 w 557"/>
                <a:gd name="T73" fmla="*/ 147 h 537"/>
                <a:gd name="T74" fmla="*/ 1516 w 557"/>
                <a:gd name="T75" fmla="*/ 26 h 537"/>
                <a:gd name="T76" fmla="*/ 1482 w 557"/>
                <a:gd name="T77" fmla="*/ 0 h 53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57"/>
                <a:gd name="T118" fmla="*/ 0 h 537"/>
                <a:gd name="T119" fmla="*/ 557 w 557"/>
                <a:gd name="T120" fmla="*/ 537 h 53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57" h="537">
                  <a:moveTo>
                    <a:pt x="544" y="0"/>
                  </a:moveTo>
                  <a:lnTo>
                    <a:pt x="517" y="44"/>
                  </a:lnTo>
                  <a:lnTo>
                    <a:pt x="490" y="87"/>
                  </a:lnTo>
                  <a:lnTo>
                    <a:pt x="465" y="125"/>
                  </a:lnTo>
                  <a:lnTo>
                    <a:pt x="438" y="161"/>
                  </a:lnTo>
                  <a:lnTo>
                    <a:pt x="413" y="194"/>
                  </a:lnTo>
                  <a:lnTo>
                    <a:pt x="388" y="227"/>
                  </a:lnTo>
                  <a:lnTo>
                    <a:pt x="363" y="257"/>
                  </a:lnTo>
                  <a:lnTo>
                    <a:pt x="338" y="284"/>
                  </a:lnTo>
                  <a:lnTo>
                    <a:pt x="292" y="334"/>
                  </a:lnTo>
                  <a:lnTo>
                    <a:pt x="246" y="376"/>
                  </a:lnTo>
                  <a:lnTo>
                    <a:pt x="204" y="411"/>
                  </a:lnTo>
                  <a:lnTo>
                    <a:pt x="166" y="440"/>
                  </a:lnTo>
                  <a:lnTo>
                    <a:pt x="129" y="465"/>
                  </a:lnTo>
                  <a:lnTo>
                    <a:pt x="96" y="484"/>
                  </a:lnTo>
                  <a:lnTo>
                    <a:pt x="70" y="497"/>
                  </a:lnTo>
                  <a:lnTo>
                    <a:pt x="45" y="507"/>
                  </a:lnTo>
                  <a:lnTo>
                    <a:pt x="12" y="518"/>
                  </a:lnTo>
                  <a:lnTo>
                    <a:pt x="0" y="522"/>
                  </a:lnTo>
                  <a:lnTo>
                    <a:pt x="4" y="537"/>
                  </a:lnTo>
                  <a:lnTo>
                    <a:pt x="16" y="534"/>
                  </a:lnTo>
                  <a:lnTo>
                    <a:pt x="50" y="522"/>
                  </a:lnTo>
                  <a:lnTo>
                    <a:pt x="75" y="511"/>
                  </a:lnTo>
                  <a:lnTo>
                    <a:pt x="104" y="497"/>
                  </a:lnTo>
                  <a:lnTo>
                    <a:pt x="137" y="478"/>
                  </a:lnTo>
                  <a:lnTo>
                    <a:pt x="175" y="453"/>
                  </a:lnTo>
                  <a:lnTo>
                    <a:pt x="215" y="424"/>
                  </a:lnTo>
                  <a:lnTo>
                    <a:pt x="258" y="388"/>
                  </a:lnTo>
                  <a:lnTo>
                    <a:pt x="304" y="346"/>
                  </a:lnTo>
                  <a:lnTo>
                    <a:pt x="352" y="296"/>
                  </a:lnTo>
                  <a:lnTo>
                    <a:pt x="375" y="267"/>
                  </a:lnTo>
                  <a:lnTo>
                    <a:pt x="400" y="236"/>
                  </a:lnTo>
                  <a:lnTo>
                    <a:pt x="427" y="204"/>
                  </a:lnTo>
                  <a:lnTo>
                    <a:pt x="452" y="171"/>
                  </a:lnTo>
                  <a:lnTo>
                    <a:pt x="478" y="133"/>
                  </a:lnTo>
                  <a:lnTo>
                    <a:pt x="503" y="94"/>
                  </a:lnTo>
                  <a:lnTo>
                    <a:pt x="530" y="54"/>
                  </a:lnTo>
                  <a:lnTo>
                    <a:pt x="557" y="10"/>
                  </a:lnTo>
                  <a:lnTo>
                    <a:pt x="5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a:solidFill>
                  <a:srgbClr val="000000"/>
                </a:solidFill>
                <a:latin typeface="標楷體" pitchFamily="65" charset="-120"/>
                <a:ea typeface="標楷體" pitchFamily="65" charset="-120"/>
                <a:cs typeface="Arial" charset="0"/>
              </a:endParaRPr>
            </a:p>
          </p:txBody>
        </p:sp>
        <p:sp>
          <p:nvSpPr>
            <p:cNvPr id="253963" name="Freeform 10"/>
            <p:cNvSpPr>
              <a:spLocks/>
            </p:cNvSpPr>
            <p:nvPr/>
          </p:nvSpPr>
          <p:spPr bwMode="auto">
            <a:xfrm>
              <a:off x="2052" y="1130"/>
              <a:ext cx="570" cy="259"/>
            </a:xfrm>
            <a:custGeom>
              <a:avLst/>
              <a:gdLst>
                <a:gd name="T0" fmla="*/ 942 w 345"/>
                <a:gd name="T1" fmla="*/ 280 h 157"/>
                <a:gd name="T2" fmla="*/ 900 w 345"/>
                <a:gd name="T3" fmla="*/ 223 h 157"/>
                <a:gd name="T4" fmla="*/ 859 w 345"/>
                <a:gd name="T5" fmla="*/ 167 h 157"/>
                <a:gd name="T6" fmla="*/ 811 w 345"/>
                <a:gd name="T7" fmla="*/ 125 h 157"/>
                <a:gd name="T8" fmla="*/ 770 w 345"/>
                <a:gd name="T9" fmla="*/ 87 h 157"/>
                <a:gd name="T10" fmla="*/ 729 w 345"/>
                <a:gd name="T11" fmla="*/ 58 h 157"/>
                <a:gd name="T12" fmla="*/ 686 w 345"/>
                <a:gd name="T13" fmla="*/ 30 h 157"/>
                <a:gd name="T14" fmla="*/ 639 w 345"/>
                <a:gd name="T15" fmla="*/ 13 h 157"/>
                <a:gd name="T16" fmla="*/ 598 w 345"/>
                <a:gd name="T17" fmla="*/ 3 h 157"/>
                <a:gd name="T18" fmla="*/ 553 w 345"/>
                <a:gd name="T19" fmla="*/ 0 h 157"/>
                <a:gd name="T20" fmla="*/ 514 w 345"/>
                <a:gd name="T21" fmla="*/ 0 h 157"/>
                <a:gd name="T22" fmla="*/ 474 w 345"/>
                <a:gd name="T23" fmla="*/ 0 h 157"/>
                <a:gd name="T24" fmla="*/ 435 w 345"/>
                <a:gd name="T25" fmla="*/ 8 h 157"/>
                <a:gd name="T26" fmla="*/ 398 w 345"/>
                <a:gd name="T27" fmla="*/ 25 h 157"/>
                <a:gd name="T28" fmla="*/ 360 w 345"/>
                <a:gd name="T29" fmla="*/ 41 h 157"/>
                <a:gd name="T30" fmla="*/ 325 w 345"/>
                <a:gd name="T31" fmla="*/ 58 h 157"/>
                <a:gd name="T32" fmla="*/ 292 w 345"/>
                <a:gd name="T33" fmla="*/ 76 h 157"/>
                <a:gd name="T34" fmla="*/ 230 w 345"/>
                <a:gd name="T35" fmla="*/ 129 h 157"/>
                <a:gd name="T36" fmla="*/ 172 w 345"/>
                <a:gd name="T37" fmla="*/ 183 h 157"/>
                <a:gd name="T38" fmla="*/ 121 w 345"/>
                <a:gd name="T39" fmla="*/ 234 h 157"/>
                <a:gd name="T40" fmla="*/ 79 w 345"/>
                <a:gd name="T41" fmla="*/ 285 h 157"/>
                <a:gd name="T42" fmla="*/ 20 w 345"/>
                <a:gd name="T43" fmla="*/ 370 h 157"/>
                <a:gd name="T44" fmla="*/ 0 w 345"/>
                <a:gd name="T45" fmla="*/ 401 h 157"/>
                <a:gd name="T46" fmla="*/ 35 w 345"/>
                <a:gd name="T47" fmla="*/ 427 h 157"/>
                <a:gd name="T48" fmla="*/ 58 w 345"/>
                <a:gd name="T49" fmla="*/ 389 h 157"/>
                <a:gd name="T50" fmla="*/ 114 w 345"/>
                <a:gd name="T51" fmla="*/ 313 h 157"/>
                <a:gd name="T52" fmla="*/ 155 w 345"/>
                <a:gd name="T53" fmla="*/ 259 h 157"/>
                <a:gd name="T54" fmla="*/ 205 w 345"/>
                <a:gd name="T55" fmla="*/ 213 h 157"/>
                <a:gd name="T56" fmla="*/ 256 w 345"/>
                <a:gd name="T57" fmla="*/ 160 h 157"/>
                <a:gd name="T58" fmla="*/ 314 w 345"/>
                <a:gd name="T59" fmla="*/ 114 h 157"/>
                <a:gd name="T60" fmla="*/ 344 w 345"/>
                <a:gd name="T61" fmla="*/ 92 h 157"/>
                <a:gd name="T62" fmla="*/ 377 w 345"/>
                <a:gd name="T63" fmla="*/ 76 h 157"/>
                <a:gd name="T64" fmla="*/ 411 w 345"/>
                <a:gd name="T65" fmla="*/ 63 h 157"/>
                <a:gd name="T66" fmla="*/ 444 w 345"/>
                <a:gd name="T67" fmla="*/ 51 h 157"/>
                <a:gd name="T68" fmla="*/ 481 w 345"/>
                <a:gd name="T69" fmla="*/ 46 h 157"/>
                <a:gd name="T70" fmla="*/ 519 w 345"/>
                <a:gd name="T71" fmla="*/ 41 h 157"/>
                <a:gd name="T72" fmla="*/ 553 w 345"/>
                <a:gd name="T73" fmla="*/ 41 h 157"/>
                <a:gd name="T74" fmla="*/ 593 w 345"/>
                <a:gd name="T75" fmla="*/ 46 h 157"/>
                <a:gd name="T76" fmla="*/ 628 w 345"/>
                <a:gd name="T77" fmla="*/ 58 h 157"/>
                <a:gd name="T78" fmla="*/ 666 w 345"/>
                <a:gd name="T79" fmla="*/ 71 h 157"/>
                <a:gd name="T80" fmla="*/ 702 w 345"/>
                <a:gd name="T81" fmla="*/ 92 h 157"/>
                <a:gd name="T82" fmla="*/ 742 w 345"/>
                <a:gd name="T83" fmla="*/ 120 h 157"/>
                <a:gd name="T84" fmla="*/ 786 w 345"/>
                <a:gd name="T85" fmla="*/ 155 h 157"/>
                <a:gd name="T86" fmla="*/ 821 w 345"/>
                <a:gd name="T87" fmla="*/ 196 h 157"/>
                <a:gd name="T88" fmla="*/ 862 w 345"/>
                <a:gd name="T89" fmla="*/ 251 h 157"/>
                <a:gd name="T90" fmla="*/ 907 w 345"/>
                <a:gd name="T91" fmla="*/ 307 h 157"/>
                <a:gd name="T92" fmla="*/ 942 w 345"/>
                <a:gd name="T93" fmla="*/ 280 h 15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45"/>
                <a:gd name="T142" fmla="*/ 0 h 157"/>
                <a:gd name="T143" fmla="*/ 345 w 345"/>
                <a:gd name="T144" fmla="*/ 157 h 15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45" h="157">
                  <a:moveTo>
                    <a:pt x="345" y="103"/>
                  </a:moveTo>
                  <a:lnTo>
                    <a:pt x="330" y="82"/>
                  </a:lnTo>
                  <a:lnTo>
                    <a:pt x="315" y="61"/>
                  </a:lnTo>
                  <a:lnTo>
                    <a:pt x="297" y="46"/>
                  </a:lnTo>
                  <a:lnTo>
                    <a:pt x="282" y="32"/>
                  </a:lnTo>
                  <a:lnTo>
                    <a:pt x="267" y="21"/>
                  </a:lnTo>
                  <a:lnTo>
                    <a:pt x="251" y="11"/>
                  </a:lnTo>
                  <a:lnTo>
                    <a:pt x="234" y="5"/>
                  </a:lnTo>
                  <a:lnTo>
                    <a:pt x="219" y="1"/>
                  </a:lnTo>
                  <a:lnTo>
                    <a:pt x="203" y="0"/>
                  </a:lnTo>
                  <a:lnTo>
                    <a:pt x="188" y="0"/>
                  </a:lnTo>
                  <a:lnTo>
                    <a:pt x="174" y="0"/>
                  </a:lnTo>
                  <a:lnTo>
                    <a:pt x="159" y="3"/>
                  </a:lnTo>
                  <a:lnTo>
                    <a:pt x="146" y="9"/>
                  </a:lnTo>
                  <a:lnTo>
                    <a:pt x="132" y="15"/>
                  </a:lnTo>
                  <a:lnTo>
                    <a:pt x="119" y="21"/>
                  </a:lnTo>
                  <a:lnTo>
                    <a:pt x="107" y="28"/>
                  </a:lnTo>
                  <a:lnTo>
                    <a:pt x="84" y="47"/>
                  </a:lnTo>
                  <a:lnTo>
                    <a:pt x="63" y="67"/>
                  </a:lnTo>
                  <a:lnTo>
                    <a:pt x="44" y="86"/>
                  </a:lnTo>
                  <a:lnTo>
                    <a:pt x="29" y="105"/>
                  </a:lnTo>
                  <a:lnTo>
                    <a:pt x="7" y="136"/>
                  </a:lnTo>
                  <a:lnTo>
                    <a:pt x="0" y="147"/>
                  </a:lnTo>
                  <a:lnTo>
                    <a:pt x="13" y="157"/>
                  </a:lnTo>
                  <a:lnTo>
                    <a:pt x="21" y="143"/>
                  </a:lnTo>
                  <a:lnTo>
                    <a:pt x="42" y="115"/>
                  </a:lnTo>
                  <a:lnTo>
                    <a:pt x="57" y="95"/>
                  </a:lnTo>
                  <a:lnTo>
                    <a:pt x="75" y="78"/>
                  </a:lnTo>
                  <a:lnTo>
                    <a:pt x="94" y="59"/>
                  </a:lnTo>
                  <a:lnTo>
                    <a:pt x="115" y="42"/>
                  </a:lnTo>
                  <a:lnTo>
                    <a:pt x="126" y="34"/>
                  </a:lnTo>
                  <a:lnTo>
                    <a:pt x="138" y="28"/>
                  </a:lnTo>
                  <a:lnTo>
                    <a:pt x="151" y="23"/>
                  </a:lnTo>
                  <a:lnTo>
                    <a:pt x="163" y="19"/>
                  </a:lnTo>
                  <a:lnTo>
                    <a:pt x="176" y="17"/>
                  </a:lnTo>
                  <a:lnTo>
                    <a:pt x="190" y="15"/>
                  </a:lnTo>
                  <a:lnTo>
                    <a:pt x="203" y="15"/>
                  </a:lnTo>
                  <a:lnTo>
                    <a:pt x="217" y="17"/>
                  </a:lnTo>
                  <a:lnTo>
                    <a:pt x="230" y="21"/>
                  </a:lnTo>
                  <a:lnTo>
                    <a:pt x="244" y="26"/>
                  </a:lnTo>
                  <a:lnTo>
                    <a:pt x="257" y="34"/>
                  </a:lnTo>
                  <a:lnTo>
                    <a:pt x="272" y="44"/>
                  </a:lnTo>
                  <a:lnTo>
                    <a:pt x="288" y="57"/>
                  </a:lnTo>
                  <a:lnTo>
                    <a:pt x="301" y="72"/>
                  </a:lnTo>
                  <a:lnTo>
                    <a:pt x="316" y="92"/>
                  </a:lnTo>
                  <a:lnTo>
                    <a:pt x="332" y="113"/>
                  </a:lnTo>
                  <a:lnTo>
                    <a:pt x="345" y="1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a:solidFill>
                  <a:srgbClr val="000000"/>
                </a:solidFill>
                <a:latin typeface="標楷體" pitchFamily="65" charset="-120"/>
                <a:ea typeface="標楷體" pitchFamily="65" charset="-120"/>
                <a:cs typeface="Arial" charset="0"/>
              </a:endParaRPr>
            </a:p>
          </p:txBody>
        </p:sp>
        <p:sp>
          <p:nvSpPr>
            <p:cNvPr id="253964" name="Freeform 11"/>
            <p:cNvSpPr>
              <a:spLocks/>
            </p:cNvSpPr>
            <p:nvPr/>
          </p:nvSpPr>
          <p:spPr bwMode="auto">
            <a:xfrm>
              <a:off x="2600" y="1300"/>
              <a:ext cx="758" cy="958"/>
            </a:xfrm>
            <a:custGeom>
              <a:avLst/>
              <a:gdLst>
                <a:gd name="T0" fmla="*/ 1252 w 459"/>
                <a:gd name="T1" fmla="*/ 1533 h 581"/>
                <a:gd name="T2" fmla="*/ 1224 w 459"/>
                <a:gd name="T3" fmla="*/ 1529 h 581"/>
                <a:gd name="T4" fmla="*/ 1197 w 459"/>
                <a:gd name="T5" fmla="*/ 1522 h 581"/>
                <a:gd name="T6" fmla="*/ 1168 w 459"/>
                <a:gd name="T7" fmla="*/ 1509 h 581"/>
                <a:gd name="T8" fmla="*/ 1135 w 459"/>
                <a:gd name="T9" fmla="*/ 1487 h 581"/>
                <a:gd name="T10" fmla="*/ 1067 w 459"/>
                <a:gd name="T11" fmla="*/ 1441 h 581"/>
                <a:gd name="T12" fmla="*/ 996 w 459"/>
                <a:gd name="T13" fmla="*/ 1374 h 581"/>
                <a:gd name="T14" fmla="*/ 921 w 459"/>
                <a:gd name="T15" fmla="*/ 1294 h 581"/>
                <a:gd name="T16" fmla="*/ 842 w 459"/>
                <a:gd name="T17" fmla="*/ 1199 h 581"/>
                <a:gd name="T18" fmla="*/ 763 w 459"/>
                <a:gd name="T19" fmla="*/ 1101 h 581"/>
                <a:gd name="T20" fmla="*/ 679 w 459"/>
                <a:gd name="T21" fmla="*/ 993 h 581"/>
                <a:gd name="T22" fmla="*/ 519 w 459"/>
                <a:gd name="T23" fmla="*/ 750 h 581"/>
                <a:gd name="T24" fmla="*/ 348 w 459"/>
                <a:gd name="T25" fmla="*/ 495 h 581"/>
                <a:gd name="T26" fmla="*/ 193 w 459"/>
                <a:gd name="T27" fmla="*/ 239 h 581"/>
                <a:gd name="T28" fmla="*/ 35 w 459"/>
                <a:gd name="T29" fmla="*/ 0 h 581"/>
                <a:gd name="T30" fmla="*/ 0 w 459"/>
                <a:gd name="T31" fmla="*/ 26 h 581"/>
                <a:gd name="T32" fmla="*/ 155 w 459"/>
                <a:gd name="T33" fmla="*/ 267 h 581"/>
                <a:gd name="T34" fmla="*/ 314 w 459"/>
                <a:gd name="T35" fmla="*/ 523 h 581"/>
                <a:gd name="T36" fmla="*/ 481 w 459"/>
                <a:gd name="T37" fmla="*/ 772 h 581"/>
                <a:gd name="T38" fmla="*/ 649 w 459"/>
                <a:gd name="T39" fmla="*/ 1011 h 581"/>
                <a:gd name="T40" fmla="*/ 728 w 459"/>
                <a:gd name="T41" fmla="*/ 1128 h 581"/>
                <a:gd name="T42" fmla="*/ 809 w 459"/>
                <a:gd name="T43" fmla="*/ 1227 h 581"/>
                <a:gd name="T44" fmla="*/ 888 w 459"/>
                <a:gd name="T45" fmla="*/ 1319 h 581"/>
                <a:gd name="T46" fmla="*/ 963 w 459"/>
                <a:gd name="T47" fmla="*/ 1403 h 581"/>
                <a:gd name="T48" fmla="*/ 1042 w 459"/>
                <a:gd name="T49" fmla="*/ 1471 h 581"/>
                <a:gd name="T50" fmla="*/ 1110 w 459"/>
                <a:gd name="T51" fmla="*/ 1522 h 581"/>
                <a:gd name="T52" fmla="*/ 1146 w 459"/>
                <a:gd name="T53" fmla="*/ 1545 h 581"/>
                <a:gd name="T54" fmla="*/ 1184 w 459"/>
                <a:gd name="T55" fmla="*/ 1560 h 581"/>
                <a:gd name="T56" fmla="*/ 1214 w 459"/>
                <a:gd name="T57" fmla="*/ 1575 h 581"/>
                <a:gd name="T58" fmla="*/ 1252 w 459"/>
                <a:gd name="T59" fmla="*/ 1580 h 581"/>
                <a:gd name="T60" fmla="*/ 1252 w 459"/>
                <a:gd name="T61" fmla="*/ 1533 h 58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59"/>
                <a:gd name="T94" fmla="*/ 0 h 581"/>
                <a:gd name="T95" fmla="*/ 459 w 459"/>
                <a:gd name="T96" fmla="*/ 581 h 58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59" h="581">
                  <a:moveTo>
                    <a:pt x="459" y="564"/>
                  </a:moveTo>
                  <a:lnTo>
                    <a:pt x="449" y="562"/>
                  </a:lnTo>
                  <a:lnTo>
                    <a:pt x="439" y="560"/>
                  </a:lnTo>
                  <a:lnTo>
                    <a:pt x="428" y="555"/>
                  </a:lnTo>
                  <a:lnTo>
                    <a:pt x="416" y="547"/>
                  </a:lnTo>
                  <a:lnTo>
                    <a:pt x="391" y="530"/>
                  </a:lnTo>
                  <a:lnTo>
                    <a:pt x="365" y="505"/>
                  </a:lnTo>
                  <a:lnTo>
                    <a:pt x="338" y="476"/>
                  </a:lnTo>
                  <a:lnTo>
                    <a:pt x="309" y="441"/>
                  </a:lnTo>
                  <a:lnTo>
                    <a:pt x="280" y="405"/>
                  </a:lnTo>
                  <a:lnTo>
                    <a:pt x="249" y="365"/>
                  </a:lnTo>
                  <a:lnTo>
                    <a:pt x="190" y="276"/>
                  </a:lnTo>
                  <a:lnTo>
                    <a:pt x="128" y="182"/>
                  </a:lnTo>
                  <a:lnTo>
                    <a:pt x="71" y="88"/>
                  </a:lnTo>
                  <a:lnTo>
                    <a:pt x="13" y="0"/>
                  </a:lnTo>
                  <a:lnTo>
                    <a:pt x="0" y="10"/>
                  </a:lnTo>
                  <a:lnTo>
                    <a:pt x="57" y="98"/>
                  </a:lnTo>
                  <a:lnTo>
                    <a:pt x="115" y="192"/>
                  </a:lnTo>
                  <a:lnTo>
                    <a:pt x="176" y="284"/>
                  </a:lnTo>
                  <a:lnTo>
                    <a:pt x="238" y="372"/>
                  </a:lnTo>
                  <a:lnTo>
                    <a:pt x="267" y="415"/>
                  </a:lnTo>
                  <a:lnTo>
                    <a:pt x="297" y="451"/>
                  </a:lnTo>
                  <a:lnTo>
                    <a:pt x="326" y="485"/>
                  </a:lnTo>
                  <a:lnTo>
                    <a:pt x="353" y="516"/>
                  </a:lnTo>
                  <a:lnTo>
                    <a:pt x="382" y="541"/>
                  </a:lnTo>
                  <a:lnTo>
                    <a:pt x="407" y="560"/>
                  </a:lnTo>
                  <a:lnTo>
                    <a:pt x="420" y="568"/>
                  </a:lnTo>
                  <a:lnTo>
                    <a:pt x="434" y="574"/>
                  </a:lnTo>
                  <a:lnTo>
                    <a:pt x="445" y="579"/>
                  </a:lnTo>
                  <a:lnTo>
                    <a:pt x="459" y="581"/>
                  </a:lnTo>
                  <a:lnTo>
                    <a:pt x="459" y="5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a:solidFill>
                  <a:srgbClr val="000000"/>
                </a:solidFill>
                <a:latin typeface="標楷體" pitchFamily="65" charset="-120"/>
                <a:ea typeface="標楷體" pitchFamily="65" charset="-120"/>
                <a:cs typeface="Arial" charset="0"/>
              </a:endParaRPr>
            </a:p>
          </p:txBody>
        </p:sp>
        <p:sp>
          <p:nvSpPr>
            <p:cNvPr id="253965" name="Freeform 12"/>
            <p:cNvSpPr>
              <a:spLocks/>
            </p:cNvSpPr>
            <p:nvPr/>
          </p:nvSpPr>
          <p:spPr bwMode="auto">
            <a:xfrm>
              <a:off x="2026" y="1372"/>
              <a:ext cx="906" cy="886"/>
            </a:xfrm>
            <a:custGeom>
              <a:avLst/>
              <a:gdLst>
                <a:gd name="T0" fmla="*/ 1454 w 549"/>
                <a:gd name="T1" fmla="*/ 0 h 537"/>
                <a:gd name="T2" fmla="*/ 1386 w 549"/>
                <a:gd name="T3" fmla="*/ 120 h 537"/>
                <a:gd name="T4" fmla="*/ 1312 w 549"/>
                <a:gd name="T5" fmla="*/ 238 h 537"/>
                <a:gd name="T6" fmla="*/ 1239 w 549"/>
                <a:gd name="T7" fmla="*/ 340 h 537"/>
                <a:gd name="T8" fmla="*/ 1172 w 549"/>
                <a:gd name="T9" fmla="*/ 439 h 537"/>
                <a:gd name="T10" fmla="*/ 1102 w 549"/>
                <a:gd name="T11" fmla="*/ 528 h 537"/>
                <a:gd name="T12" fmla="*/ 1035 w 549"/>
                <a:gd name="T13" fmla="*/ 619 h 537"/>
                <a:gd name="T14" fmla="*/ 969 w 549"/>
                <a:gd name="T15" fmla="*/ 700 h 537"/>
                <a:gd name="T16" fmla="*/ 901 w 549"/>
                <a:gd name="T17" fmla="*/ 774 h 537"/>
                <a:gd name="T18" fmla="*/ 774 w 549"/>
                <a:gd name="T19" fmla="*/ 909 h 537"/>
                <a:gd name="T20" fmla="*/ 654 w 549"/>
                <a:gd name="T21" fmla="*/ 1023 h 537"/>
                <a:gd name="T22" fmla="*/ 540 w 549"/>
                <a:gd name="T23" fmla="*/ 1119 h 537"/>
                <a:gd name="T24" fmla="*/ 436 w 549"/>
                <a:gd name="T25" fmla="*/ 1198 h 537"/>
                <a:gd name="T26" fmla="*/ 340 w 549"/>
                <a:gd name="T27" fmla="*/ 1265 h 537"/>
                <a:gd name="T28" fmla="*/ 256 w 549"/>
                <a:gd name="T29" fmla="*/ 1318 h 537"/>
                <a:gd name="T30" fmla="*/ 180 w 549"/>
                <a:gd name="T31" fmla="*/ 1353 h 537"/>
                <a:gd name="T32" fmla="*/ 117 w 549"/>
                <a:gd name="T33" fmla="*/ 1381 h 537"/>
                <a:gd name="T34" fmla="*/ 28 w 549"/>
                <a:gd name="T35" fmla="*/ 1411 h 537"/>
                <a:gd name="T36" fmla="*/ 0 w 549"/>
                <a:gd name="T37" fmla="*/ 1421 h 537"/>
                <a:gd name="T38" fmla="*/ 5 w 549"/>
                <a:gd name="T39" fmla="*/ 1462 h 537"/>
                <a:gd name="T40" fmla="*/ 43 w 549"/>
                <a:gd name="T41" fmla="*/ 1454 h 537"/>
                <a:gd name="T42" fmla="*/ 130 w 549"/>
                <a:gd name="T43" fmla="*/ 1421 h 537"/>
                <a:gd name="T44" fmla="*/ 198 w 549"/>
                <a:gd name="T45" fmla="*/ 1391 h 537"/>
                <a:gd name="T46" fmla="*/ 277 w 549"/>
                <a:gd name="T47" fmla="*/ 1353 h 537"/>
                <a:gd name="T48" fmla="*/ 361 w 549"/>
                <a:gd name="T49" fmla="*/ 1302 h 537"/>
                <a:gd name="T50" fmla="*/ 460 w 549"/>
                <a:gd name="T51" fmla="*/ 1232 h 537"/>
                <a:gd name="T52" fmla="*/ 573 w 549"/>
                <a:gd name="T53" fmla="*/ 1155 h 537"/>
                <a:gd name="T54" fmla="*/ 687 w 549"/>
                <a:gd name="T55" fmla="*/ 1056 h 537"/>
                <a:gd name="T56" fmla="*/ 805 w 549"/>
                <a:gd name="T57" fmla="*/ 942 h 537"/>
                <a:gd name="T58" fmla="*/ 937 w 549"/>
                <a:gd name="T59" fmla="*/ 805 h 537"/>
                <a:gd name="T60" fmla="*/ 1000 w 549"/>
                <a:gd name="T61" fmla="*/ 728 h 537"/>
                <a:gd name="T62" fmla="*/ 1068 w 549"/>
                <a:gd name="T63" fmla="*/ 642 h 537"/>
                <a:gd name="T64" fmla="*/ 1135 w 549"/>
                <a:gd name="T65" fmla="*/ 556 h 537"/>
                <a:gd name="T66" fmla="*/ 1210 w 549"/>
                <a:gd name="T67" fmla="*/ 465 h 537"/>
                <a:gd name="T68" fmla="*/ 1277 w 549"/>
                <a:gd name="T69" fmla="*/ 361 h 537"/>
                <a:gd name="T70" fmla="*/ 1352 w 549"/>
                <a:gd name="T71" fmla="*/ 256 h 537"/>
                <a:gd name="T72" fmla="*/ 1424 w 549"/>
                <a:gd name="T73" fmla="*/ 147 h 537"/>
                <a:gd name="T74" fmla="*/ 1495 w 549"/>
                <a:gd name="T75" fmla="*/ 26 h 537"/>
                <a:gd name="T76" fmla="*/ 1454 w 549"/>
                <a:gd name="T77" fmla="*/ 0 h 53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49"/>
                <a:gd name="T118" fmla="*/ 0 h 537"/>
                <a:gd name="T119" fmla="*/ 549 w 549"/>
                <a:gd name="T120" fmla="*/ 537 h 53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49" h="537">
                  <a:moveTo>
                    <a:pt x="534" y="0"/>
                  </a:moveTo>
                  <a:lnTo>
                    <a:pt x="509" y="44"/>
                  </a:lnTo>
                  <a:lnTo>
                    <a:pt x="482" y="87"/>
                  </a:lnTo>
                  <a:lnTo>
                    <a:pt x="455" y="125"/>
                  </a:lnTo>
                  <a:lnTo>
                    <a:pt x="430" y="161"/>
                  </a:lnTo>
                  <a:lnTo>
                    <a:pt x="405" y="194"/>
                  </a:lnTo>
                  <a:lnTo>
                    <a:pt x="380" y="227"/>
                  </a:lnTo>
                  <a:lnTo>
                    <a:pt x="356" y="257"/>
                  </a:lnTo>
                  <a:lnTo>
                    <a:pt x="331" y="284"/>
                  </a:lnTo>
                  <a:lnTo>
                    <a:pt x="284" y="334"/>
                  </a:lnTo>
                  <a:lnTo>
                    <a:pt x="240" y="376"/>
                  </a:lnTo>
                  <a:lnTo>
                    <a:pt x="198" y="411"/>
                  </a:lnTo>
                  <a:lnTo>
                    <a:pt x="160" y="440"/>
                  </a:lnTo>
                  <a:lnTo>
                    <a:pt x="125" y="465"/>
                  </a:lnTo>
                  <a:lnTo>
                    <a:pt x="94" y="484"/>
                  </a:lnTo>
                  <a:lnTo>
                    <a:pt x="66" y="497"/>
                  </a:lnTo>
                  <a:lnTo>
                    <a:pt x="43" y="507"/>
                  </a:lnTo>
                  <a:lnTo>
                    <a:pt x="10" y="518"/>
                  </a:lnTo>
                  <a:lnTo>
                    <a:pt x="0" y="522"/>
                  </a:lnTo>
                  <a:lnTo>
                    <a:pt x="2" y="537"/>
                  </a:lnTo>
                  <a:lnTo>
                    <a:pt x="16" y="534"/>
                  </a:lnTo>
                  <a:lnTo>
                    <a:pt x="48" y="522"/>
                  </a:lnTo>
                  <a:lnTo>
                    <a:pt x="73" y="511"/>
                  </a:lnTo>
                  <a:lnTo>
                    <a:pt x="102" y="497"/>
                  </a:lnTo>
                  <a:lnTo>
                    <a:pt x="133" y="478"/>
                  </a:lnTo>
                  <a:lnTo>
                    <a:pt x="169" y="453"/>
                  </a:lnTo>
                  <a:lnTo>
                    <a:pt x="210" y="424"/>
                  </a:lnTo>
                  <a:lnTo>
                    <a:pt x="252" y="388"/>
                  </a:lnTo>
                  <a:lnTo>
                    <a:pt x="296" y="346"/>
                  </a:lnTo>
                  <a:lnTo>
                    <a:pt x="344" y="296"/>
                  </a:lnTo>
                  <a:lnTo>
                    <a:pt x="367" y="267"/>
                  </a:lnTo>
                  <a:lnTo>
                    <a:pt x="392" y="236"/>
                  </a:lnTo>
                  <a:lnTo>
                    <a:pt x="417" y="204"/>
                  </a:lnTo>
                  <a:lnTo>
                    <a:pt x="444" y="171"/>
                  </a:lnTo>
                  <a:lnTo>
                    <a:pt x="469" y="133"/>
                  </a:lnTo>
                  <a:lnTo>
                    <a:pt x="496" y="94"/>
                  </a:lnTo>
                  <a:lnTo>
                    <a:pt x="523" y="54"/>
                  </a:lnTo>
                  <a:lnTo>
                    <a:pt x="549" y="10"/>
                  </a:lnTo>
                  <a:lnTo>
                    <a:pt x="5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a:solidFill>
                  <a:srgbClr val="000000"/>
                </a:solidFill>
                <a:latin typeface="標楷體" pitchFamily="65" charset="-120"/>
                <a:ea typeface="標楷體" pitchFamily="65" charset="-120"/>
                <a:cs typeface="Arial" charset="0"/>
              </a:endParaRPr>
            </a:p>
          </p:txBody>
        </p:sp>
        <p:sp>
          <p:nvSpPr>
            <p:cNvPr id="253966" name="Freeform 13"/>
            <p:cNvSpPr>
              <a:spLocks/>
            </p:cNvSpPr>
            <p:nvPr/>
          </p:nvSpPr>
          <p:spPr bwMode="auto">
            <a:xfrm>
              <a:off x="2907" y="1130"/>
              <a:ext cx="586" cy="259"/>
            </a:xfrm>
            <a:custGeom>
              <a:avLst/>
              <a:gdLst>
                <a:gd name="T0" fmla="*/ 967 w 355"/>
                <a:gd name="T1" fmla="*/ 280 h 157"/>
                <a:gd name="T2" fmla="*/ 921 w 355"/>
                <a:gd name="T3" fmla="*/ 223 h 157"/>
                <a:gd name="T4" fmla="*/ 880 w 355"/>
                <a:gd name="T5" fmla="*/ 167 h 157"/>
                <a:gd name="T6" fmla="*/ 837 w 355"/>
                <a:gd name="T7" fmla="*/ 125 h 157"/>
                <a:gd name="T8" fmla="*/ 796 w 355"/>
                <a:gd name="T9" fmla="*/ 87 h 157"/>
                <a:gd name="T10" fmla="*/ 749 w 355"/>
                <a:gd name="T11" fmla="*/ 58 h 157"/>
                <a:gd name="T12" fmla="*/ 707 w 355"/>
                <a:gd name="T13" fmla="*/ 30 h 157"/>
                <a:gd name="T14" fmla="*/ 659 w 355"/>
                <a:gd name="T15" fmla="*/ 13 h 157"/>
                <a:gd name="T16" fmla="*/ 619 w 355"/>
                <a:gd name="T17" fmla="*/ 3 h 157"/>
                <a:gd name="T18" fmla="*/ 574 w 355"/>
                <a:gd name="T19" fmla="*/ 0 h 157"/>
                <a:gd name="T20" fmla="*/ 535 w 355"/>
                <a:gd name="T21" fmla="*/ 0 h 157"/>
                <a:gd name="T22" fmla="*/ 490 w 355"/>
                <a:gd name="T23" fmla="*/ 0 h 157"/>
                <a:gd name="T24" fmla="*/ 449 w 355"/>
                <a:gd name="T25" fmla="*/ 8 h 157"/>
                <a:gd name="T26" fmla="*/ 414 w 355"/>
                <a:gd name="T27" fmla="*/ 25 h 157"/>
                <a:gd name="T28" fmla="*/ 376 w 355"/>
                <a:gd name="T29" fmla="*/ 41 h 157"/>
                <a:gd name="T30" fmla="*/ 340 w 355"/>
                <a:gd name="T31" fmla="*/ 58 h 157"/>
                <a:gd name="T32" fmla="*/ 302 w 355"/>
                <a:gd name="T33" fmla="*/ 76 h 157"/>
                <a:gd name="T34" fmla="*/ 239 w 355"/>
                <a:gd name="T35" fmla="*/ 129 h 157"/>
                <a:gd name="T36" fmla="*/ 183 w 355"/>
                <a:gd name="T37" fmla="*/ 183 h 157"/>
                <a:gd name="T38" fmla="*/ 130 w 355"/>
                <a:gd name="T39" fmla="*/ 234 h 157"/>
                <a:gd name="T40" fmla="*/ 84 w 355"/>
                <a:gd name="T41" fmla="*/ 285 h 157"/>
                <a:gd name="T42" fmla="*/ 28 w 355"/>
                <a:gd name="T43" fmla="*/ 370 h 157"/>
                <a:gd name="T44" fmla="*/ 0 w 355"/>
                <a:gd name="T45" fmla="*/ 401 h 157"/>
                <a:gd name="T46" fmla="*/ 41 w 355"/>
                <a:gd name="T47" fmla="*/ 427 h 157"/>
                <a:gd name="T48" fmla="*/ 58 w 355"/>
                <a:gd name="T49" fmla="*/ 394 h 157"/>
                <a:gd name="T50" fmla="*/ 121 w 355"/>
                <a:gd name="T51" fmla="*/ 313 h 157"/>
                <a:gd name="T52" fmla="*/ 163 w 355"/>
                <a:gd name="T53" fmla="*/ 264 h 157"/>
                <a:gd name="T54" fmla="*/ 210 w 355"/>
                <a:gd name="T55" fmla="*/ 213 h 157"/>
                <a:gd name="T56" fmla="*/ 267 w 355"/>
                <a:gd name="T57" fmla="*/ 160 h 157"/>
                <a:gd name="T58" fmla="*/ 330 w 355"/>
                <a:gd name="T59" fmla="*/ 114 h 157"/>
                <a:gd name="T60" fmla="*/ 360 w 355"/>
                <a:gd name="T61" fmla="*/ 92 h 157"/>
                <a:gd name="T62" fmla="*/ 393 w 355"/>
                <a:gd name="T63" fmla="*/ 76 h 157"/>
                <a:gd name="T64" fmla="*/ 428 w 355"/>
                <a:gd name="T65" fmla="*/ 63 h 157"/>
                <a:gd name="T66" fmla="*/ 465 w 355"/>
                <a:gd name="T67" fmla="*/ 51 h 157"/>
                <a:gd name="T68" fmla="*/ 495 w 355"/>
                <a:gd name="T69" fmla="*/ 46 h 157"/>
                <a:gd name="T70" fmla="*/ 535 w 355"/>
                <a:gd name="T71" fmla="*/ 41 h 157"/>
                <a:gd name="T72" fmla="*/ 569 w 355"/>
                <a:gd name="T73" fmla="*/ 41 h 157"/>
                <a:gd name="T74" fmla="*/ 612 w 355"/>
                <a:gd name="T75" fmla="*/ 46 h 157"/>
                <a:gd name="T76" fmla="*/ 649 w 355"/>
                <a:gd name="T77" fmla="*/ 58 h 157"/>
                <a:gd name="T78" fmla="*/ 687 w 355"/>
                <a:gd name="T79" fmla="*/ 71 h 157"/>
                <a:gd name="T80" fmla="*/ 728 w 355"/>
                <a:gd name="T81" fmla="*/ 92 h 157"/>
                <a:gd name="T82" fmla="*/ 763 w 355"/>
                <a:gd name="T83" fmla="*/ 120 h 157"/>
                <a:gd name="T84" fmla="*/ 807 w 355"/>
                <a:gd name="T85" fmla="*/ 155 h 157"/>
                <a:gd name="T86" fmla="*/ 847 w 355"/>
                <a:gd name="T87" fmla="*/ 196 h 157"/>
                <a:gd name="T88" fmla="*/ 888 w 355"/>
                <a:gd name="T89" fmla="*/ 251 h 157"/>
                <a:gd name="T90" fmla="*/ 933 w 355"/>
                <a:gd name="T91" fmla="*/ 307 h 157"/>
                <a:gd name="T92" fmla="*/ 967 w 355"/>
                <a:gd name="T93" fmla="*/ 280 h 15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55"/>
                <a:gd name="T142" fmla="*/ 0 h 157"/>
                <a:gd name="T143" fmla="*/ 355 w 355"/>
                <a:gd name="T144" fmla="*/ 157 h 15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55" h="157">
                  <a:moveTo>
                    <a:pt x="355" y="103"/>
                  </a:moveTo>
                  <a:lnTo>
                    <a:pt x="338" y="82"/>
                  </a:lnTo>
                  <a:lnTo>
                    <a:pt x="323" y="61"/>
                  </a:lnTo>
                  <a:lnTo>
                    <a:pt x="307" y="46"/>
                  </a:lnTo>
                  <a:lnTo>
                    <a:pt x="292" y="32"/>
                  </a:lnTo>
                  <a:lnTo>
                    <a:pt x="275" y="21"/>
                  </a:lnTo>
                  <a:lnTo>
                    <a:pt x="259" y="11"/>
                  </a:lnTo>
                  <a:lnTo>
                    <a:pt x="242" y="5"/>
                  </a:lnTo>
                  <a:lnTo>
                    <a:pt x="227" y="1"/>
                  </a:lnTo>
                  <a:lnTo>
                    <a:pt x="211" y="0"/>
                  </a:lnTo>
                  <a:lnTo>
                    <a:pt x="196" y="0"/>
                  </a:lnTo>
                  <a:lnTo>
                    <a:pt x="180" y="0"/>
                  </a:lnTo>
                  <a:lnTo>
                    <a:pt x="165" y="3"/>
                  </a:lnTo>
                  <a:lnTo>
                    <a:pt x="152" y="9"/>
                  </a:lnTo>
                  <a:lnTo>
                    <a:pt x="138" y="15"/>
                  </a:lnTo>
                  <a:lnTo>
                    <a:pt x="125" y="21"/>
                  </a:lnTo>
                  <a:lnTo>
                    <a:pt x="111" y="28"/>
                  </a:lnTo>
                  <a:lnTo>
                    <a:pt x="88" y="47"/>
                  </a:lnTo>
                  <a:lnTo>
                    <a:pt x="67" y="67"/>
                  </a:lnTo>
                  <a:lnTo>
                    <a:pt x="48" y="86"/>
                  </a:lnTo>
                  <a:lnTo>
                    <a:pt x="31" y="105"/>
                  </a:lnTo>
                  <a:lnTo>
                    <a:pt x="10" y="136"/>
                  </a:lnTo>
                  <a:lnTo>
                    <a:pt x="0" y="147"/>
                  </a:lnTo>
                  <a:lnTo>
                    <a:pt x="15" y="157"/>
                  </a:lnTo>
                  <a:lnTo>
                    <a:pt x="21" y="145"/>
                  </a:lnTo>
                  <a:lnTo>
                    <a:pt x="44" y="115"/>
                  </a:lnTo>
                  <a:lnTo>
                    <a:pt x="60" y="97"/>
                  </a:lnTo>
                  <a:lnTo>
                    <a:pt x="77" y="78"/>
                  </a:lnTo>
                  <a:lnTo>
                    <a:pt x="98" y="59"/>
                  </a:lnTo>
                  <a:lnTo>
                    <a:pt x="121" y="42"/>
                  </a:lnTo>
                  <a:lnTo>
                    <a:pt x="132" y="34"/>
                  </a:lnTo>
                  <a:lnTo>
                    <a:pt x="144" y="28"/>
                  </a:lnTo>
                  <a:lnTo>
                    <a:pt x="157" y="23"/>
                  </a:lnTo>
                  <a:lnTo>
                    <a:pt x="171" y="19"/>
                  </a:lnTo>
                  <a:lnTo>
                    <a:pt x="182" y="17"/>
                  </a:lnTo>
                  <a:lnTo>
                    <a:pt x="196" y="15"/>
                  </a:lnTo>
                  <a:lnTo>
                    <a:pt x="209" y="15"/>
                  </a:lnTo>
                  <a:lnTo>
                    <a:pt x="225" y="17"/>
                  </a:lnTo>
                  <a:lnTo>
                    <a:pt x="238" y="21"/>
                  </a:lnTo>
                  <a:lnTo>
                    <a:pt x="252" y="26"/>
                  </a:lnTo>
                  <a:lnTo>
                    <a:pt x="267" y="34"/>
                  </a:lnTo>
                  <a:lnTo>
                    <a:pt x="280" y="44"/>
                  </a:lnTo>
                  <a:lnTo>
                    <a:pt x="296" y="57"/>
                  </a:lnTo>
                  <a:lnTo>
                    <a:pt x="311" y="72"/>
                  </a:lnTo>
                  <a:lnTo>
                    <a:pt x="326" y="92"/>
                  </a:lnTo>
                  <a:lnTo>
                    <a:pt x="342" y="113"/>
                  </a:lnTo>
                  <a:lnTo>
                    <a:pt x="355" y="1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a:solidFill>
                  <a:srgbClr val="000000"/>
                </a:solidFill>
                <a:latin typeface="標楷體" pitchFamily="65" charset="-120"/>
                <a:ea typeface="標楷體" pitchFamily="65" charset="-120"/>
                <a:cs typeface="Arial" charset="0"/>
              </a:endParaRPr>
            </a:p>
          </p:txBody>
        </p:sp>
        <p:sp>
          <p:nvSpPr>
            <p:cNvPr id="253967" name="Freeform 14"/>
            <p:cNvSpPr>
              <a:spLocks/>
            </p:cNvSpPr>
            <p:nvPr/>
          </p:nvSpPr>
          <p:spPr bwMode="auto">
            <a:xfrm>
              <a:off x="3472" y="1300"/>
              <a:ext cx="718" cy="958"/>
            </a:xfrm>
            <a:custGeom>
              <a:avLst/>
              <a:gdLst>
                <a:gd name="T0" fmla="*/ 1185 w 435"/>
                <a:gd name="T1" fmla="*/ 1533 h 581"/>
                <a:gd name="T2" fmla="*/ 1150 w 435"/>
                <a:gd name="T3" fmla="*/ 1529 h 581"/>
                <a:gd name="T4" fmla="*/ 1119 w 435"/>
                <a:gd name="T5" fmla="*/ 1517 h 581"/>
                <a:gd name="T6" fmla="*/ 1081 w 435"/>
                <a:gd name="T7" fmla="*/ 1509 h 581"/>
                <a:gd name="T8" fmla="*/ 1051 w 435"/>
                <a:gd name="T9" fmla="*/ 1487 h 581"/>
                <a:gd name="T10" fmla="*/ 1013 w 435"/>
                <a:gd name="T11" fmla="*/ 1459 h 581"/>
                <a:gd name="T12" fmla="*/ 984 w 435"/>
                <a:gd name="T13" fmla="*/ 1436 h 581"/>
                <a:gd name="T14" fmla="*/ 946 w 435"/>
                <a:gd name="T15" fmla="*/ 1403 h 581"/>
                <a:gd name="T16" fmla="*/ 909 w 435"/>
                <a:gd name="T17" fmla="*/ 1374 h 581"/>
                <a:gd name="T18" fmla="*/ 842 w 435"/>
                <a:gd name="T19" fmla="*/ 1294 h 581"/>
                <a:gd name="T20" fmla="*/ 768 w 435"/>
                <a:gd name="T21" fmla="*/ 1199 h 581"/>
                <a:gd name="T22" fmla="*/ 700 w 435"/>
                <a:gd name="T23" fmla="*/ 1101 h 581"/>
                <a:gd name="T24" fmla="*/ 627 w 435"/>
                <a:gd name="T25" fmla="*/ 993 h 581"/>
                <a:gd name="T26" fmla="*/ 480 w 435"/>
                <a:gd name="T27" fmla="*/ 750 h 581"/>
                <a:gd name="T28" fmla="*/ 335 w 435"/>
                <a:gd name="T29" fmla="*/ 500 h 581"/>
                <a:gd name="T30" fmla="*/ 183 w 435"/>
                <a:gd name="T31" fmla="*/ 244 h 581"/>
                <a:gd name="T32" fmla="*/ 35 w 435"/>
                <a:gd name="T33" fmla="*/ 0 h 581"/>
                <a:gd name="T34" fmla="*/ 0 w 435"/>
                <a:gd name="T35" fmla="*/ 26 h 581"/>
                <a:gd name="T36" fmla="*/ 144 w 435"/>
                <a:gd name="T37" fmla="*/ 267 h 581"/>
                <a:gd name="T38" fmla="*/ 297 w 435"/>
                <a:gd name="T39" fmla="*/ 523 h 581"/>
                <a:gd name="T40" fmla="*/ 444 w 435"/>
                <a:gd name="T41" fmla="*/ 772 h 581"/>
                <a:gd name="T42" fmla="*/ 591 w 435"/>
                <a:gd name="T43" fmla="*/ 1011 h 581"/>
                <a:gd name="T44" fmla="*/ 665 w 435"/>
                <a:gd name="T45" fmla="*/ 1123 h 581"/>
                <a:gd name="T46" fmla="*/ 736 w 435"/>
                <a:gd name="T47" fmla="*/ 1227 h 581"/>
                <a:gd name="T48" fmla="*/ 804 w 435"/>
                <a:gd name="T49" fmla="*/ 1319 h 581"/>
                <a:gd name="T50" fmla="*/ 876 w 435"/>
                <a:gd name="T51" fmla="*/ 1398 h 581"/>
                <a:gd name="T52" fmla="*/ 916 w 435"/>
                <a:gd name="T53" fmla="*/ 1436 h 581"/>
                <a:gd name="T54" fmla="*/ 951 w 435"/>
                <a:gd name="T55" fmla="*/ 1471 h 581"/>
                <a:gd name="T56" fmla="*/ 989 w 435"/>
                <a:gd name="T57" fmla="*/ 1499 h 581"/>
                <a:gd name="T58" fmla="*/ 1030 w 435"/>
                <a:gd name="T59" fmla="*/ 1522 h 581"/>
                <a:gd name="T60" fmla="*/ 1065 w 435"/>
                <a:gd name="T61" fmla="*/ 1545 h 581"/>
                <a:gd name="T62" fmla="*/ 1103 w 435"/>
                <a:gd name="T63" fmla="*/ 1560 h 581"/>
                <a:gd name="T64" fmla="*/ 1139 w 435"/>
                <a:gd name="T65" fmla="*/ 1571 h 581"/>
                <a:gd name="T66" fmla="*/ 1182 w 435"/>
                <a:gd name="T67" fmla="*/ 1580 h 581"/>
                <a:gd name="T68" fmla="*/ 1185 w 435"/>
                <a:gd name="T69" fmla="*/ 1533 h 58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35"/>
                <a:gd name="T106" fmla="*/ 0 h 581"/>
                <a:gd name="T107" fmla="*/ 435 w 435"/>
                <a:gd name="T108" fmla="*/ 581 h 58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35" h="581">
                  <a:moveTo>
                    <a:pt x="435" y="564"/>
                  </a:moveTo>
                  <a:lnTo>
                    <a:pt x="422" y="562"/>
                  </a:lnTo>
                  <a:lnTo>
                    <a:pt x="411" y="558"/>
                  </a:lnTo>
                  <a:lnTo>
                    <a:pt x="397" y="555"/>
                  </a:lnTo>
                  <a:lnTo>
                    <a:pt x="386" y="547"/>
                  </a:lnTo>
                  <a:lnTo>
                    <a:pt x="372" y="537"/>
                  </a:lnTo>
                  <a:lnTo>
                    <a:pt x="361" y="528"/>
                  </a:lnTo>
                  <a:lnTo>
                    <a:pt x="347" y="516"/>
                  </a:lnTo>
                  <a:lnTo>
                    <a:pt x="334" y="505"/>
                  </a:lnTo>
                  <a:lnTo>
                    <a:pt x="309" y="476"/>
                  </a:lnTo>
                  <a:lnTo>
                    <a:pt x="282" y="441"/>
                  </a:lnTo>
                  <a:lnTo>
                    <a:pt x="257" y="405"/>
                  </a:lnTo>
                  <a:lnTo>
                    <a:pt x="230" y="365"/>
                  </a:lnTo>
                  <a:lnTo>
                    <a:pt x="176" y="276"/>
                  </a:lnTo>
                  <a:lnTo>
                    <a:pt x="123" y="184"/>
                  </a:lnTo>
                  <a:lnTo>
                    <a:pt x="67" y="90"/>
                  </a:lnTo>
                  <a:lnTo>
                    <a:pt x="13" y="0"/>
                  </a:lnTo>
                  <a:lnTo>
                    <a:pt x="0" y="10"/>
                  </a:lnTo>
                  <a:lnTo>
                    <a:pt x="53" y="98"/>
                  </a:lnTo>
                  <a:lnTo>
                    <a:pt x="109" y="192"/>
                  </a:lnTo>
                  <a:lnTo>
                    <a:pt x="163" y="284"/>
                  </a:lnTo>
                  <a:lnTo>
                    <a:pt x="217" y="372"/>
                  </a:lnTo>
                  <a:lnTo>
                    <a:pt x="244" y="413"/>
                  </a:lnTo>
                  <a:lnTo>
                    <a:pt x="270" y="451"/>
                  </a:lnTo>
                  <a:lnTo>
                    <a:pt x="295" y="485"/>
                  </a:lnTo>
                  <a:lnTo>
                    <a:pt x="322" y="514"/>
                  </a:lnTo>
                  <a:lnTo>
                    <a:pt x="336" y="528"/>
                  </a:lnTo>
                  <a:lnTo>
                    <a:pt x="349" y="541"/>
                  </a:lnTo>
                  <a:lnTo>
                    <a:pt x="363" y="551"/>
                  </a:lnTo>
                  <a:lnTo>
                    <a:pt x="378" y="560"/>
                  </a:lnTo>
                  <a:lnTo>
                    <a:pt x="391" y="568"/>
                  </a:lnTo>
                  <a:lnTo>
                    <a:pt x="405" y="574"/>
                  </a:lnTo>
                  <a:lnTo>
                    <a:pt x="418" y="578"/>
                  </a:lnTo>
                  <a:lnTo>
                    <a:pt x="434" y="581"/>
                  </a:lnTo>
                  <a:lnTo>
                    <a:pt x="435" y="5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a:solidFill>
                  <a:srgbClr val="000000"/>
                </a:solidFill>
                <a:latin typeface="標楷體" pitchFamily="65" charset="-120"/>
                <a:ea typeface="標楷體" pitchFamily="65" charset="-120"/>
                <a:cs typeface="Arial" charset="0"/>
              </a:endParaRPr>
            </a:p>
          </p:txBody>
        </p:sp>
        <p:sp>
          <p:nvSpPr>
            <p:cNvPr id="253968" name="Rectangle 15"/>
            <p:cNvSpPr>
              <a:spLocks noChangeArrowheads="1"/>
            </p:cNvSpPr>
            <p:nvPr/>
          </p:nvSpPr>
          <p:spPr bwMode="auto">
            <a:xfrm>
              <a:off x="1920" y="912"/>
              <a:ext cx="93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kumimoji="0" lang="zh-TW" altLang="en-US" i="1">
                  <a:solidFill>
                    <a:srgbClr val="022C8F"/>
                  </a:solidFill>
                  <a:latin typeface="標楷體" pitchFamily="65" charset="-120"/>
                  <a:ea typeface="標楷體" pitchFamily="65" charset="-120"/>
                  <a:cs typeface="Arial" charset="0"/>
                </a:rPr>
                <a:t>大部分的商品</a:t>
              </a:r>
            </a:p>
          </p:txBody>
        </p:sp>
        <p:sp>
          <p:nvSpPr>
            <p:cNvPr id="253969" name="Rectangle 16"/>
            <p:cNvSpPr>
              <a:spLocks noChangeArrowheads="1"/>
            </p:cNvSpPr>
            <p:nvPr/>
          </p:nvSpPr>
          <p:spPr bwMode="auto">
            <a:xfrm>
              <a:off x="936" y="3264"/>
              <a:ext cx="117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kumimoji="0" lang="zh-TW" altLang="en-US">
                  <a:solidFill>
                    <a:srgbClr val="990000"/>
                  </a:solidFill>
                  <a:latin typeface="標楷體" pitchFamily="65" charset="-120"/>
                  <a:ea typeface="標楷體" pitchFamily="65" charset="-120"/>
                  <a:cs typeface="Arial" charset="0"/>
                </a:rPr>
                <a:t>高搜尋屬性</a:t>
              </a:r>
            </a:p>
          </p:txBody>
        </p:sp>
        <p:sp>
          <p:nvSpPr>
            <p:cNvPr id="253970" name="Rectangle 17"/>
            <p:cNvSpPr>
              <a:spLocks noChangeArrowheads="1"/>
            </p:cNvSpPr>
            <p:nvPr/>
          </p:nvSpPr>
          <p:spPr bwMode="auto">
            <a:xfrm>
              <a:off x="1152" y="3408"/>
              <a:ext cx="81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endParaRPr kumimoji="0" lang="zh-TW" altLang="zh-TW">
                <a:solidFill>
                  <a:srgbClr val="990000"/>
                </a:solidFill>
                <a:latin typeface="標楷體" pitchFamily="65" charset="-120"/>
                <a:ea typeface="標楷體" pitchFamily="65" charset="-120"/>
                <a:cs typeface="Arial" charset="0"/>
              </a:endParaRPr>
            </a:p>
          </p:txBody>
        </p:sp>
        <p:sp>
          <p:nvSpPr>
            <p:cNvPr id="253971" name="Rectangle 18"/>
            <p:cNvSpPr>
              <a:spLocks noChangeArrowheads="1"/>
            </p:cNvSpPr>
            <p:nvPr/>
          </p:nvSpPr>
          <p:spPr bwMode="auto">
            <a:xfrm>
              <a:off x="2112" y="3264"/>
              <a:ext cx="129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endParaRPr kumimoji="0" lang="zh-TW" altLang="zh-TW" sz="1600">
                <a:solidFill>
                  <a:srgbClr val="FF6600"/>
                </a:solidFill>
                <a:latin typeface="標楷體" pitchFamily="65" charset="-120"/>
                <a:ea typeface="標楷體" pitchFamily="65" charset="-120"/>
                <a:cs typeface="Arial" charset="0"/>
              </a:endParaRPr>
            </a:p>
          </p:txBody>
        </p:sp>
        <p:sp>
          <p:nvSpPr>
            <p:cNvPr id="253972" name="Rectangle 19"/>
            <p:cNvSpPr>
              <a:spLocks noChangeArrowheads="1"/>
            </p:cNvSpPr>
            <p:nvPr/>
          </p:nvSpPr>
          <p:spPr bwMode="auto">
            <a:xfrm>
              <a:off x="2304" y="3264"/>
              <a:ext cx="74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kumimoji="0" lang="zh-TW" altLang="en-US">
                  <a:solidFill>
                    <a:srgbClr val="800080"/>
                  </a:solidFill>
                  <a:latin typeface="標楷體" pitchFamily="65" charset="-120"/>
                  <a:ea typeface="標楷體" pitchFamily="65" charset="-120"/>
                  <a:cs typeface="Arial" charset="0"/>
                </a:rPr>
                <a:t>高經驗屬性</a:t>
              </a:r>
              <a:endParaRPr kumimoji="0" lang="zh-TW" altLang="en-US" sz="1200">
                <a:solidFill>
                  <a:srgbClr val="FF6600"/>
                </a:solidFill>
                <a:latin typeface="標楷體" pitchFamily="65" charset="-120"/>
                <a:ea typeface="標楷體" pitchFamily="65" charset="-120"/>
                <a:cs typeface="Arial" charset="0"/>
              </a:endParaRPr>
            </a:p>
          </p:txBody>
        </p:sp>
        <p:sp>
          <p:nvSpPr>
            <p:cNvPr id="253973" name="Rectangle 20"/>
            <p:cNvSpPr>
              <a:spLocks noChangeArrowheads="1"/>
            </p:cNvSpPr>
            <p:nvPr/>
          </p:nvSpPr>
          <p:spPr bwMode="auto">
            <a:xfrm>
              <a:off x="3504" y="3264"/>
              <a:ext cx="139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endParaRPr kumimoji="0" lang="zh-TW" altLang="zh-TW">
                <a:solidFill>
                  <a:schemeClr val="accent1"/>
                </a:solidFill>
                <a:latin typeface="標楷體" pitchFamily="65" charset="-120"/>
                <a:ea typeface="標楷體" pitchFamily="65" charset="-120"/>
                <a:cs typeface="Arial" charset="0"/>
              </a:endParaRPr>
            </a:p>
          </p:txBody>
        </p:sp>
        <p:sp>
          <p:nvSpPr>
            <p:cNvPr id="253974" name="Rectangle 21"/>
            <p:cNvSpPr>
              <a:spLocks noChangeArrowheads="1"/>
            </p:cNvSpPr>
            <p:nvPr/>
          </p:nvSpPr>
          <p:spPr bwMode="auto">
            <a:xfrm>
              <a:off x="3504" y="3264"/>
              <a:ext cx="91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kumimoji="0" lang="zh-TW" altLang="en-US">
                  <a:solidFill>
                    <a:srgbClr val="0341DD"/>
                  </a:solidFill>
                  <a:latin typeface="標楷體" pitchFamily="65" charset="-120"/>
                  <a:ea typeface="標楷體" pitchFamily="65" charset="-120"/>
                  <a:cs typeface="Arial" charset="0"/>
                </a:rPr>
                <a:t>高信任屬性</a:t>
              </a:r>
              <a:endParaRPr kumimoji="0" lang="zh-TW" altLang="en-US">
                <a:solidFill>
                  <a:schemeClr val="accent1"/>
                </a:solidFill>
                <a:latin typeface="標楷體" pitchFamily="65" charset="-120"/>
                <a:ea typeface="標楷體" pitchFamily="65" charset="-120"/>
                <a:cs typeface="Arial" charset="0"/>
              </a:endParaRPr>
            </a:p>
          </p:txBody>
        </p:sp>
        <p:sp>
          <p:nvSpPr>
            <p:cNvPr id="253975" name="Rectangle 22"/>
            <p:cNvSpPr>
              <a:spLocks noChangeArrowheads="1"/>
            </p:cNvSpPr>
            <p:nvPr/>
          </p:nvSpPr>
          <p:spPr bwMode="auto">
            <a:xfrm>
              <a:off x="4248" y="2108"/>
              <a:ext cx="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0" lang="en-US" altLang="zh-TW" sz="1200">
                  <a:solidFill>
                    <a:schemeClr val="tx2"/>
                  </a:solidFill>
                  <a:latin typeface="標楷體" pitchFamily="65" charset="-120"/>
                  <a:ea typeface="標楷體" pitchFamily="65" charset="-120"/>
                  <a:cs typeface="Arial" charset="0"/>
                </a:rPr>
                <a:t> </a:t>
              </a:r>
            </a:p>
          </p:txBody>
        </p:sp>
        <p:sp>
          <p:nvSpPr>
            <p:cNvPr id="253976" name="Rectangle 23"/>
            <p:cNvSpPr>
              <a:spLocks noChangeArrowheads="1"/>
            </p:cNvSpPr>
            <p:nvPr/>
          </p:nvSpPr>
          <p:spPr bwMode="auto">
            <a:xfrm>
              <a:off x="4272" y="2064"/>
              <a:ext cx="121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kumimoji="0" lang="zh-TW" altLang="en-US" sz="1600">
                  <a:solidFill>
                    <a:srgbClr val="022C8F"/>
                  </a:solidFill>
                  <a:latin typeface="標楷體" pitchFamily="65" charset="-120"/>
                  <a:ea typeface="標楷體" pitchFamily="65" charset="-120"/>
                  <a:cs typeface="Arial" charset="0"/>
                </a:rPr>
                <a:t>難以評估</a:t>
              </a:r>
              <a:r>
                <a:rPr kumimoji="0" lang="zh-TW" altLang="en-US" sz="2000">
                  <a:solidFill>
                    <a:schemeClr val="hlink"/>
                  </a:solidFill>
                  <a:latin typeface="標楷體" pitchFamily="65" charset="-120"/>
                  <a:ea typeface="標楷體" pitchFamily="65" charset="-120"/>
                  <a:cs typeface="Arial" charset="0"/>
                </a:rPr>
                <a:t>*</a:t>
              </a:r>
            </a:p>
          </p:txBody>
        </p:sp>
        <p:sp>
          <p:nvSpPr>
            <p:cNvPr id="253977" name="Rectangle 24"/>
            <p:cNvSpPr>
              <a:spLocks noChangeArrowheads="1"/>
            </p:cNvSpPr>
            <p:nvPr/>
          </p:nvSpPr>
          <p:spPr bwMode="auto">
            <a:xfrm>
              <a:off x="432" y="2112"/>
              <a:ext cx="52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kumimoji="0" lang="zh-TW" altLang="en-US" sz="1600">
                  <a:solidFill>
                    <a:srgbClr val="022C8F"/>
                  </a:solidFill>
                  <a:latin typeface="標楷體" pitchFamily="65" charset="-120"/>
                  <a:ea typeface="標楷體" pitchFamily="65" charset="-120"/>
                  <a:cs typeface="Arial" charset="0"/>
                </a:rPr>
                <a:t>易於評估  </a:t>
              </a:r>
            </a:p>
          </p:txBody>
        </p:sp>
        <p:sp>
          <p:nvSpPr>
            <p:cNvPr id="253978" name="Rectangle 25"/>
            <p:cNvSpPr>
              <a:spLocks noChangeArrowheads="1"/>
            </p:cNvSpPr>
            <p:nvPr/>
          </p:nvSpPr>
          <p:spPr bwMode="auto">
            <a:xfrm>
              <a:off x="432" y="2234"/>
              <a:ext cx="82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endParaRPr kumimoji="0" lang="zh-TW" altLang="zh-TW" sz="1600">
                <a:solidFill>
                  <a:srgbClr val="022C8F"/>
                </a:solidFill>
                <a:latin typeface="標楷體" pitchFamily="65" charset="-120"/>
                <a:ea typeface="標楷體" pitchFamily="65" charset="-120"/>
                <a:cs typeface="Arial" charset="0"/>
              </a:endParaRPr>
            </a:p>
          </p:txBody>
        </p:sp>
        <p:sp>
          <p:nvSpPr>
            <p:cNvPr id="253979" name="Rectangle 26"/>
            <p:cNvSpPr>
              <a:spLocks noChangeArrowheads="1"/>
            </p:cNvSpPr>
            <p:nvPr/>
          </p:nvSpPr>
          <p:spPr bwMode="auto">
            <a:xfrm>
              <a:off x="2928" y="912"/>
              <a:ext cx="8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0" lang="zh-TW" altLang="en-US" i="1">
                  <a:solidFill>
                    <a:srgbClr val="022C8F"/>
                  </a:solidFill>
                  <a:latin typeface="標楷體" pitchFamily="65" charset="-120"/>
                  <a:ea typeface="標楷體" pitchFamily="65" charset="-120"/>
                  <a:cs typeface="Arial" charset="0"/>
                </a:rPr>
                <a:t>大部分的服務</a:t>
              </a:r>
            </a:p>
          </p:txBody>
        </p:sp>
        <p:sp>
          <p:nvSpPr>
            <p:cNvPr id="253980" name="Rectangle 27"/>
            <p:cNvSpPr>
              <a:spLocks noChangeArrowheads="1"/>
            </p:cNvSpPr>
            <p:nvPr/>
          </p:nvSpPr>
          <p:spPr bwMode="auto">
            <a:xfrm>
              <a:off x="1152" y="2400"/>
              <a:ext cx="866" cy="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lnSpc>
                  <a:spcPct val="80000"/>
                </a:lnSpc>
              </a:pPr>
              <a:endParaRPr kumimoji="0" lang="en-US" altLang="zh-TW" sz="800">
                <a:solidFill>
                  <a:srgbClr val="990000"/>
                </a:solidFill>
                <a:latin typeface="標楷體" pitchFamily="65" charset="-120"/>
                <a:ea typeface="標楷體" pitchFamily="65" charset="-120"/>
                <a:cs typeface="Arial" charset="0"/>
              </a:endParaRPr>
            </a:p>
            <a:p>
              <a:pPr eaLnBrk="0" hangingPunct="0">
                <a:lnSpc>
                  <a:spcPct val="80000"/>
                </a:lnSpc>
              </a:pPr>
              <a:r>
                <a:rPr kumimoji="0" lang="zh-TW" altLang="en-US" sz="1400">
                  <a:solidFill>
                    <a:srgbClr val="990000"/>
                  </a:solidFill>
                  <a:latin typeface="標楷體" pitchFamily="65" charset="-120"/>
                  <a:ea typeface="標楷體" pitchFamily="65" charset="-120"/>
                  <a:cs typeface="Arial" charset="0"/>
                </a:rPr>
                <a:t>衣服</a:t>
              </a:r>
            </a:p>
            <a:p>
              <a:pPr eaLnBrk="0" hangingPunct="0">
                <a:lnSpc>
                  <a:spcPct val="80000"/>
                </a:lnSpc>
              </a:pPr>
              <a:endParaRPr kumimoji="0" lang="zh-TW" altLang="en-US" sz="800">
                <a:solidFill>
                  <a:srgbClr val="990000"/>
                </a:solidFill>
                <a:latin typeface="標楷體" pitchFamily="65" charset="-120"/>
                <a:ea typeface="標楷體" pitchFamily="65" charset="-120"/>
                <a:cs typeface="Arial" charset="0"/>
              </a:endParaRPr>
            </a:p>
            <a:p>
              <a:pPr eaLnBrk="0" hangingPunct="0">
                <a:lnSpc>
                  <a:spcPct val="80000"/>
                </a:lnSpc>
              </a:pPr>
              <a:r>
                <a:rPr kumimoji="0" lang="zh-TW" altLang="en-US" sz="1400">
                  <a:solidFill>
                    <a:srgbClr val="990000"/>
                  </a:solidFill>
                  <a:latin typeface="標楷體" pitchFamily="65" charset="-120"/>
                  <a:ea typeface="標楷體" pitchFamily="65" charset="-120"/>
                  <a:cs typeface="Arial" charset="0"/>
                </a:rPr>
                <a:t>椅子</a:t>
              </a:r>
            </a:p>
            <a:p>
              <a:pPr eaLnBrk="0" hangingPunct="0">
                <a:lnSpc>
                  <a:spcPct val="80000"/>
                </a:lnSpc>
              </a:pPr>
              <a:endParaRPr kumimoji="0" lang="zh-TW" altLang="en-US" sz="800">
                <a:solidFill>
                  <a:srgbClr val="990000"/>
                </a:solidFill>
                <a:latin typeface="標楷體" pitchFamily="65" charset="-120"/>
                <a:ea typeface="標楷體" pitchFamily="65" charset="-120"/>
                <a:cs typeface="Arial" charset="0"/>
              </a:endParaRPr>
            </a:p>
            <a:p>
              <a:pPr eaLnBrk="0" hangingPunct="0">
                <a:lnSpc>
                  <a:spcPct val="80000"/>
                </a:lnSpc>
              </a:pPr>
              <a:r>
                <a:rPr kumimoji="0" lang="zh-TW" altLang="en-US" sz="1400">
                  <a:solidFill>
                    <a:srgbClr val="990000"/>
                  </a:solidFill>
                  <a:latin typeface="標楷體" pitchFamily="65" charset="-120"/>
                  <a:ea typeface="標楷體" pitchFamily="65" charset="-120"/>
                  <a:cs typeface="Arial" charset="0"/>
                </a:rPr>
                <a:t>汽車</a:t>
              </a:r>
            </a:p>
            <a:p>
              <a:pPr eaLnBrk="0" hangingPunct="0">
                <a:lnSpc>
                  <a:spcPct val="80000"/>
                </a:lnSpc>
              </a:pPr>
              <a:endParaRPr kumimoji="0" lang="zh-TW" altLang="en-US" sz="800">
                <a:solidFill>
                  <a:srgbClr val="990000"/>
                </a:solidFill>
                <a:latin typeface="標楷體" pitchFamily="65" charset="-120"/>
                <a:ea typeface="標楷體" pitchFamily="65" charset="-120"/>
                <a:cs typeface="Arial" charset="0"/>
              </a:endParaRPr>
            </a:p>
            <a:p>
              <a:pPr eaLnBrk="0" hangingPunct="0">
                <a:lnSpc>
                  <a:spcPct val="80000"/>
                </a:lnSpc>
              </a:pPr>
              <a:r>
                <a:rPr kumimoji="0" lang="zh-TW" altLang="en-US" sz="1400">
                  <a:solidFill>
                    <a:srgbClr val="990000"/>
                  </a:solidFill>
                  <a:latin typeface="標楷體" pitchFamily="65" charset="-120"/>
                  <a:ea typeface="標楷體" pitchFamily="65" charset="-120"/>
                  <a:cs typeface="Arial" charset="0"/>
                </a:rPr>
                <a:t>食物</a:t>
              </a:r>
              <a:endParaRPr kumimoji="0" lang="zh-TW" altLang="en-US" sz="1200">
                <a:solidFill>
                  <a:schemeClr val="tx2"/>
                </a:solidFill>
                <a:latin typeface="標楷體" pitchFamily="65" charset="-120"/>
                <a:ea typeface="標楷體" pitchFamily="65" charset="-120"/>
                <a:cs typeface="Arial" charset="0"/>
              </a:endParaRPr>
            </a:p>
          </p:txBody>
        </p:sp>
        <p:sp>
          <p:nvSpPr>
            <p:cNvPr id="253981" name="Rectangle 28"/>
            <p:cNvSpPr>
              <a:spLocks noChangeArrowheads="1"/>
            </p:cNvSpPr>
            <p:nvPr/>
          </p:nvSpPr>
          <p:spPr bwMode="auto">
            <a:xfrm>
              <a:off x="2256" y="2396"/>
              <a:ext cx="1729" cy="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lnSpc>
                  <a:spcPct val="80000"/>
                </a:lnSpc>
              </a:pPr>
              <a:endParaRPr kumimoji="0" lang="en-US" altLang="zh-TW" sz="800">
                <a:solidFill>
                  <a:srgbClr val="800080"/>
                </a:solidFill>
                <a:latin typeface="標楷體" pitchFamily="65" charset="-120"/>
                <a:ea typeface="標楷體" pitchFamily="65" charset="-120"/>
                <a:cs typeface="Arial" charset="0"/>
              </a:endParaRPr>
            </a:p>
            <a:p>
              <a:pPr eaLnBrk="0" hangingPunct="0">
                <a:lnSpc>
                  <a:spcPct val="80000"/>
                </a:lnSpc>
              </a:pPr>
              <a:r>
                <a:rPr kumimoji="0" lang="zh-TW" altLang="en-US" sz="1400">
                  <a:solidFill>
                    <a:srgbClr val="800080"/>
                  </a:solidFill>
                  <a:latin typeface="標楷體" pitchFamily="65" charset="-120"/>
                  <a:ea typeface="標楷體" pitchFamily="65" charset="-120"/>
                  <a:cs typeface="Arial" charset="0"/>
                </a:rPr>
                <a:t>餐廳菜餚</a:t>
              </a:r>
            </a:p>
            <a:p>
              <a:pPr eaLnBrk="0" hangingPunct="0">
                <a:lnSpc>
                  <a:spcPct val="80000"/>
                </a:lnSpc>
              </a:pPr>
              <a:endParaRPr kumimoji="0" lang="zh-TW" altLang="en-US" sz="800">
                <a:solidFill>
                  <a:srgbClr val="800080"/>
                </a:solidFill>
                <a:latin typeface="標楷體" pitchFamily="65" charset="-120"/>
                <a:ea typeface="標楷體" pitchFamily="65" charset="-120"/>
                <a:cs typeface="Arial" charset="0"/>
              </a:endParaRPr>
            </a:p>
            <a:p>
              <a:pPr eaLnBrk="0" hangingPunct="0">
                <a:lnSpc>
                  <a:spcPct val="80000"/>
                </a:lnSpc>
              </a:pPr>
              <a:r>
                <a:rPr kumimoji="0" lang="zh-TW" altLang="en-US" sz="1400">
                  <a:solidFill>
                    <a:srgbClr val="800080"/>
                  </a:solidFill>
                  <a:latin typeface="標楷體" pitchFamily="65" charset="-120"/>
                  <a:ea typeface="標楷體" pitchFamily="65" charset="-120"/>
                  <a:cs typeface="Arial" charset="0"/>
                </a:rPr>
                <a:t>草坪肥料</a:t>
              </a:r>
            </a:p>
            <a:p>
              <a:pPr eaLnBrk="0" hangingPunct="0">
                <a:lnSpc>
                  <a:spcPct val="80000"/>
                </a:lnSpc>
              </a:pPr>
              <a:endParaRPr kumimoji="0" lang="zh-TW" altLang="en-US" sz="800">
                <a:solidFill>
                  <a:srgbClr val="800080"/>
                </a:solidFill>
                <a:latin typeface="標楷體" pitchFamily="65" charset="-120"/>
                <a:ea typeface="標楷體" pitchFamily="65" charset="-120"/>
                <a:cs typeface="Arial" charset="0"/>
              </a:endParaRPr>
            </a:p>
            <a:p>
              <a:pPr eaLnBrk="0" hangingPunct="0">
                <a:lnSpc>
                  <a:spcPct val="80000"/>
                </a:lnSpc>
              </a:pPr>
              <a:r>
                <a:rPr kumimoji="0" lang="zh-TW" altLang="en-US" sz="1400">
                  <a:solidFill>
                    <a:srgbClr val="800080"/>
                  </a:solidFill>
                  <a:latin typeface="標楷體" pitchFamily="65" charset="-120"/>
                  <a:ea typeface="標楷體" pitchFamily="65" charset="-120"/>
                  <a:cs typeface="Arial" charset="0"/>
                </a:rPr>
                <a:t>理髮</a:t>
              </a:r>
            </a:p>
            <a:p>
              <a:pPr eaLnBrk="0" hangingPunct="0">
                <a:lnSpc>
                  <a:spcPct val="80000"/>
                </a:lnSpc>
              </a:pPr>
              <a:endParaRPr kumimoji="0" lang="zh-TW" altLang="en-US" sz="800">
                <a:solidFill>
                  <a:srgbClr val="800080"/>
                </a:solidFill>
                <a:latin typeface="標楷體" pitchFamily="65" charset="-120"/>
                <a:ea typeface="標楷體" pitchFamily="65" charset="-120"/>
                <a:cs typeface="Arial" charset="0"/>
              </a:endParaRPr>
            </a:p>
            <a:p>
              <a:pPr eaLnBrk="0" hangingPunct="0">
                <a:lnSpc>
                  <a:spcPct val="80000"/>
                </a:lnSpc>
              </a:pPr>
              <a:r>
                <a:rPr kumimoji="0" lang="zh-TW" altLang="en-US" sz="1400">
                  <a:solidFill>
                    <a:srgbClr val="800080"/>
                  </a:solidFill>
                  <a:latin typeface="標楷體" pitchFamily="65" charset="-120"/>
                  <a:ea typeface="標楷體" pitchFamily="65" charset="-120"/>
                  <a:cs typeface="Arial" charset="0"/>
                </a:rPr>
                <a:t>娛樂</a:t>
              </a:r>
              <a:endParaRPr kumimoji="0" lang="zh-TW" altLang="en-US" sz="1200">
                <a:solidFill>
                  <a:schemeClr val="tx2"/>
                </a:solidFill>
                <a:latin typeface="標楷體" pitchFamily="65" charset="-120"/>
                <a:ea typeface="標楷體" pitchFamily="65" charset="-120"/>
                <a:cs typeface="Arial" charset="0"/>
              </a:endParaRPr>
            </a:p>
          </p:txBody>
        </p:sp>
        <p:sp>
          <p:nvSpPr>
            <p:cNvPr id="253982" name="Line 29"/>
            <p:cNvSpPr>
              <a:spLocks noChangeShapeType="1"/>
            </p:cNvSpPr>
            <p:nvPr/>
          </p:nvSpPr>
          <p:spPr bwMode="auto">
            <a:xfrm>
              <a:off x="1153" y="2326"/>
              <a:ext cx="3037" cy="2"/>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53983" name="Freeform 30"/>
            <p:cNvSpPr>
              <a:spLocks/>
            </p:cNvSpPr>
            <p:nvPr/>
          </p:nvSpPr>
          <p:spPr bwMode="auto">
            <a:xfrm>
              <a:off x="1056" y="3120"/>
              <a:ext cx="850" cy="113"/>
            </a:xfrm>
            <a:custGeom>
              <a:avLst/>
              <a:gdLst>
                <a:gd name="T0" fmla="*/ 1324 w 515"/>
                <a:gd name="T1" fmla="*/ 88 h 69"/>
                <a:gd name="T2" fmla="*/ 1353 w 515"/>
                <a:gd name="T3" fmla="*/ 77 h 69"/>
                <a:gd name="T4" fmla="*/ 1375 w 515"/>
                <a:gd name="T5" fmla="*/ 54 h 69"/>
                <a:gd name="T6" fmla="*/ 1386 w 515"/>
                <a:gd name="T7" fmla="*/ 21 h 69"/>
                <a:gd name="T8" fmla="*/ 1403 w 515"/>
                <a:gd name="T9" fmla="*/ 0 h 69"/>
                <a:gd name="T10" fmla="*/ 1391 w 515"/>
                <a:gd name="T11" fmla="*/ 62 h 69"/>
                <a:gd name="T12" fmla="*/ 1370 w 515"/>
                <a:gd name="T13" fmla="*/ 100 h 69"/>
                <a:gd name="T14" fmla="*/ 1335 w 515"/>
                <a:gd name="T15" fmla="*/ 121 h 69"/>
                <a:gd name="T16" fmla="*/ 1274 w 515"/>
                <a:gd name="T17" fmla="*/ 123 h 69"/>
                <a:gd name="T18" fmla="*/ 779 w 515"/>
                <a:gd name="T19" fmla="*/ 129 h 69"/>
                <a:gd name="T20" fmla="*/ 754 w 515"/>
                <a:gd name="T21" fmla="*/ 129 h 69"/>
                <a:gd name="T22" fmla="*/ 733 w 515"/>
                <a:gd name="T23" fmla="*/ 144 h 69"/>
                <a:gd name="T24" fmla="*/ 716 w 515"/>
                <a:gd name="T25" fmla="*/ 172 h 69"/>
                <a:gd name="T26" fmla="*/ 690 w 515"/>
                <a:gd name="T27" fmla="*/ 185 h 69"/>
                <a:gd name="T28" fmla="*/ 682 w 515"/>
                <a:gd name="T29" fmla="*/ 156 h 69"/>
                <a:gd name="T30" fmla="*/ 665 w 515"/>
                <a:gd name="T31" fmla="*/ 139 h 69"/>
                <a:gd name="T32" fmla="*/ 637 w 515"/>
                <a:gd name="T33" fmla="*/ 129 h 69"/>
                <a:gd name="T34" fmla="*/ 612 w 515"/>
                <a:gd name="T35" fmla="*/ 123 h 69"/>
                <a:gd name="T36" fmla="*/ 96 w 515"/>
                <a:gd name="T37" fmla="*/ 123 h 69"/>
                <a:gd name="T38" fmla="*/ 46 w 515"/>
                <a:gd name="T39" fmla="*/ 115 h 69"/>
                <a:gd name="T40" fmla="*/ 17 w 515"/>
                <a:gd name="T41" fmla="*/ 84 h 69"/>
                <a:gd name="T42" fmla="*/ 5 w 515"/>
                <a:gd name="T43" fmla="*/ 38 h 69"/>
                <a:gd name="T44" fmla="*/ 17 w 515"/>
                <a:gd name="T45" fmla="*/ 0 h 69"/>
                <a:gd name="T46" fmla="*/ 21 w 515"/>
                <a:gd name="T47" fmla="*/ 38 h 69"/>
                <a:gd name="T48" fmla="*/ 38 w 515"/>
                <a:gd name="T49" fmla="*/ 62 h 69"/>
                <a:gd name="T50" fmla="*/ 63 w 515"/>
                <a:gd name="T51" fmla="*/ 84 h 69"/>
                <a:gd name="T52" fmla="*/ 101 w 515"/>
                <a:gd name="T53" fmla="*/ 93 h 69"/>
                <a:gd name="T54" fmla="*/ 624 w 515"/>
                <a:gd name="T55" fmla="*/ 93 h 69"/>
                <a:gd name="T56" fmla="*/ 649 w 515"/>
                <a:gd name="T57" fmla="*/ 100 h 69"/>
                <a:gd name="T58" fmla="*/ 675 w 515"/>
                <a:gd name="T59" fmla="*/ 115 h 69"/>
                <a:gd name="T60" fmla="*/ 690 w 515"/>
                <a:gd name="T61" fmla="*/ 139 h 69"/>
                <a:gd name="T62" fmla="*/ 700 w 515"/>
                <a:gd name="T63" fmla="*/ 156 h 69"/>
                <a:gd name="T64" fmla="*/ 716 w 515"/>
                <a:gd name="T65" fmla="*/ 123 h 69"/>
                <a:gd name="T66" fmla="*/ 738 w 515"/>
                <a:gd name="T67" fmla="*/ 105 h 69"/>
                <a:gd name="T68" fmla="*/ 763 w 515"/>
                <a:gd name="T69" fmla="*/ 93 h 69"/>
                <a:gd name="T70" fmla="*/ 796 w 515"/>
                <a:gd name="T71" fmla="*/ 93 h 6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5"/>
                <a:gd name="T109" fmla="*/ 0 h 69"/>
                <a:gd name="T110" fmla="*/ 515 w 515"/>
                <a:gd name="T111" fmla="*/ 69 h 6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5" h="69">
                  <a:moveTo>
                    <a:pt x="478" y="35"/>
                  </a:moveTo>
                  <a:lnTo>
                    <a:pt x="486" y="33"/>
                  </a:lnTo>
                  <a:lnTo>
                    <a:pt x="492" y="31"/>
                  </a:lnTo>
                  <a:lnTo>
                    <a:pt x="497" y="29"/>
                  </a:lnTo>
                  <a:lnTo>
                    <a:pt x="501" y="23"/>
                  </a:lnTo>
                  <a:lnTo>
                    <a:pt x="505" y="20"/>
                  </a:lnTo>
                  <a:lnTo>
                    <a:pt x="507" y="14"/>
                  </a:lnTo>
                  <a:lnTo>
                    <a:pt x="509" y="8"/>
                  </a:lnTo>
                  <a:lnTo>
                    <a:pt x="509" y="0"/>
                  </a:lnTo>
                  <a:lnTo>
                    <a:pt x="515" y="0"/>
                  </a:lnTo>
                  <a:lnTo>
                    <a:pt x="513" y="14"/>
                  </a:lnTo>
                  <a:lnTo>
                    <a:pt x="511" y="23"/>
                  </a:lnTo>
                  <a:lnTo>
                    <a:pt x="509" y="31"/>
                  </a:lnTo>
                  <a:lnTo>
                    <a:pt x="503" y="37"/>
                  </a:lnTo>
                  <a:lnTo>
                    <a:pt x="497" y="43"/>
                  </a:lnTo>
                  <a:lnTo>
                    <a:pt x="490" y="45"/>
                  </a:lnTo>
                  <a:lnTo>
                    <a:pt x="480" y="46"/>
                  </a:lnTo>
                  <a:lnTo>
                    <a:pt x="468" y="46"/>
                  </a:lnTo>
                  <a:lnTo>
                    <a:pt x="290" y="46"/>
                  </a:lnTo>
                  <a:lnTo>
                    <a:pt x="286" y="48"/>
                  </a:lnTo>
                  <a:lnTo>
                    <a:pt x="280" y="48"/>
                  </a:lnTo>
                  <a:lnTo>
                    <a:pt x="277" y="48"/>
                  </a:lnTo>
                  <a:lnTo>
                    <a:pt x="273" y="52"/>
                  </a:lnTo>
                  <a:lnTo>
                    <a:pt x="269" y="54"/>
                  </a:lnTo>
                  <a:lnTo>
                    <a:pt x="265" y="58"/>
                  </a:lnTo>
                  <a:lnTo>
                    <a:pt x="263" y="64"/>
                  </a:lnTo>
                  <a:lnTo>
                    <a:pt x="261" y="69"/>
                  </a:lnTo>
                  <a:lnTo>
                    <a:pt x="253" y="69"/>
                  </a:lnTo>
                  <a:lnTo>
                    <a:pt x="253" y="64"/>
                  </a:lnTo>
                  <a:lnTo>
                    <a:pt x="250" y="58"/>
                  </a:lnTo>
                  <a:lnTo>
                    <a:pt x="248" y="54"/>
                  </a:lnTo>
                  <a:lnTo>
                    <a:pt x="244" y="52"/>
                  </a:lnTo>
                  <a:lnTo>
                    <a:pt x="238" y="48"/>
                  </a:lnTo>
                  <a:lnTo>
                    <a:pt x="234" y="48"/>
                  </a:lnTo>
                  <a:lnTo>
                    <a:pt x="229" y="48"/>
                  </a:lnTo>
                  <a:lnTo>
                    <a:pt x="225" y="46"/>
                  </a:lnTo>
                  <a:lnTo>
                    <a:pt x="46" y="46"/>
                  </a:lnTo>
                  <a:lnTo>
                    <a:pt x="35" y="46"/>
                  </a:lnTo>
                  <a:lnTo>
                    <a:pt x="25" y="45"/>
                  </a:lnTo>
                  <a:lnTo>
                    <a:pt x="17" y="43"/>
                  </a:lnTo>
                  <a:lnTo>
                    <a:pt x="12" y="37"/>
                  </a:lnTo>
                  <a:lnTo>
                    <a:pt x="6" y="31"/>
                  </a:lnTo>
                  <a:lnTo>
                    <a:pt x="4" y="23"/>
                  </a:lnTo>
                  <a:lnTo>
                    <a:pt x="2" y="14"/>
                  </a:lnTo>
                  <a:lnTo>
                    <a:pt x="0" y="0"/>
                  </a:lnTo>
                  <a:lnTo>
                    <a:pt x="6" y="0"/>
                  </a:lnTo>
                  <a:lnTo>
                    <a:pt x="6" y="8"/>
                  </a:lnTo>
                  <a:lnTo>
                    <a:pt x="8" y="14"/>
                  </a:lnTo>
                  <a:lnTo>
                    <a:pt x="10" y="20"/>
                  </a:lnTo>
                  <a:lnTo>
                    <a:pt x="14" y="23"/>
                  </a:lnTo>
                  <a:lnTo>
                    <a:pt x="17" y="29"/>
                  </a:lnTo>
                  <a:lnTo>
                    <a:pt x="23" y="31"/>
                  </a:lnTo>
                  <a:lnTo>
                    <a:pt x="29" y="33"/>
                  </a:lnTo>
                  <a:lnTo>
                    <a:pt x="37" y="35"/>
                  </a:lnTo>
                  <a:lnTo>
                    <a:pt x="223" y="35"/>
                  </a:lnTo>
                  <a:lnTo>
                    <a:pt x="229" y="35"/>
                  </a:lnTo>
                  <a:lnTo>
                    <a:pt x="234" y="35"/>
                  </a:lnTo>
                  <a:lnTo>
                    <a:pt x="238" y="37"/>
                  </a:lnTo>
                  <a:lnTo>
                    <a:pt x="244" y="39"/>
                  </a:lnTo>
                  <a:lnTo>
                    <a:pt x="248" y="43"/>
                  </a:lnTo>
                  <a:lnTo>
                    <a:pt x="252" y="46"/>
                  </a:lnTo>
                  <a:lnTo>
                    <a:pt x="253" y="52"/>
                  </a:lnTo>
                  <a:lnTo>
                    <a:pt x="257" y="58"/>
                  </a:lnTo>
                  <a:lnTo>
                    <a:pt x="261" y="52"/>
                  </a:lnTo>
                  <a:lnTo>
                    <a:pt x="263" y="46"/>
                  </a:lnTo>
                  <a:lnTo>
                    <a:pt x="267" y="43"/>
                  </a:lnTo>
                  <a:lnTo>
                    <a:pt x="271" y="39"/>
                  </a:lnTo>
                  <a:lnTo>
                    <a:pt x="277" y="37"/>
                  </a:lnTo>
                  <a:lnTo>
                    <a:pt x="280" y="35"/>
                  </a:lnTo>
                  <a:lnTo>
                    <a:pt x="286" y="35"/>
                  </a:lnTo>
                  <a:lnTo>
                    <a:pt x="292" y="35"/>
                  </a:lnTo>
                  <a:lnTo>
                    <a:pt x="478" y="35"/>
                  </a:lnTo>
                  <a:close/>
                </a:path>
              </a:pathLst>
            </a:custGeom>
            <a:solidFill>
              <a:srgbClr val="993300"/>
            </a:solidFill>
            <a:ln w="9525">
              <a:solidFill>
                <a:srgbClr val="982B00"/>
              </a:solidFill>
              <a:round/>
              <a:headEnd/>
              <a:tailEnd/>
            </a:ln>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a:solidFill>
                  <a:srgbClr val="000000"/>
                </a:solidFill>
                <a:latin typeface="標楷體" pitchFamily="65" charset="-120"/>
                <a:ea typeface="標楷體" pitchFamily="65" charset="-120"/>
                <a:cs typeface="Arial" charset="0"/>
              </a:endParaRPr>
            </a:p>
          </p:txBody>
        </p:sp>
        <p:sp>
          <p:nvSpPr>
            <p:cNvPr id="253984" name="Freeform 31"/>
            <p:cNvSpPr>
              <a:spLocks/>
            </p:cNvSpPr>
            <p:nvPr/>
          </p:nvSpPr>
          <p:spPr bwMode="auto">
            <a:xfrm>
              <a:off x="2256" y="3120"/>
              <a:ext cx="849" cy="113"/>
            </a:xfrm>
            <a:custGeom>
              <a:avLst/>
              <a:gdLst>
                <a:gd name="T0" fmla="*/ 1326 w 514"/>
                <a:gd name="T1" fmla="*/ 88 h 69"/>
                <a:gd name="T2" fmla="*/ 1356 w 514"/>
                <a:gd name="T3" fmla="*/ 77 h 69"/>
                <a:gd name="T4" fmla="*/ 1378 w 514"/>
                <a:gd name="T5" fmla="*/ 54 h 69"/>
                <a:gd name="T6" fmla="*/ 1389 w 514"/>
                <a:gd name="T7" fmla="*/ 21 h 69"/>
                <a:gd name="T8" fmla="*/ 1402 w 514"/>
                <a:gd name="T9" fmla="*/ 0 h 69"/>
                <a:gd name="T10" fmla="*/ 1394 w 514"/>
                <a:gd name="T11" fmla="*/ 62 h 69"/>
                <a:gd name="T12" fmla="*/ 1373 w 514"/>
                <a:gd name="T13" fmla="*/ 100 h 69"/>
                <a:gd name="T14" fmla="*/ 1335 w 514"/>
                <a:gd name="T15" fmla="*/ 121 h 69"/>
                <a:gd name="T16" fmla="*/ 1277 w 514"/>
                <a:gd name="T17" fmla="*/ 123 h 69"/>
                <a:gd name="T18" fmla="*/ 780 w 514"/>
                <a:gd name="T19" fmla="*/ 129 h 69"/>
                <a:gd name="T20" fmla="*/ 753 w 514"/>
                <a:gd name="T21" fmla="*/ 129 h 69"/>
                <a:gd name="T22" fmla="*/ 733 w 514"/>
                <a:gd name="T23" fmla="*/ 144 h 69"/>
                <a:gd name="T24" fmla="*/ 717 w 514"/>
                <a:gd name="T25" fmla="*/ 172 h 69"/>
                <a:gd name="T26" fmla="*/ 695 w 514"/>
                <a:gd name="T27" fmla="*/ 185 h 69"/>
                <a:gd name="T28" fmla="*/ 682 w 514"/>
                <a:gd name="T29" fmla="*/ 156 h 69"/>
                <a:gd name="T30" fmla="*/ 666 w 514"/>
                <a:gd name="T31" fmla="*/ 139 h 69"/>
                <a:gd name="T32" fmla="*/ 639 w 514"/>
                <a:gd name="T33" fmla="*/ 129 h 69"/>
                <a:gd name="T34" fmla="*/ 614 w 514"/>
                <a:gd name="T35" fmla="*/ 123 h 69"/>
                <a:gd name="T36" fmla="*/ 96 w 514"/>
                <a:gd name="T37" fmla="*/ 123 h 69"/>
                <a:gd name="T38" fmla="*/ 46 w 514"/>
                <a:gd name="T39" fmla="*/ 115 h 69"/>
                <a:gd name="T40" fmla="*/ 21 w 514"/>
                <a:gd name="T41" fmla="*/ 84 h 69"/>
                <a:gd name="T42" fmla="*/ 5 w 514"/>
                <a:gd name="T43" fmla="*/ 38 h 69"/>
                <a:gd name="T44" fmla="*/ 17 w 514"/>
                <a:gd name="T45" fmla="*/ 0 h 69"/>
                <a:gd name="T46" fmla="*/ 21 w 514"/>
                <a:gd name="T47" fmla="*/ 38 h 69"/>
                <a:gd name="T48" fmla="*/ 35 w 514"/>
                <a:gd name="T49" fmla="*/ 62 h 69"/>
                <a:gd name="T50" fmla="*/ 63 w 514"/>
                <a:gd name="T51" fmla="*/ 84 h 69"/>
                <a:gd name="T52" fmla="*/ 97 w 514"/>
                <a:gd name="T53" fmla="*/ 93 h 69"/>
                <a:gd name="T54" fmla="*/ 623 w 514"/>
                <a:gd name="T55" fmla="*/ 93 h 69"/>
                <a:gd name="T56" fmla="*/ 654 w 514"/>
                <a:gd name="T57" fmla="*/ 100 h 69"/>
                <a:gd name="T58" fmla="*/ 677 w 514"/>
                <a:gd name="T59" fmla="*/ 115 h 69"/>
                <a:gd name="T60" fmla="*/ 690 w 514"/>
                <a:gd name="T61" fmla="*/ 139 h 69"/>
                <a:gd name="T62" fmla="*/ 707 w 514"/>
                <a:gd name="T63" fmla="*/ 156 h 69"/>
                <a:gd name="T64" fmla="*/ 723 w 514"/>
                <a:gd name="T65" fmla="*/ 123 h 69"/>
                <a:gd name="T66" fmla="*/ 740 w 514"/>
                <a:gd name="T67" fmla="*/ 105 h 69"/>
                <a:gd name="T68" fmla="*/ 763 w 514"/>
                <a:gd name="T69" fmla="*/ 93 h 69"/>
                <a:gd name="T70" fmla="*/ 796 w 514"/>
                <a:gd name="T71" fmla="*/ 93 h 6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4"/>
                <a:gd name="T109" fmla="*/ 0 h 69"/>
                <a:gd name="T110" fmla="*/ 514 w 514"/>
                <a:gd name="T111" fmla="*/ 69 h 6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4" h="69">
                  <a:moveTo>
                    <a:pt x="478" y="35"/>
                  </a:moveTo>
                  <a:lnTo>
                    <a:pt x="486" y="33"/>
                  </a:lnTo>
                  <a:lnTo>
                    <a:pt x="491" y="31"/>
                  </a:lnTo>
                  <a:lnTo>
                    <a:pt x="497" y="29"/>
                  </a:lnTo>
                  <a:lnTo>
                    <a:pt x="501" y="23"/>
                  </a:lnTo>
                  <a:lnTo>
                    <a:pt x="505" y="20"/>
                  </a:lnTo>
                  <a:lnTo>
                    <a:pt x="507" y="14"/>
                  </a:lnTo>
                  <a:lnTo>
                    <a:pt x="509" y="8"/>
                  </a:lnTo>
                  <a:lnTo>
                    <a:pt x="509" y="0"/>
                  </a:lnTo>
                  <a:lnTo>
                    <a:pt x="514" y="0"/>
                  </a:lnTo>
                  <a:lnTo>
                    <a:pt x="514" y="14"/>
                  </a:lnTo>
                  <a:lnTo>
                    <a:pt x="511" y="23"/>
                  </a:lnTo>
                  <a:lnTo>
                    <a:pt x="509" y="31"/>
                  </a:lnTo>
                  <a:lnTo>
                    <a:pt x="503" y="37"/>
                  </a:lnTo>
                  <a:lnTo>
                    <a:pt x="497" y="43"/>
                  </a:lnTo>
                  <a:lnTo>
                    <a:pt x="489" y="45"/>
                  </a:lnTo>
                  <a:lnTo>
                    <a:pt x="480" y="46"/>
                  </a:lnTo>
                  <a:lnTo>
                    <a:pt x="468" y="46"/>
                  </a:lnTo>
                  <a:lnTo>
                    <a:pt x="292" y="46"/>
                  </a:lnTo>
                  <a:lnTo>
                    <a:pt x="286" y="48"/>
                  </a:lnTo>
                  <a:lnTo>
                    <a:pt x="280" y="48"/>
                  </a:lnTo>
                  <a:lnTo>
                    <a:pt x="276" y="48"/>
                  </a:lnTo>
                  <a:lnTo>
                    <a:pt x="273" y="52"/>
                  </a:lnTo>
                  <a:lnTo>
                    <a:pt x="269" y="54"/>
                  </a:lnTo>
                  <a:lnTo>
                    <a:pt x="265" y="58"/>
                  </a:lnTo>
                  <a:lnTo>
                    <a:pt x="263" y="64"/>
                  </a:lnTo>
                  <a:lnTo>
                    <a:pt x="261" y="69"/>
                  </a:lnTo>
                  <a:lnTo>
                    <a:pt x="255" y="69"/>
                  </a:lnTo>
                  <a:lnTo>
                    <a:pt x="253" y="64"/>
                  </a:lnTo>
                  <a:lnTo>
                    <a:pt x="250" y="58"/>
                  </a:lnTo>
                  <a:lnTo>
                    <a:pt x="248" y="54"/>
                  </a:lnTo>
                  <a:lnTo>
                    <a:pt x="244" y="52"/>
                  </a:lnTo>
                  <a:lnTo>
                    <a:pt x="240" y="48"/>
                  </a:lnTo>
                  <a:lnTo>
                    <a:pt x="234" y="48"/>
                  </a:lnTo>
                  <a:lnTo>
                    <a:pt x="230" y="48"/>
                  </a:lnTo>
                  <a:lnTo>
                    <a:pt x="225" y="46"/>
                  </a:lnTo>
                  <a:lnTo>
                    <a:pt x="46" y="46"/>
                  </a:lnTo>
                  <a:lnTo>
                    <a:pt x="35" y="46"/>
                  </a:lnTo>
                  <a:lnTo>
                    <a:pt x="25" y="45"/>
                  </a:lnTo>
                  <a:lnTo>
                    <a:pt x="17" y="43"/>
                  </a:lnTo>
                  <a:lnTo>
                    <a:pt x="11" y="37"/>
                  </a:lnTo>
                  <a:lnTo>
                    <a:pt x="8" y="31"/>
                  </a:lnTo>
                  <a:lnTo>
                    <a:pt x="4" y="23"/>
                  </a:lnTo>
                  <a:lnTo>
                    <a:pt x="2" y="14"/>
                  </a:lnTo>
                  <a:lnTo>
                    <a:pt x="0" y="0"/>
                  </a:lnTo>
                  <a:lnTo>
                    <a:pt x="6" y="0"/>
                  </a:lnTo>
                  <a:lnTo>
                    <a:pt x="6" y="8"/>
                  </a:lnTo>
                  <a:lnTo>
                    <a:pt x="8" y="14"/>
                  </a:lnTo>
                  <a:lnTo>
                    <a:pt x="10" y="20"/>
                  </a:lnTo>
                  <a:lnTo>
                    <a:pt x="13" y="23"/>
                  </a:lnTo>
                  <a:lnTo>
                    <a:pt x="17" y="29"/>
                  </a:lnTo>
                  <a:lnTo>
                    <a:pt x="23" y="31"/>
                  </a:lnTo>
                  <a:lnTo>
                    <a:pt x="29" y="33"/>
                  </a:lnTo>
                  <a:lnTo>
                    <a:pt x="36" y="35"/>
                  </a:lnTo>
                  <a:lnTo>
                    <a:pt x="223" y="35"/>
                  </a:lnTo>
                  <a:lnTo>
                    <a:pt x="228" y="35"/>
                  </a:lnTo>
                  <a:lnTo>
                    <a:pt x="234" y="35"/>
                  </a:lnTo>
                  <a:lnTo>
                    <a:pt x="240" y="37"/>
                  </a:lnTo>
                  <a:lnTo>
                    <a:pt x="244" y="39"/>
                  </a:lnTo>
                  <a:lnTo>
                    <a:pt x="248" y="43"/>
                  </a:lnTo>
                  <a:lnTo>
                    <a:pt x="251" y="46"/>
                  </a:lnTo>
                  <a:lnTo>
                    <a:pt x="253" y="52"/>
                  </a:lnTo>
                  <a:lnTo>
                    <a:pt x="257" y="58"/>
                  </a:lnTo>
                  <a:lnTo>
                    <a:pt x="259" y="58"/>
                  </a:lnTo>
                  <a:lnTo>
                    <a:pt x="261" y="52"/>
                  </a:lnTo>
                  <a:lnTo>
                    <a:pt x="265" y="46"/>
                  </a:lnTo>
                  <a:lnTo>
                    <a:pt x="267" y="43"/>
                  </a:lnTo>
                  <a:lnTo>
                    <a:pt x="271" y="39"/>
                  </a:lnTo>
                  <a:lnTo>
                    <a:pt x="276" y="37"/>
                  </a:lnTo>
                  <a:lnTo>
                    <a:pt x="280" y="35"/>
                  </a:lnTo>
                  <a:lnTo>
                    <a:pt x="286" y="35"/>
                  </a:lnTo>
                  <a:lnTo>
                    <a:pt x="292" y="35"/>
                  </a:lnTo>
                  <a:lnTo>
                    <a:pt x="478" y="35"/>
                  </a:lnTo>
                  <a:close/>
                </a:path>
              </a:pathLst>
            </a:custGeom>
            <a:solidFill>
              <a:srgbClr val="800080"/>
            </a:solidFill>
            <a:ln w="9525">
              <a:solidFill>
                <a:srgbClr val="800080"/>
              </a:solidFill>
              <a:round/>
              <a:headEnd/>
              <a:tailEnd/>
            </a:ln>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a:solidFill>
                  <a:srgbClr val="000000"/>
                </a:solidFill>
                <a:latin typeface="標楷體" pitchFamily="65" charset="-120"/>
                <a:ea typeface="標楷體" pitchFamily="65" charset="-120"/>
                <a:cs typeface="Arial" charset="0"/>
              </a:endParaRPr>
            </a:p>
          </p:txBody>
        </p:sp>
        <p:sp>
          <p:nvSpPr>
            <p:cNvPr id="253985" name="Freeform 32"/>
            <p:cNvSpPr>
              <a:spLocks/>
            </p:cNvSpPr>
            <p:nvPr/>
          </p:nvSpPr>
          <p:spPr bwMode="auto">
            <a:xfrm>
              <a:off x="3479" y="3120"/>
              <a:ext cx="793" cy="113"/>
            </a:xfrm>
            <a:custGeom>
              <a:avLst/>
              <a:gdLst>
                <a:gd name="T0" fmla="*/ 1231 w 480"/>
                <a:gd name="T1" fmla="*/ 88 h 69"/>
                <a:gd name="T2" fmla="*/ 1259 w 480"/>
                <a:gd name="T3" fmla="*/ 77 h 69"/>
                <a:gd name="T4" fmla="*/ 1277 w 480"/>
                <a:gd name="T5" fmla="*/ 54 h 69"/>
                <a:gd name="T6" fmla="*/ 1289 w 480"/>
                <a:gd name="T7" fmla="*/ 21 h 69"/>
                <a:gd name="T8" fmla="*/ 1310 w 480"/>
                <a:gd name="T9" fmla="*/ 0 h 69"/>
                <a:gd name="T10" fmla="*/ 1299 w 480"/>
                <a:gd name="T11" fmla="*/ 62 h 69"/>
                <a:gd name="T12" fmla="*/ 1277 w 480"/>
                <a:gd name="T13" fmla="*/ 100 h 69"/>
                <a:gd name="T14" fmla="*/ 1242 w 480"/>
                <a:gd name="T15" fmla="*/ 121 h 69"/>
                <a:gd name="T16" fmla="*/ 1180 w 480"/>
                <a:gd name="T17" fmla="*/ 123 h 69"/>
                <a:gd name="T18" fmla="*/ 729 w 480"/>
                <a:gd name="T19" fmla="*/ 129 h 69"/>
                <a:gd name="T20" fmla="*/ 702 w 480"/>
                <a:gd name="T21" fmla="*/ 129 h 69"/>
                <a:gd name="T22" fmla="*/ 674 w 480"/>
                <a:gd name="T23" fmla="*/ 144 h 69"/>
                <a:gd name="T24" fmla="*/ 666 w 480"/>
                <a:gd name="T25" fmla="*/ 172 h 69"/>
                <a:gd name="T26" fmla="*/ 639 w 480"/>
                <a:gd name="T27" fmla="*/ 185 h 69"/>
                <a:gd name="T28" fmla="*/ 628 w 480"/>
                <a:gd name="T29" fmla="*/ 156 h 69"/>
                <a:gd name="T30" fmla="*/ 606 w 480"/>
                <a:gd name="T31" fmla="*/ 139 h 69"/>
                <a:gd name="T32" fmla="*/ 586 w 480"/>
                <a:gd name="T33" fmla="*/ 129 h 69"/>
                <a:gd name="T34" fmla="*/ 560 w 480"/>
                <a:gd name="T35" fmla="*/ 123 h 69"/>
                <a:gd name="T36" fmla="*/ 93 w 480"/>
                <a:gd name="T37" fmla="*/ 123 h 69"/>
                <a:gd name="T38" fmla="*/ 46 w 480"/>
                <a:gd name="T39" fmla="*/ 115 h 69"/>
                <a:gd name="T40" fmla="*/ 20 w 480"/>
                <a:gd name="T41" fmla="*/ 84 h 69"/>
                <a:gd name="T42" fmla="*/ 5 w 480"/>
                <a:gd name="T43" fmla="*/ 38 h 69"/>
                <a:gd name="T44" fmla="*/ 17 w 480"/>
                <a:gd name="T45" fmla="*/ 0 h 69"/>
                <a:gd name="T46" fmla="*/ 20 w 480"/>
                <a:gd name="T47" fmla="*/ 38 h 69"/>
                <a:gd name="T48" fmla="*/ 35 w 480"/>
                <a:gd name="T49" fmla="*/ 62 h 69"/>
                <a:gd name="T50" fmla="*/ 63 w 480"/>
                <a:gd name="T51" fmla="*/ 84 h 69"/>
                <a:gd name="T52" fmla="*/ 97 w 480"/>
                <a:gd name="T53" fmla="*/ 93 h 69"/>
                <a:gd name="T54" fmla="*/ 570 w 480"/>
                <a:gd name="T55" fmla="*/ 93 h 69"/>
                <a:gd name="T56" fmla="*/ 598 w 480"/>
                <a:gd name="T57" fmla="*/ 100 h 69"/>
                <a:gd name="T58" fmla="*/ 623 w 480"/>
                <a:gd name="T59" fmla="*/ 115 h 69"/>
                <a:gd name="T60" fmla="*/ 639 w 480"/>
                <a:gd name="T61" fmla="*/ 139 h 69"/>
                <a:gd name="T62" fmla="*/ 649 w 480"/>
                <a:gd name="T63" fmla="*/ 156 h 69"/>
                <a:gd name="T64" fmla="*/ 666 w 480"/>
                <a:gd name="T65" fmla="*/ 123 h 69"/>
                <a:gd name="T66" fmla="*/ 686 w 480"/>
                <a:gd name="T67" fmla="*/ 105 h 69"/>
                <a:gd name="T68" fmla="*/ 712 w 480"/>
                <a:gd name="T69" fmla="*/ 93 h 69"/>
                <a:gd name="T70" fmla="*/ 742 w 480"/>
                <a:gd name="T71" fmla="*/ 93 h 6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80"/>
                <a:gd name="T109" fmla="*/ 0 h 69"/>
                <a:gd name="T110" fmla="*/ 480 w 480"/>
                <a:gd name="T111" fmla="*/ 69 h 6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80" h="69">
                  <a:moveTo>
                    <a:pt x="443" y="35"/>
                  </a:moveTo>
                  <a:lnTo>
                    <a:pt x="451" y="33"/>
                  </a:lnTo>
                  <a:lnTo>
                    <a:pt x="457" y="31"/>
                  </a:lnTo>
                  <a:lnTo>
                    <a:pt x="461" y="29"/>
                  </a:lnTo>
                  <a:lnTo>
                    <a:pt x="466" y="23"/>
                  </a:lnTo>
                  <a:lnTo>
                    <a:pt x="468" y="20"/>
                  </a:lnTo>
                  <a:lnTo>
                    <a:pt x="470" y="14"/>
                  </a:lnTo>
                  <a:lnTo>
                    <a:pt x="472" y="8"/>
                  </a:lnTo>
                  <a:lnTo>
                    <a:pt x="474" y="0"/>
                  </a:lnTo>
                  <a:lnTo>
                    <a:pt x="480" y="0"/>
                  </a:lnTo>
                  <a:lnTo>
                    <a:pt x="478" y="14"/>
                  </a:lnTo>
                  <a:lnTo>
                    <a:pt x="476" y="23"/>
                  </a:lnTo>
                  <a:lnTo>
                    <a:pt x="472" y="31"/>
                  </a:lnTo>
                  <a:lnTo>
                    <a:pt x="468" y="37"/>
                  </a:lnTo>
                  <a:lnTo>
                    <a:pt x="462" y="43"/>
                  </a:lnTo>
                  <a:lnTo>
                    <a:pt x="455" y="45"/>
                  </a:lnTo>
                  <a:lnTo>
                    <a:pt x="445" y="46"/>
                  </a:lnTo>
                  <a:lnTo>
                    <a:pt x="432" y="46"/>
                  </a:lnTo>
                  <a:lnTo>
                    <a:pt x="270" y="46"/>
                  </a:lnTo>
                  <a:lnTo>
                    <a:pt x="267" y="48"/>
                  </a:lnTo>
                  <a:lnTo>
                    <a:pt x="261" y="48"/>
                  </a:lnTo>
                  <a:lnTo>
                    <a:pt x="257" y="48"/>
                  </a:lnTo>
                  <a:lnTo>
                    <a:pt x="251" y="52"/>
                  </a:lnTo>
                  <a:lnTo>
                    <a:pt x="247" y="54"/>
                  </a:lnTo>
                  <a:lnTo>
                    <a:pt x="246" y="58"/>
                  </a:lnTo>
                  <a:lnTo>
                    <a:pt x="244" y="64"/>
                  </a:lnTo>
                  <a:lnTo>
                    <a:pt x="242" y="69"/>
                  </a:lnTo>
                  <a:lnTo>
                    <a:pt x="234" y="69"/>
                  </a:lnTo>
                  <a:lnTo>
                    <a:pt x="232" y="64"/>
                  </a:lnTo>
                  <a:lnTo>
                    <a:pt x="230" y="58"/>
                  </a:lnTo>
                  <a:lnTo>
                    <a:pt x="226" y="54"/>
                  </a:lnTo>
                  <a:lnTo>
                    <a:pt x="222" y="52"/>
                  </a:lnTo>
                  <a:lnTo>
                    <a:pt x="219" y="48"/>
                  </a:lnTo>
                  <a:lnTo>
                    <a:pt x="215" y="48"/>
                  </a:lnTo>
                  <a:lnTo>
                    <a:pt x="209" y="48"/>
                  </a:lnTo>
                  <a:lnTo>
                    <a:pt x="205" y="46"/>
                  </a:lnTo>
                  <a:lnTo>
                    <a:pt x="48" y="46"/>
                  </a:lnTo>
                  <a:lnTo>
                    <a:pt x="34" y="46"/>
                  </a:lnTo>
                  <a:lnTo>
                    <a:pt x="25" y="45"/>
                  </a:lnTo>
                  <a:lnTo>
                    <a:pt x="17" y="43"/>
                  </a:lnTo>
                  <a:lnTo>
                    <a:pt x="11" y="37"/>
                  </a:lnTo>
                  <a:lnTo>
                    <a:pt x="7" y="31"/>
                  </a:lnTo>
                  <a:lnTo>
                    <a:pt x="4" y="23"/>
                  </a:lnTo>
                  <a:lnTo>
                    <a:pt x="2" y="14"/>
                  </a:lnTo>
                  <a:lnTo>
                    <a:pt x="0" y="0"/>
                  </a:lnTo>
                  <a:lnTo>
                    <a:pt x="6" y="0"/>
                  </a:lnTo>
                  <a:lnTo>
                    <a:pt x="7" y="8"/>
                  </a:lnTo>
                  <a:lnTo>
                    <a:pt x="7" y="14"/>
                  </a:lnTo>
                  <a:lnTo>
                    <a:pt x="11" y="20"/>
                  </a:lnTo>
                  <a:lnTo>
                    <a:pt x="13" y="23"/>
                  </a:lnTo>
                  <a:lnTo>
                    <a:pt x="17" y="29"/>
                  </a:lnTo>
                  <a:lnTo>
                    <a:pt x="23" y="31"/>
                  </a:lnTo>
                  <a:lnTo>
                    <a:pt x="29" y="33"/>
                  </a:lnTo>
                  <a:lnTo>
                    <a:pt x="36" y="35"/>
                  </a:lnTo>
                  <a:lnTo>
                    <a:pt x="203" y="35"/>
                  </a:lnTo>
                  <a:lnTo>
                    <a:pt x="209" y="35"/>
                  </a:lnTo>
                  <a:lnTo>
                    <a:pt x="215" y="35"/>
                  </a:lnTo>
                  <a:lnTo>
                    <a:pt x="219" y="37"/>
                  </a:lnTo>
                  <a:lnTo>
                    <a:pt x="224" y="39"/>
                  </a:lnTo>
                  <a:lnTo>
                    <a:pt x="228" y="43"/>
                  </a:lnTo>
                  <a:lnTo>
                    <a:pt x="232" y="46"/>
                  </a:lnTo>
                  <a:lnTo>
                    <a:pt x="234" y="52"/>
                  </a:lnTo>
                  <a:lnTo>
                    <a:pt x="238" y="58"/>
                  </a:lnTo>
                  <a:lnTo>
                    <a:pt x="242" y="52"/>
                  </a:lnTo>
                  <a:lnTo>
                    <a:pt x="244" y="46"/>
                  </a:lnTo>
                  <a:lnTo>
                    <a:pt x="247" y="43"/>
                  </a:lnTo>
                  <a:lnTo>
                    <a:pt x="251" y="39"/>
                  </a:lnTo>
                  <a:lnTo>
                    <a:pt x="257" y="37"/>
                  </a:lnTo>
                  <a:lnTo>
                    <a:pt x="261" y="35"/>
                  </a:lnTo>
                  <a:lnTo>
                    <a:pt x="267" y="35"/>
                  </a:lnTo>
                  <a:lnTo>
                    <a:pt x="272" y="35"/>
                  </a:lnTo>
                  <a:lnTo>
                    <a:pt x="443" y="35"/>
                  </a:lnTo>
                  <a:close/>
                </a:path>
              </a:pathLst>
            </a:custGeom>
            <a:solidFill>
              <a:schemeClr val="tx2"/>
            </a:solidFill>
            <a:ln w="9525">
              <a:solidFill>
                <a:srgbClr val="0341DD"/>
              </a:solidFill>
              <a:round/>
              <a:headEnd/>
              <a:tailEnd/>
            </a:ln>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a:solidFill>
                  <a:srgbClr val="000000"/>
                </a:solidFill>
                <a:latin typeface="標楷體" pitchFamily="65" charset="-120"/>
                <a:ea typeface="標楷體" pitchFamily="65" charset="-120"/>
                <a:cs typeface="Arial" charset="0"/>
              </a:endParaRPr>
            </a:p>
          </p:txBody>
        </p:sp>
        <p:sp>
          <p:nvSpPr>
            <p:cNvPr id="253986" name="Text Box 33"/>
            <p:cNvSpPr txBox="1">
              <a:spLocks noChangeArrowheads="1"/>
            </p:cNvSpPr>
            <p:nvPr/>
          </p:nvSpPr>
          <p:spPr bwMode="auto">
            <a:xfrm rot="-5455162">
              <a:off x="3525" y="3035"/>
              <a:ext cx="11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rot="10800000" wrap="none">
              <a:spAutoFit/>
            </a:bodyPr>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fontAlgn="base">
                <a:spcBef>
                  <a:spcPct val="0"/>
                </a:spcBef>
                <a:spcAft>
                  <a:spcPct val="0"/>
                </a:spcAft>
                <a:defRPr kumimoji="1">
                  <a:solidFill>
                    <a:schemeClr val="tx1"/>
                  </a:solidFill>
                  <a:latin typeface="Arial" charset="0"/>
                  <a:ea typeface="新細明體" pitchFamily="18" charset="-120"/>
                </a:defRPr>
              </a:lvl6pPr>
              <a:lvl7pPr marL="2971800" indent="-228600" fontAlgn="base">
                <a:spcBef>
                  <a:spcPct val="0"/>
                </a:spcBef>
                <a:spcAft>
                  <a:spcPct val="0"/>
                </a:spcAft>
                <a:defRPr kumimoji="1">
                  <a:solidFill>
                    <a:schemeClr val="tx1"/>
                  </a:solidFill>
                  <a:latin typeface="Arial" charset="0"/>
                  <a:ea typeface="新細明體" pitchFamily="18" charset="-120"/>
                </a:defRPr>
              </a:lvl7pPr>
              <a:lvl8pPr marL="3429000" indent="-228600" fontAlgn="base">
                <a:spcBef>
                  <a:spcPct val="0"/>
                </a:spcBef>
                <a:spcAft>
                  <a:spcPct val="0"/>
                </a:spcAft>
                <a:defRPr kumimoji="1">
                  <a:solidFill>
                    <a:schemeClr val="tx1"/>
                  </a:solidFill>
                  <a:latin typeface="Arial" charset="0"/>
                  <a:ea typeface="新細明體" pitchFamily="18" charset="-120"/>
                </a:defRPr>
              </a:lvl8pPr>
              <a:lvl9pPr marL="3886200" indent="-228600" fontAlgn="base">
                <a:spcBef>
                  <a:spcPct val="0"/>
                </a:spcBef>
                <a:spcAft>
                  <a:spcPct val="0"/>
                </a:spcAft>
                <a:defRPr kumimoji="1">
                  <a:solidFill>
                    <a:schemeClr val="tx1"/>
                  </a:solidFill>
                  <a:latin typeface="Arial" charset="0"/>
                  <a:ea typeface="新細明體" pitchFamily="18" charset="-120"/>
                </a:defRPr>
              </a:lvl9pPr>
            </a:lstStyle>
            <a:p>
              <a:pPr algn="ctr" eaLnBrk="0" hangingPunct="0"/>
              <a:endParaRPr kumimoji="0" lang="zh-TW" altLang="zh-TW" sz="1000">
                <a:solidFill>
                  <a:srgbClr val="500093"/>
                </a:solidFill>
                <a:latin typeface="標楷體" pitchFamily="65" charset="-120"/>
                <a:ea typeface="標楷體" pitchFamily="65" charset="-120"/>
                <a:cs typeface="Arial" charset="0"/>
              </a:endParaRPr>
            </a:p>
          </p:txBody>
        </p:sp>
        <p:sp>
          <p:nvSpPr>
            <p:cNvPr id="253987" name="Rectangle 34"/>
            <p:cNvSpPr>
              <a:spLocks noChangeArrowheads="1"/>
            </p:cNvSpPr>
            <p:nvPr/>
          </p:nvSpPr>
          <p:spPr bwMode="auto">
            <a:xfrm>
              <a:off x="3455" y="2396"/>
              <a:ext cx="1009" cy="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p>
              <a:pPr eaLnBrk="0" hangingPunct="0">
                <a:lnSpc>
                  <a:spcPct val="80000"/>
                </a:lnSpc>
              </a:pPr>
              <a:endParaRPr kumimoji="0" lang="en-US" altLang="zh-TW" sz="800">
                <a:solidFill>
                  <a:srgbClr val="0341DD"/>
                </a:solidFill>
                <a:latin typeface="標楷體" pitchFamily="65" charset="-120"/>
                <a:ea typeface="標楷體" pitchFamily="65" charset="-120"/>
                <a:cs typeface="Arial" charset="0"/>
              </a:endParaRPr>
            </a:p>
            <a:p>
              <a:pPr eaLnBrk="0" hangingPunct="0">
                <a:lnSpc>
                  <a:spcPct val="80000"/>
                </a:lnSpc>
              </a:pPr>
              <a:r>
                <a:rPr kumimoji="0" lang="zh-TW" altLang="en-US" sz="1400">
                  <a:solidFill>
                    <a:srgbClr val="0341DD"/>
                  </a:solidFill>
                  <a:latin typeface="標楷體" pitchFamily="65" charset="-120"/>
                  <a:ea typeface="標楷體" pitchFamily="65" charset="-120"/>
                  <a:cs typeface="Arial" charset="0"/>
                </a:rPr>
                <a:t>修理電腦</a:t>
              </a:r>
            </a:p>
            <a:p>
              <a:pPr eaLnBrk="0" hangingPunct="0">
                <a:lnSpc>
                  <a:spcPct val="80000"/>
                </a:lnSpc>
              </a:pPr>
              <a:endParaRPr kumimoji="0" lang="zh-TW" altLang="en-US" sz="800">
                <a:solidFill>
                  <a:srgbClr val="0341DD"/>
                </a:solidFill>
                <a:latin typeface="標楷體" pitchFamily="65" charset="-120"/>
                <a:ea typeface="標楷體" pitchFamily="65" charset="-120"/>
                <a:cs typeface="Arial" charset="0"/>
              </a:endParaRPr>
            </a:p>
            <a:p>
              <a:pPr eaLnBrk="0" hangingPunct="0">
                <a:lnSpc>
                  <a:spcPct val="80000"/>
                </a:lnSpc>
              </a:pPr>
              <a:r>
                <a:rPr kumimoji="0" lang="zh-TW" altLang="en-US" sz="1400">
                  <a:solidFill>
                    <a:srgbClr val="0341DD"/>
                  </a:solidFill>
                  <a:latin typeface="標楷體" pitchFamily="65" charset="-120"/>
                  <a:ea typeface="標楷體" pitchFamily="65" charset="-120"/>
                  <a:cs typeface="Arial" charset="0"/>
                </a:rPr>
                <a:t>教育</a:t>
              </a:r>
            </a:p>
            <a:p>
              <a:pPr eaLnBrk="0" hangingPunct="0">
                <a:lnSpc>
                  <a:spcPct val="80000"/>
                </a:lnSpc>
              </a:pPr>
              <a:endParaRPr kumimoji="0" lang="zh-TW" altLang="en-US" sz="800">
                <a:solidFill>
                  <a:srgbClr val="0341DD"/>
                </a:solidFill>
                <a:latin typeface="標楷體" pitchFamily="65" charset="-120"/>
                <a:ea typeface="標楷體" pitchFamily="65" charset="-120"/>
                <a:cs typeface="Arial" charset="0"/>
              </a:endParaRPr>
            </a:p>
            <a:p>
              <a:pPr eaLnBrk="0" hangingPunct="0">
                <a:lnSpc>
                  <a:spcPct val="80000"/>
                </a:lnSpc>
              </a:pPr>
              <a:r>
                <a:rPr kumimoji="0" lang="zh-TW" altLang="en-US" sz="1400">
                  <a:solidFill>
                    <a:srgbClr val="0341DD"/>
                  </a:solidFill>
                  <a:latin typeface="標楷體" pitchFamily="65" charset="-120"/>
                  <a:ea typeface="標楷體" pitchFamily="65" charset="-120"/>
                  <a:cs typeface="Arial" charset="0"/>
                </a:rPr>
                <a:t>法律服務</a:t>
              </a:r>
            </a:p>
            <a:p>
              <a:pPr eaLnBrk="0" hangingPunct="0">
                <a:lnSpc>
                  <a:spcPct val="80000"/>
                </a:lnSpc>
              </a:pPr>
              <a:endParaRPr kumimoji="0" lang="zh-TW" altLang="en-US" sz="800">
                <a:solidFill>
                  <a:srgbClr val="0341DD"/>
                </a:solidFill>
                <a:latin typeface="標楷體" pitchFamily="65" charset="-120"/>
                <a:ea typeface="標楷體" pitchFamily="65" charset="-120"/>
                <a:cs typeface="Arial" charset="0"/>
              </a:endParaRPr>
            </a:p>
            <a:p>
              <a:pPr eaLnBrk="0" hangingPunct="0">
                <a:lnSpc>
                  <a:spcPct val="80000"/>
                </a:lnSpc>
              </a:pPr>
              <a:r>
                <a:rPr kumimoji="0" lang="zh-TW" altLang="en-US" sz="1400">
                  <a:solidFill>
                    <a:srgbClr val="0341DD"/>
                  </a:solidFill>
                  <a:latin typeface="標楷體" pitchFamily="65" charset="-120"/>
                  <a:ea typeface="標楷體" pitchFamily="65" charset="-120"/>
                  <a:cs typeface="Arial" charset="0"/>
                </a:rPr>
                <a:t>複雜手術</a:t>
              </a:r>
            </a:p>
          </p:txBody>
        </p:sp>
        <p:sp>
          <p:nvSpPr>
            <p:cNvPr id="253989" name="Text Box 37"/>
            <p:cNvSpPr txBox="1">
              <a:spLocks noChangeArrowheads="1"/>
            </p:cNvSpPr>
            <p:nvPr/>
          </p:nvSpPr>
          <p:spPr bwMode="auto">
            <a:xfrm>
              <a:off x="48" y="3693"/>
              <a:ext cx="3854" cy="240"/>
            </a:xfrm>
            <a:prstGeom prst="rect">
              <a:avLst/>
            </a:prstGeom>
            <a:noFill/>
            <a:ln>
              <a:noFill/>
            </a:ln>
            <a:extLst>
              <a:ext uri="{909E8E84-426E-40DD-AFC4-6F175D3DCCD1}">
                <a14:hiddenFill xmlns:a14="http://schemas.microsoft.com/office/drawing/2010/main">
                  <a:solidFill>
                    <a:srgbClr val="FFFFCD"/>
                  </a:solidFill>
                </a14:hiddenFill>
              </a:ext>
              <a:ext uri="{91240B29-F687-4F45-9708-019B960494DF}">
                <a14:hiddenLine xmlns:a14="http://schemas.microsoft.com/office/drawing/2010/main" w="6350" algn="ctr">
                  <a:solidFill>
                    <a:srgbClr val="000080"/>
                  </a:solidFill>
                  <a:miter lim="800000"/>
                  <a:headEnd/>
                  <a:tailEnd/>
                </a14:hiddenLine>
              </a:ext>
            </a:extLst>
          </p:spPr>
          <p:txBody>
            <a:bodyPr>
              <a:spAutoFit/>
            </a:bodyPr>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fontAlgn="base">
                <a:spcBef>
                  <a:spcPct val="0"/>
                </a:spcBef>
                <a:spcAft>
                  <a:spcPct val="0"/>
                </a:spcAft>
                <a:defRPr kumimoji="1">
                  <a:solidFill>
                    <a:schemeClr val="tx1"/>
                  </a:solidFill>
                  <a:latin typeface="Arial" charset="0"/>
                  <a:ea typeface="新細明體" pitchFamily="18" charset="-120"/>
                </a:defRPr>
              </a:lvl6pPr>
              <a:lvl7pPr marL="2971800" indent="-228600" fontAlgn="base">
                <a:spcBef>
                  <a:spcPct val="0"/>
                </a:spcBef>
                <a:spcAft>
                  <a:spcPct val="0"/>
                </a:spcAft>
                <a:defRPr kumimoji="1">
                  <a:solidFill>
                    <a:schemeClr val="tx1"/>
                  </a:solidFill>
                  <a:latin typeface="Arial" charset="0"/>
                  <a:ea typeface="新細明體" pitchFamily="18" charset="-120"/>
                </a:defRPr>
              </a:lvl7pPr>
              <a:lvl8pPr marL="3429000" indent="-228600" fontAlgn="base">
                <a:spcBef>
                  <a:spcPct val="0"/>
                </a:spcBef>
                <a:spcAft>
                  <a:spcPct val="0"/>
                </a:spcAft>
                <a:defRPr kumimoji="1">
                  <a:solidFill>
                    <a:schemeClr val="tx1"/>
                  </a:solidFill>
                  <a:latin typeface="Arial" charset="0"/>
                  <a:ea typeface="新細明體" pitchFamily="18" charset="-120"/>
                </a:defRPr>
              </a:lvl8pPr>
              <a:lvl9pPr marL="3886200" indent="-228600" fontAlgn="base">
                <a:spcBef>
                  <a:spcPct val="0"/>
                </a:spcBef>
                <a:spcAft>
                  <a:spcPct val="0"/>
                </a:spcAft>
                <a:defRPr kumimoji="1">
                  <a:solidFill>
                    <a:schemeClr val="tx1"/>
                  </a:solidFill>
                  <a:latin typeface="Arial" charset="0"/>
                  <a:ea typeface="新細明體" pitchFamily="18" charset="-120"/>
                </a:defRPr>
              </a:lvl9pPr>
            </a:lstStyle>
            <a:p>
              <a:pPr fontAlgn="ctr">
                <a:lnSpc>
                  <a:spcPct val="95000"/>
                </a:lnSpc>
                <a:buClr>
                  <a:srgbClr val="CC9900"/>
                </a:buClr>
                <a:buSzPct val="150000"/>
              </a:pPr>
              <a:r>
                <a:rPr kumimoji="0" lang="en-US" altLang="zh-TW" sz="2000">
                  <a:solidFill>
                    <a:schemeClr val="hlink"/>
                  </a:solidFill>
                  <a:latin typeface="標楷體" pitchFamily="65" charset="-120"/>
                  <a:ea typeface="標楷體" pitchFamily="65" charset="-120"/>
                  <a:cs typeface="Arial" charset="0"/>
                </a:rPr>
                <a:t>*</a:t>
              </a:r>
              <a:r>
                <a:rPr kumimoji="0" lang="zh-TW" altLang="en-US" sz="1300" i="1">
                  <a:solidFill>
                    <a:srgbClr val="000066"/>
                  </a:solidFill>
                  <a:latin typeface="標楷體" pitchFamily="65" charset="-120"/>
                  <a:ea typeface="標楷體" pitchFamily="65" charset="-120"/>
                  <a:cs typeface="Arial" charset="0"/>
                </a:rPr>
                <a:t>註： 產品評估的困難度會降低對服務範疇的接觸且傾向於使用固定服務提供者</a:t>
              </a:r>
            </a:p>
          </p:txBody>
        </p:sp>
      </p:grpSp>
    </p:spTree>
    <p:extLst>
      <p:ext uri="{BB962C8B-B14F-4D97-AF65-F5344CB8AC3E}">
        <p14:creationId xmlns:p14="http://schemas.microsoft.com/office/powerpoint/2010/main" val="6402210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73" name="Rectangle 73"/>
          <p:cNvSpPr>
            <a:spLocks noGrp="1" noChangeArrowheads="1"/>
          </p:cNvSpPr>
          <p:nvPr>
            <p:ph type="title"/>
          </p:nvPr>
        </p:nvSpPr>
        <p:spPr/>
        <p:txBody>
          <a:bodyPr/>
          <a:lstStyle/>
          <a:p>
            <a:r>
              <a:rPr lang="zh-TW" altLang="en-US"/>
              <a:t>購買及使用服務的知覺風險</a:t>
            </a:r>
          </a:p>
        </p:txBody>
      </p:sp>
      <p:sp>
        <p:nvSpPr>
          <p:cNvPr id="256075" name="Rectangle 75"/>
          <p:cNvSpPr>
            <a:spLocks noGrp="1" noChangeArrowheads="1"/>
          </p:cNvSpPr>
          <p:nvPr>
            <p:ph type="body" sz="half" idx="2"/>
          </p:nvPr>
        </p:nvSpPr>
        <p:spPr>
          <a:xfrm>
            <a:off x="3352800" y="1600200"/>
            <a:ext cx="5334000" cy="4525963"/>
          </a:xfrm>
        </p:spPr>
        <p:txBody>
          <a:bodyPr/>
          <a:lstStyle/>
          <a:p>
            <a:r>
              <a:rPr lang="zh-TW" altLang="en-US" sz="2400"/>
              <a:t>功能風險</a:t>
            </a:r>
            <a:r>
              <a:rPr lang="en-US" altLang="zh-TW" sz="2400">
                <a:latin typeface="標楷體"/>
              </a:rPr>
              <a:t>—</a:t>
            </a:r>
            <a:r>
              <a:rPr lang="zh-TW" altLang="en-US" sz="2400"/>
              <a:t>不滿意的績效結果</a:t>
            </a:r>
          </a:p>
          <a:p>
            <a:r>
              <a:rPr lang="zh-TW" altLang="en-US" sz="2400"/>
              <a:t>財務風險</a:t>
            </a:r>
            <a:r>
              <a:rPr lang="en-US" altLang="zh-TW" sz="2400">
                <a:latin typeface="標楷體"/>
              </a:rPr>
              <a:t>—</a:t>
            </a:r>
            <a:r>
              <a:rPr lang="zh-TW" altLang="en-US" sz="2400"/>
              <a:t>貨幣損失、非預期成本</a:t>
            </a:r>
          </a:p>
          <a:p>
            <a:r>
              <a:rPr lang="zh-TW" altLang="en-US" sz="2400"/>
              <a:t>時間風險</a:t>
            </a:r>
            <a:r>
              <a:rPr lang="en-US" altLang="zh-TW" sz="2400">
                <a:latin typeface="標楷體"/>
              </a:rPr>
              <a:t>—</a:t>
            </a:r>
            <a:r>
              <a:rPr lang="zh-TW" altLang="en-US" sz="2400"/>
              <a:t>浪費時間</a:t>
            </a:r>
            <a:r>
              <a:rPr lang="zh-TW" altLang="zh-TW" sz="2400"/>
              <a:t>、造成問題的</a:t>
            </a:r>
            <a:r>
              <a:rPr lang="zh-TW" altLang="en-US" sz="2400"/>
              <a:t>延遲</a:t>
            </a:r>
          </a:p>
          <a:p>
            <a:r>
              <a:rPr lang="zh-TW" altLang="en-US" sz="2400"/>
              <a:t>實體風險</a:t>
            </a:r>
            <a:r>
              <a:rPr lang="en-US" altLang="zh-TW" sz="2400">
                <a:latin typeface="標楷體"/>
              </a:rPr>
              <a:t>—</a:t>
            </a:r>
            <a:r>
              <a:rPr lang="zh-TW" altLang="en-US" sz="2400"/>
              <a:t>個人受傷或所有物的</a:t>
            </a:r>
            <a:br>
              <a:rPr lang="zh-TW" altLang="en-US" sz="2400"/>
            </a:br>
            <a:r>
              <a:rPr lang="zh-TW" altLang="en-US" sz="2400"/>
              <a:t>損害</a:t>
            </a:r>
          </a:p>
          <a:p>
            <a:r>
              <a:rPr lang="zh-TW" altLang="en-US" sz="2400"/>
              <a:t>心理風險</a:t>
            </a:r>
            <a:r>
              <a:rPr lang="en-US" altLang="zh-TW" sz="2400">
                <a:latin typeface="標楷體"/>
              </a:rPr>
              <a:t>—</a:t>
            </a:r>
            <a:r>
              <a:rPr lang="zh-TW" altLang="en-US" sz="2400"/>
              <a:t>害怕及負面情緒</a:t>
            </a:r>
          </a:p>
          <a:p>
            <a:r>
              <a:rPr lang="zh-TW" altLang="en-US" sz="2400"/>
              <a:t>社會風險</a:t>
            </a:r>
            <a:r>
              <a:rPr lang="en-US" altLang="zh-TW" sz="2400">
                <a:latin typeface="標楷體"/>
              </a:rPr>
              <a:t>—</a:t>
            </a:r>
            <a:r>
              <a:rPr lang="zh-TW" altLang="en-US" sz="2400"/>
              <a:t>其他人的想法及反應</a:t>
            </a:r>
          </a:p>
          <a:p>
            <a:r>
              <a:rPr lang="zh-TW" altLang="en-US" sz="2400"/>
              <a:t>感官風險</a:t>
            </a:r>
            <a:r>
              <a:rPr lang="en-US" altLang="zh-TW" sz="2400">
                <a:latin typeface="標楷體"/>
              </a:rPr>
              <a:t>—</a:t>
            </a:r>
            <a:r>
              <a:rPr lang="zh-TW" altLang="en-US" sz="2400"/>
              <a:t>不想要的對五感的影響</a:t>
            </a:r>
          </a:p>
        </p:txBody>
      </p:sp>
      <p:grpSp>
        <p:nvGrpSpPr>
          <p:cNvPr id="256004" name="Group 7"/>
          <p:cNvGrpSpPr>
            <a:grpSpLocks noChangeAspect="1"/>
          </p:cNvGrpSpPr>
          <p:nvPr/>
        </p:nvGrpSpPr>
        <p:grpSpPr bwMode="auto">
          <a:xfrm>
            <a:off x="152400" y="1752600"/>
            <a:ext cx="3119438" cy="4419600"/>
            <a:chOff x="96" y="1104"/>
            <a:chExt cx="1965" cy="2784"/>
          </a:xfrm>
        </p:grpSpPr>
        <p:sp>
          <p:nvSpPr>
            <p:cNvPr id="256005" name="AutoShape 6"/>
            <p:cNvSpPr>
              <a:spLocks noChangeAspect="1" noChangeArrowheads="1" noTextEdit="1"/>
            </p:cNvSpPr>
            <p:nvPr/>
          </p:nvSpPr>
          <p:spPr bwMode="auto">
            <a:xfrm>
              <a:off x="96" y="1104"/>
              <a:ext cx="1965" cy="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grpSp>
          <p:nvGrpSpPr>
            <p:cNvPr id="256006" name="Group 41"/>
            <p:cNvGrpSpPr>
              <a:grpSpLocks/>
            </p:cNvGrpSpPr>
            <p:nvPr/>
          </p:nvGrpSpPr>
          <p:grpSpPr bwMode="auto">
            <a:xfrm>
              <a:off x="97" y="2691"/>
              <a:ext cx="1268" cy="1194"/>
              <a:chOff x="97" y="2691"/>
              <a:chExt cx="1268" cy="1194"/>
            </a:xfrm>
          </p:grpSpPr>
          <p:grpSp>
            <p:nvGrpSpPr>
              <p:cNvPr id="256007" name="Group 20"/>
              <p:cNvGrpSpPr>
                <a:grpSpLocks/>
              </p:cNvGrpSpPr>
              <p:nvPr/>
            </p:nvGrpSpPr>
            <p:grpSpPr bwMode="auto">
              <a:xfrm>
                <a:off x="97" y="2691"/>
                <a:ext cx="1268" cy="1194"/>
                <a:chOff x="97" y="2691"/>
                <a:chExt cx="1268" cy="1194"/>
              </a:xfrm>
            </p:grpSpPr>
            <p:grpSp>
              <p:nvGrpSpPr>
                <p:cNvPr id="256008" name="Group 18"/>
                <p:cNvGrpSpPr>
                  <a:grpSpLocks/>
                </p:cNvGrpSpPr>
                <p:nvPr/>
              </p:nvGrpSpPr>
              <p:grpSpPr bwMode="auto">
                <a:xfrm>
                  <a:off x="264" y="3561"/>
                  <a:ext cx="1101" cy="324"/>
                  <a:chOff x="264" y="3561"/>
                  <a:chExt cx="1101" cy="324"/>
                </a:xfrm>
              </p:grpSpPr>
              <p:grpSp>
                <p:nvGrpSpPr>
                  <p:cNvPr id="256009" name="Group 14"/>
                  <p:cNvGrpSpPr>
                    <a:grpSpLocks/>
                  </p:cNvGrpSpPr>
                  <p:nvPr/>
                </p:nvGrpSpPr>
                <p:grpSpPr bwMode="auto">
                  <a:xfrm>
                    <a:off x="264" y="3561"/>
                    <a:ext cx="1101" cy="324"/>
                    <a:chOff x="264" y="3561"/>
                    <a:chExt cx="1101" cy="324"/>
                  </a:xfrm>
                </p:grpSpPr>
                <p:grpSp>
                  <p:nvGrpSpPr>
                    <p:cNvPr id="256010" name="Group 10"/>
                    <p:cNvGrpSpPr>
                      <a:grpSpLocks/>
                    </p:cNvGrpSpPr>
                    <p:nvPr/>
                  </p:nvGrpSpPr>
                  <p:grpSpPr bwMode="auto">
                    <a:xfrm>
                      <a:off x="1211" y="3561"/>
                      <a:ext cx="154" cy="149"/>
                      <a:chOff x="1211" y="3561"/>
                      <a:chExt cx="154" cy="149"/>
                    </a:xfrm>
                  </p:grpSpPr>
                  <p:sp>
                    <p:nvSpPr>
                      <p:cNvPr id="256011" name="Freeform 8"/>
                      <p:cNvSpPr>
                        <a:spLocks/>
                      </p:cNvSpPr>
                      <p:nvPr/>
                    </p:nvSpPr>
                    <p:spPr bwMode="auto">
                      <a:xfrm>
                        <a:off x="1211" y="3561"/>
                        <a:ext cx="154" cy="74"/>
                      </a:xfrm>
                      <a:custGeom>
                        <a:avLst/>
                        <a:gdLst>
                          <a:gd name="T0" fmla="*/ 0 w 307"/>
                          <a:gd name="T1" fmla="*/ 22 h 74"/>
                          <a:gd name="T2" fmla="*/ 8 w 307"/>
                          <a:gd name="T3" fmla="*/ 20 h 74"/>
                          <a:gd name="T4" fmla="*/ 16 w 307"/>
                          <a:gd name="T5" fmla="*/ 10 h 74"/>
                          <a:gd name="T6" fmla="*/ 23 w 307"/>
                          <a:gd name="T7" fmla="*/ 5 h 74"/>
                          <a:gd name="T8" fmla="*/ 30 w 307"/>
                          <a:gd name="T9" fmla="*/ 2 h 74"/>
                          <a:gd name="T10" fmla="*/ 38 w 307"/>
                          <a:gd name="T11" fmla="*/ 0 h 74"/>
                          <a:gd name="T12" fmla="*/ 46 w 307"/>
                          <a:gd name="T13" fmla="*/ 2 h 74"/>
                          <a:gd name="T14" fmla="*/ 54 w 307"/>
                          <a:gd name="T15" fmla="*/ 5 h 74"/>
                          <a:gd name="T16" fmla="*/ 62 w 307"/>
                          <a:gd name="T17" fmla="*/ 11 h 74"/>
                          <a:gd name="T18" fmla="*/ 70 w 307"/>
                          <a:gd name="T19" fmla="*/ 20 h 74"/>
                          <a:gd name="T20" fmla="*/ 76 w 307"/>
                          <a:gd name="T21" fmla="*/ 29 h 74"/>
                          <a:gd name="T22" fmla="*/ 77 w 307"/>
                          <a:gd name="T23" fmla="*/ 39 h 74"/>
                          <a:gd name="T24" fmla="*/ 73 w 307"/>
                          <a:gd name="T25" fmla="*/ 43 h 74"/>
                          <a:gd name="T26" fmla="*/ 60 w 307"/>
                          <a:gd name="T27" fmla="*/ 38 h 74"/>
                          <a:gd name="T28" fmla="*/ 68 w 307"/>
                          <a:gd name="T29" fmla="*/ 49 h 74"/>
                          <a:gd name="T30" fmla="*/ 74 w 307"/>
                          <a:gd name="T31" fmla="*/ 58 h 74"/>
                          <a:gd name="T32" fmla="*/ 77 w 307"/>
                          <a:gd name="T33" fmla="*/ 67 h 74"/>
                          <a:gd name="T34" fmla="*/ 74 w 307"/>
                          <a:gd name="T35" fmla="*/ 74 h 74"/>
                          <a:gd name="T36" fmla="*/ 70 w 307"/>
                          <a:gd name="T37" fmla="*/ 72 h 74"/>
                          <a:gd name="T38" fmla="*/ 61 w 307"/>
                          <a:gd name="T39" fmla="*/ 65 h 74"/>
                          <a:gd name="T40" fmla="*/ 45 w 307"/>
                          <a:gd name="T41" fmla="*/ 54 h 74"/>
                          <a:gd name="T42" fmla="*/ 30 w 307"/>
                          <a:gd name="T43" fmla="*/ 44 h 74"/>
                          <a:gd name="T44" fmla="*/ 16 w 307"/>
                          <a:gd name="T45" fmla="*/ 36 h 74"/>
                          <a:gd name="T46" fmla="*/ 4 w 307"/>
                          <a:gd name="T47" fmla="*/ 35 h 74"/>
                          <a:gd name="T48" fmla="*/ 0 w 307"/>
                          <a:gd name="T49" fmla="*/ 35 h 74"/>
                          <a:gd name="T50" fmla="*/ 0 w 307"/>
                          <a:gd name="T51" fmla="*/ 22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07"/>
                          <a:gd name="T79" fmla="*/ 0 h 74"/>
                          <a:gd name="T80" fmla="*/ 307 w 307"/>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07" h="74">
                            <a:moveTo>
                              <a:pt x="0" y="22"/>
                            </a:moveTo>
                            <a:lnTo>
                              <a:pt x="30" y="20"/>
                            </a:lnTo>
                            <a:lnTo>
                              <a:pt x="63" y="10"/>
                            </a:lnTo>
                            <a:lnTo>
                              <a:pt x="90" y="5"/>
                            </a:lnTo>
                            <a:lnTo>
                              <a:pt x="119" y="2"/>
                            </a:lnTo>
                            <a:lnTo>
                              <a:pt x="149" y="0"/>
                            </a:lnTo>
                            <a:lnTo>
                              <a:pt x="184" y="2"/>
                            </a:lnTo>
                            <a:lnTo>
                              <a:pt x="213" y="5"/>
                            </a:lnTo>
                            <a:lnTo>
                              <a:pt x="247" y="11"/>
                            </a:lnTo>
                            <a:lnTo>
                              <a:pt x="278" y="20"/>
                            </a:lnTo>
                            <a:lnTo>
                              <a:pt x="301" y="29"/>
                            </a:lnTo>
                            <a:lnTo>
                              <a:pt x="307" y="39"/>
                            </a:lnTo>
                            <a:lnTo>
                              <a:pt x="289" y="43"/>
                            </a:lnTo>
                            <a:lnTo>
                              <a:pt x="237" y="38"/>
                            </a:lnTo>
                            <a:lnTo>
                              <a:pt x="270" y="49"/>
                            </a:lnTo>
                            <a:lnTo>
                              <a:pt x="295" y="58"/>
                            </a:lnTo>
                            <a:lnTo>
                              <a:pt x="305" y="67"/>
                            </a:lnTo>
                            <a:lnTo>
                              <a:pt x="293" y="74"/>
                            </a:lnTo>
                            <a:lnTo>
                              <a:pt x="278" y="72"/>
                            </a:lnTo>
                            <a:lnTo>
                              <a:pt x="243" y="65"/>
                            </a:lnTo>
                            <a:lnTo>
                              <a:pt x="178" y="54"/>
                            </a:lnTo>
                            <a:lnTo>
                              <a:pt x="117" y="44"/>
                            </a:lnTo>
                            <a:lnTo>
                              <a:pt x="63" y="36"/>
                            </a:lnTo>
                            <a:lnTo>
                              <a:pt x="13" y="35"/>
                            </a:lnTo>
                            <a:lnTo>
                              <a:pt x="0" y="35"/>
                            </a:lnTo>
                            <a:lnTo>
                              <a:pt x="0" y="22"/>
                            </a:lnTo>
                            <a:close/>
                          </a:path>
                        </a:pathLst>
                      </a:custGeom>
                      <a:solidFill>
                        <a:srgbClr val="F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b="1">
                          <a:solidFill>
                            <a:srgbClr val="000000"/>
                          </a:solidFill>
                          <a:latin typeface="Arial" charset="0"/>
                          <a:cs typeface="Arial" charset="0"/>
                        </a:endParaRPr>
                      </a:p>
                    </p:txBody>
                  </p:sp>
                  <p:sp>
                    <p:nvSpPr>
                      <p:cNvPr id="256012" name="Freeform 9"/>
                      <p:cNvSpPr>
                        <a:spLocks/>
                      </p:cNvSpPr>
                      <p:nvPr/>
                    </p:nvSpPr>
                    <p:spPr bwMode="auto">
                      <a:xfrm>
                        <a:off x="1211" y="3577"/>
                        <a:ext cx="142" cy="133"/>
                      </a:xfrm>
                      <a:custGeom>
                        <a:avLst/>
                        <a:gdLst>
                          <a:gd name="T0" fmla="*/ 1 w 284"/>
                          <a:gd name="T1" fmla="*/ 9 h 133"/>
                          <a:gd name="T2" fmla="*/ 8 w 284"/>
                          <a:gd name="T3" fmla="*/ 6 h 133"/>
                          <a:gd name="T4" fmla="*/ 18 w 284"/>
                          <a:gd name="T5" fmla="*/ 3 h 133"/>
                          <a:gd name="T6" fmla="*/ 27 w 284"/>
                          <a:gd name="T7" fmla="*/ 0 h 133"/>
                          <a:gd name="T8" fmla="*/ 35 w 284"/>
                          <a:gd name="T9" fmla="*/ 4 h 133"/>
                          <a:gd name="T10" fmla="*/ 42 w 284"/>
                          <a:gd name="T11" fmla="*/ 10 h 133"/>
                          <a:gd name="T12" fmla="*/ 51 w 284"/>
                          <a:gd name="T13" fmla="*/ 23 h 133"/>
                          <a:gd name="T14" fmla="*/ 58 w 284"/>
                          <a:gd name="T15" fmla="*/ 34 h 133"/>
                          <a:gd name="T16" fmla="*/ 65 w 284"/>
                          <a:gd name="T17" fmla="*/ 51 h 133"/>
                          <a:gd name="T18" fmla="*/ 70 w 284"/>
                          <a:gd name="T19" fmla="*/ 66 h 133"/>
                          <a:gd name="T20" fmla="*/ 71 w 284"/>
                          <a:gd name="T21" fmla="*/ 77 h 133"/>
                          <a:gd name="T22" fmla="*/ 70 w 284"/>
                          <a:gd name="T23" fmla="*/ 82 h 133"/>
                          <a:gd name="T24" fmla="*/ 65 w 284"/>
                          <a:gd name="T25" fmla="*/ 82 h 133"/>
                          <a:gd name="T26" fmla="*/ 57 w 284"/>
                          <a:gd name="T27" fmla="*/ 72 h 133"/>
                          <a:gd name="T28" fmla="*/ 49 w 284"/>
                          <a:gd name="T29" fmla="*/ 60 h 133"/>
                          <a:gd name="T30" fmla="*/ 40 w 284"/>
                          <a:gd name="T31" fmla="*/ 51 h 133"/>
                          <a:gd name="T32" fmla="*/ 30 w 284"/>
                          <a:gd name="T33" fmla="*/ 46 h 133"/>
                          <a:gd name="T34" fmla="*/ 25 w 284"/>
                          <a:gd name="T35" fmla="*/ 51 h 133"/>
                          <a:gd name="T36" fmla="*/ 24 w 284"/>
                          <a:gd name="T37" fmla="*/ 62 h 133"/>
                          <a:gd name="T38" fmla="*/ 29 w 284"/>
                          <a:gd name="T39" fmla="*/ 77 h 133"/>
                          <a:gd name="T40" fmla="*/ 39 w 284"/>
                          <a:gd name="T41" fmla="*/ 101 h 133"/>
                          <a:gd name="T42" fmla="*/ 41 w 284"/>
                          <a:gd name="T43" fmla="*/ 111 h 133"/>
                          <a:gd name="T44" fmla="*/ 42 w 284"/>
                          <a:gd name="T45" fmla="*/ 121 h 133"/>
                          <a:gd name="T46" fmla="*/ 40 w 284"/>
                          <a:gd name="T47" fmla="*/ 130 h 133"/>
                          <a:gd name="T48" fmla="*/ 36 w 284"/>
                          <a:gd name="T49" fmla="*/ 133 h 133"/>
                          <a:gd name="T50" fmla="*/ 31 w 284"/>
                          <a:gd name="T51" fmla="*/ 130 h 133"/>
                          <a:gd name="T52" fmla="*/ 26 w 284"/>
                          <a:gd name="T53" fmla="*/ 123 h 133"/>
                          <a:gd name="T54" fmla="*/ 22 w 284"/>
                          <a:gd name="T55" fmla="*/ 111 h 133"/>
                          <a:gd name="T56" fmla="*/ 15 w 284"/>
                          <a:gd name="T57" fmla="*/ 91 h 133"/>
                          <a:gd name="T58" fmla="*/ 9 w 284"/>
                          <a:gd name="T59" fmla="*/ 78 h 133"/>
                          <a:gd name="T60" fmla="*/ 0 w 284"/>
                          <a:gd name="T61" fmla="*/ 68 h 133"/>
                          <a:gd name="T62" fmla="*/ 1 w 284"/>
                          <a:gd name="T63" fmla="*/ 9 h 1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84"/>
                          <a:gd name="T97" fmla="*/ 0 h 133"/>
                          <a:gd name="T98" fmla="*/ 284 w 284"/>
                          <a:gd name="T99" fmla="*/ 133 h 13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84" h="133">
                            <a:moveTo>
                              <a:pt x="2" y="9"/>
                            </a:moveTo>
                            <a:lnTo>
                              <a:pt x="32" y="6"/>
                            </a:lnTo>
                            <a:lnTo>
                              <a:pt x="71" y="3"/>
                            </a:lnTo>
                            <a:lnTo>
                              <a:pt x="109" y="0"/>
                            </a:lnTo>
                            <a:lnTo>
                              <a:pt x="138" y="4"/>
                            </a:lnTo>
                            <a:lnTo>
                              <a:pt x="170" y="10"/>
                            </a:lnTo>
                            <a:lnTo>
                              <a:pt x="207" y="23"/>
                            </a:lnTo>
                            <a:lnTo>
                              <a:pt x="232" y="34"/>
                            </a:lnTo>
                            <a:lnTo>
                              <a:pt x="260" y="51"/>
                            </a:lnTo>
                            <a:lnTo>
                              <a:pt x="278" y="66"/>
                            </a:lnTo>
                            <a:lnTo>
                              <a:pt x="284" y="77"/>
                            </a:lnTo>
                            <a:lnTo>
                              <a:pt x="278" y="82"/>
                            </a:lnTo>
                            <a:lnTo>
                              <a:pt x="260" y="82"/>
                            </a:lnTo>
                            <a:lnTo>
                              <a:pt x="228" y="72"/>
                            </a:lnTo>
                            <a:lnTo>
                              <a:pt x="199" y="60"/>
                            </a:lnTo>
                            <a:lnTo>
                              <a:pt x="163" y="51"/>
                            </a:lnTo>
                            <a:lnTo>
                              <a:pt x="122" y="46"/>
                            </a:lnTo>
                            <a:lnTo>
                              <a:pt x="103" y="51"/>
                            </a:lnTo>
                            <a:lnTo>
                              <a:pt x="99" y="62"/>
                            </a:lnTo>
                            <a:lnTo>
                              <a:pt x="119" y="77"/>
                            </a:lnTo>
                            <a:lnTo>
                              <a:pt x="157" y="101"/>
                            </a:lnTo>
                            <a:lnTo>
                              <a:pt x="167" y="111"/>
                            </a:lnTo>
                            <a:lnTo>
                              <a:pt x="168" y="121"/>
                            </a:lnTo>
                            <a:lnTo>
                              <a:pt x="161" y="130"/>
                            </a:lnTo>
                            <a:lnTo>
                              <a:pt x="142" y="133"/>
                            </a:lnTo>
                            <a:lnTo>
                              <a:pt x="124" y="130"/>
                            </a:lnTo>
                            <a:lnTo>
                              <a:pt x="105" y="123"/>
                            </a:lnTo>
                            <a:lnTo>
                              <a:pt x="88" y="111"/>
                            </a:lnTo>
                            <a:lnTo>
                              <a:pt x="63" y="91"/>
                            </a:lnTo>
                            <a:lnTo>
                              <a:pt x="38" y="78"/>
                            </a:lnTo>
                            <a:lnTo>
                              <a:pt x="0" y="68"/>
                            </a:lnTo>
                            <a:lnTo>
                              <a:pt x="2" y="9"/>
                            </a:lnTo>
                            <a:close/>
                          </a:path>
                        </a:pathLst>
                      </a:custGeom>
                      <a:solidFill>
                        <a:srgbClr val="F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b="1">
                          <a:solidFill>
                            <a:srgbClr val="000000"/>
                          </a:solidFill>
                          <a:latin typeface="Arial" charset="0"/>
                          <a:cs typeface="Arial" charset="0"/>
                        </a:endParaRPr>
                      </a:p>
                    </p:txBody>
                  </p:sp>
                </p:grpSp>
                <p:grpSp>
                  <p:nvGrpSpPr>
                    <p:cNvPr id="256013" name="Group 13"/>
                    <p:cNvGrpSpPr>
                      <a:grpSpLocks/>
                    </p:cNvGrpSpPr>
                    <p:nvPr/>
                  </p:nvGrpSpPr>
                  <p:grpSpPr bwMode="auto">
                    <a:xfrm>
                      <a:off x="264" y="3736"/>
                      <a:ext cx="162" cy="149"/>
                      <a:chOff x="264" y="3736"/>
                      <a:chExt cx="162" cy="149"/>
                    </a:xfrm>
                  </p:grpSpPr>
                  <p:sp>
                    <p:nvSpPr>
                      <p:cNvPr id="256014" name="Freeform 11"/>
                      <p:cNvSpPr>
                        <a:spLocks/>
                      </p:cNvSpPr>
                      <p:nvPr/>
                    </p:nvSpPr>
                    <p:spPr bwMode="auto">
                      <a:xfrm>
                        <a:off x="264" y="3736"/>
                        <a:ext cx="155" cy="76"/>
                      </a:xfrm>
                      <a:custGeom>
                        <a:avLst/>
                        <a:gdLst>
                          <a:gd name="T0" fmla="*/ 76 w 310"/>
                          <a:gd name="T1" fmla="*/ 19 h 76"/>
                          <a:gd name="T2" fmla="*/ 62 w 310"/>
                          <a:gd name="T3" fmla="*/ 10 h 76"/>
                          <a:gd name="T4" fmla="*/ 51 w 310"/>
                          <a:gd name="T5" fmla="*/ 3 h 76"/>
                          <a:gd name="T6" fmla="*/ 41 w 310"/>
                          <a:gd name="T7" fmla="*/ 0 h 76"/>
                          <a:gd name="T8" fmla="*/ 31 w 310"/>
                          <a:gd name="T9" fmla="*/ 2 h 76"/>
                          <a:gd name="T10" fmla="*/ 23 w 310"/>
                          <a:gd name="T11" fmla="*/ 5 h 76"/>
                          <a:gd name="T12" fmla="*/ 14 w 310"/>
                          <a:gd name="T13" fmla="*/ 12 h 76"/>
                          <a:gd name="T14" fmla="*/ 10 w 310"/>
                          <a:gd name="T15" fmla="*/ 18 h 76"/>
                          <a:gd name="T16" fmla="*/ 3 w 310"/>
                          <a:gd name="T17" fmla="*/ 26 h 76"/>
                          <a:gd name="T18" fmla="*/ 0 w 310"/>
                          <a:gd name="T19" fmla="*/ 37 h 76"/>
                          <a:gd name="T20" fmla="*/ 11 w 310"/>
                          <a:gd name="T21" fmla="*/ 33 h 76"/>
                          <a:gd name="T22" fmla="*/ 18 w 310"/>
                          <a:gd name="T23" fmla="*/ 33 h 76"/>
                          <a:gd name="T24" fmla="*/ 12 w 310"/>
                          <a:gd name="T25" fmla="*/ 42 h 76"/>
                          <a:gd name="T26" fmla="*/ 6 w 310"/>
                          <a:gd name="T27" fmla="*/ 52 h 76"/>
                          <a:gd name="T28" fmla="*/ 1 w 310"/>
                          <a:gd name="T29" fmla="*/ 60 h 76"/>
                          <a:gd name="T30" fmla="*/ 0 w 310"/>
                          <a:gd name="T31" fmla="*/ 70 h 76"/>
                          <a:gd name="T32" fmla="*/ 1 w 310"/>
                          <a:gd name="T33" fmla="*/ 76 h 76"/>
                          <a:gd name="T34" fmla="*/ 7 w 310"/>
                          <a:gd name="T35" fmla="*/ 75 h 76"/>
                          <a:gd name="T36" fmla="*/ 28 w 310"/>
                          <a:gd name="T37" fmla="*/ 57 h 76"/>
                          <a:gd name="T38" fmla="*/ 52 w 310"/>
                          <a:gd name="T39" fmla="*/ 45 h 76"/>
                          <a:gd name="T40" fmla="*/ 78 w 310"/>
                          <a:gd name="T41" fmla="*/ 48 h 76"/>
                          <a:gd name="T42" fmla="*/ 76 w 310"/>
                          <a:gd name="T43" fmla="*/ 19 h 7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0"/>
                          <a:gd name="T67" fmla="*/ 0 h 76"/>
                          <a:gd name="T68" fmla="*/ 310 w 310"/>
                          <a:gd name="T69" fmla="*/ 76 h 7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0" h="76">
                            <a:moveTo>
                              <a:pt x="301" y="19"/>
                            </a:moveTo>
                            <a:lnTo>
                              <a:pt x="249" y="10"/>
                            </a:lnTo>
                            <a:lnTo>
                              <a:pt x="207" y="3"/>
                            </a:lnTo>
                            <a:lnTo>
                              <a:pt x="165" y="0"/>
                            </a:lnTo>
                            <a:lnTo>
                              <a:pt x="124" y="2"/>
                            </a:lnTo>
                            <a:lnTo>
                              <a:pt x="94" y="5"/>
                            </a:lnTo>
                            <a:lnTo>
                              <a:pt x="57" y="12"/>
                            </a:lnTo>
                            <a:lnTo>
                              <a:pt x="38" y="18"/>
                            </a:lnTo>
                            <a:lnTo>
                              <a:pt x="15" y="26"/>
                            </a:lnTo>
                            <a:lnTo>
                              <a:pt x="0" y="37"/>
                            </a:lnTo>
                            <a:lnTo>
                              <a:pt x="44" y="33"/>
                            </a:lnTo>
                            <a:lnTo>
                              <a:pt x="71" y="33"/>
                            </a:lnTo>
                            <a:lnTo>
                              <a:pt x="51" y="42"/>
                            </a:lnTo>
                            <a:lnTo>
                              <a:pt x="27" y="52"/>
                            </a:lnTo>
                            <a:lnTo>
                              <a:pt x="5" y="60"/>
                            </a:lnTo>
                            <a:lnTo>
                              <a:pt x="0" y="70"/>
                            </a:lnTo>
                            <a:lnTo>
                              <a:pt x="7" y="76"/>
                            </a:lnTo>
                            <a:lnTo>
                              <a:pt x="28" y="75"/>
                            </a:lnTo>
                            <a:lnTo>
                              <a:pt x="115" y="57"/>
                            </a:lnTo>
                            <a:lnTo>
                              <a:pt x="211" y="45"/>
                            </a:lnTo>
                            <a:lnTo>
                              <a:pt x="310" y="48"/>
                            </a:lnTo>
                            <a:lnTo>
                              <a:pt x="301" y="19"/>
                            </a:lnTo>
                            <a:close/>
                          </a:path>
                        </a:pathLst>
                      </a:custGeom>
                      <a:solidFill>
                        <a:srgbClr val="F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b="1">
                          <a:solidFill>
                            <a:srgbClr val="000000"/>
                          </a:solidFill>
                          <a:latin typeface="Arial" charset="0"/>
                          <a:cs typeface="Arial" charset="0"/>
                        </a:endParaRPr>
                      </a:p>
                    </p:txBody>
                  </p:sp>
                  <p:sp>
                    <p:nvSpPr>
                      <p:cNvPr id="256015" name="Freeform 12"/>
                      <p:cNvSpPr>
                        <a:spLocks/>
                      </p:cNvSpPr>
                      <p:nvPr/>
                    </p:nvSpPr>
                    <p:spPr bwMode="auto">
                      <a:xfrm>
                        <a:off x="272" y="3752"/>
                        <a:ext cx="154" cy="133"/>
                      </a:xfrm>
                      <a:custGeom>
                        <a:avLst/>
                        <a:gdLst>
                          <a:gd name="T0" fmla="*/ 75 w 307"/>
                          <a:gd name="T1" fmla="*/ 7 h 133"/>
                          <a:gd name="T2" fmla="*/ 63 w 307"/>
                          <a:gd name="T3" fmla="*/ 5 h 133"/>
                          <a:gd name="T4" fmla="*/ 52 w 307"/>
                          <a:gd name="T5" fmla="*/ 1 h 133"/>
                          <a:gd name="T6" fmla="*/ 44 w 307"/>
                          <a:gd name="T7" fmla="*/ 0 h 133"/>
                          <a:gd name="T8" fmla="*/ 37 w 307"/>
                          <a:gd name="T9" fmla="*/ 2 h 133"/>
                          <a:gd name="T10" fmla="*/ 29 w 307"/>
                          <a:gd name="T11" fmla="*/ 8 h 133"/>
                          <a:gd name="T12" fmla="*/ 21 w 307"/>
                          <a:gd name="T13" fmla="*/ 21 h 133"/>
                          <a:gd name="T14" fmla="*/ 14 w 307"/>
                          <a:gd name="T15" fmla="*/ 34 h 133"/>
                          <a:gd name="T16" fmla="*/ 10 w 307"/>
                          <a:gd name="T17" fmla="*/ 41 h 133"/>
                          <a:gd name="T18" fmla="*/ 5 w 307"/>
                          <a:gd name="T19" fmla="*/ 53 h 133"/>
                          <a:gd name="T20" fmla="*/ 3 w 307"/>
                          <a:gd name="T21" fmla="*/ 59 h 133"/>
                          <a:gd name="T22" fmla="*/ 1 w 307"/>
                          <a:gd name="T23" fmla="*/ 69 h 133"/>
                          <a:gd name="T24" fmla="*/ 0 w 307"/>
                          <a:gd name="T25" fmla="*/ 78 h 133"/>
                          <a:gd name="T26" fmla="*/ 4 w 307"/>
                          <a:gd name="T27" fmla="*/ 84 h 133"/>
                          <a:gd name="T28" fmla="*/ 8 w 307"/>
                          <a:gd name="T29" fmla="*/ 82 h 133"/>
                          <a:gd name="T30" fmla="*/ 15 w 307"/>
                          <a:gd name="T31" fmla="*/ 70 h 133"/>
                          <a:gd name="T32" fmla="*/ 22 w 307"/>
                          <a:gd name="T33" fmla="*/ 60 h 133"/>
                          <a:gd name="T34" fmla="*/ 31 w 307"/>
                          <a:gd name="T35" fmla="*/ 50 h 133"/>
                          <a:gd name="T36" fmla="*/ 37 w 307"/>
                          <a:gd name="T37" fmla="*/ 45 h 133"/>
                          <a:gd name="T38" fmla="*/ 43 w 307"/>
                          <a:gd name="T39" fmla="*/ 45 h 133"/>
                          <a:gd name="T40" fmla="*/ 46 w 307"/>
                          <a:gd name="T41" fmla="*/ 53 h 133"/>
                          <a:gd name="T42" fmla="*/ 47 w 307"/>
                          <a:gd name="T43" fmla="*/ 63 h 133"/>
                          <a:gd name="T44" fmla="*/ 39 w 307"/>
                          <a:gd name="T45" fmla="*/ 92 h 133"/>
                          <a:gd name="T46" fmla="*/ 32 w 307"/>
                          <a:gd name="T47" fmla="*/ 104 h 133"/>
                          <a:gd name="T48" fmla="*/ 29 w 307"/>
                          <a:gd name="T49" fmla="*/ 116 h 133"/>
                          <a:gd name="T50" fmla="*/ 31 w 307"/>
                          <a:gd name="T51" fmla="*/ 128 h 133"/>
                          <a:gd name="T52" fmla="*/ 35 w 307"/>
                          <a:gd name="T53" fmla="*/ 133 h 133"/>
                          <a:gd name="T54" fmla="*/ 41 w 307"/>
                          <a:gd name="T55" fmla="*/ 133 h 133"/>
                          <a:gd name="T56" fmla="*/ 46 w 307"/>
                          <a:gd name="T57" fmla="*/ 125 h 133"/>
                          <a:gd name="T58" fmla="*/ 56 w 307"/>
                          <a:gd name="T59" fmla="*/ 96 h 133"/>
                          <a:gd name="T60" fmla="*/ 63 w 307"/>
                          <a:gd name="T61" fmla="*/ 75 h 133"/>
                          <a:gd name="T62" fmla="*/ 77 w 307"/>
                          <a:gd name="T63" fmla="*/ 61 h 133"/>
                          <a:gd name="T64" fmla="*/ 75 w 307"/>
                          <a:gd name="T65" fmla="*/ 7 h 1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7"/>
                          <a:gd name="T100" fmla="*/ 0 h 133"/>
                          <a:gd name="T101" fmla="*/ 307 w 307"/>
                          <a:gd name="T102" fmla="*/ 133 h 1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7" h="133">
                            <a:moveTo>
                              <a:pt x="297" y="7"/>
                            </a:moveTo>
                            <a:lnTo>
                              <a:pt x="249" y="5"/>
                            </a:lnTo>
                            <a:lnTo>
                              <a:pt x="207" y="1"/>
                            </a:lnTo>
                            <a:lnTo>
                              <a:pt x="174" y="0"/>
                            </a:lnTo>
                            <a:lnTo>
                              <a:pt x="148" y="2"/>
                            </a:lnTo>
                            <a:lnTo>
                              <a:pt x="113" y="8"/>
                            </a:lnTo>
                            <a:lnTo>
                              <a:pt x="82" y="21"/>
                            </a:lnTo>
                            <a:lnTo>
                              <a:pt x="56" y="34"/>
                            </a:lnTo>
                            <a:lnTo>
                              <a:pt x="40" y="41"/>
                            </a:lnTo>
                            <a:lnTo>
                              <a:pt x="19" y="53"/>
                            </a:lnTo>
                            <a:lnTo>
                              <a:pt x="10" y="59"/>
                            </a:lnTo>
                            <a:lnTo>
                              <a:pt x="4" y="69"/>
                            </a:lnTo>
                            <a:lnTo>
                              <a:pt x="0" y="78"/>
                            </a:lnTo>
                            <a:lnTo>
                              <a:pt x="13" y="84"/>
                            </a:lnTo>
                            <a:lnTo>
                              <a:pt x="29" y="82"/>
                            </a:lnTo>
                            <a:lnTo>
                              <a:pt x="57" y="70"/>
                            </a:lnTo>
                            <a:lnTo>
                              <a:pt x="88" y="60"/>
                            </a:lnTo>
                            <a:lnTo>
                              <a:pt x="123" y="50"/>
                            </a:lnTo>
                            <a:lnTo>
                              <a:pt x="146" y="45"/>
                            </a:lnTo>
                            <a:lnTo>
                              <a:pt x="171" y="45"/>
                            </a:lnTo>
                            <a:lnTo>
                              <a:pt x="182" y="53"/>
                            </a:lnTo>
                            <a:lnTo>
                              <a:pt x="188" y="63"/>
                            </a:lnTo>
                            <a:lnTo>
                              <a:pt x="153" y="92"/>
                            </a:lnTo>
                            <a:lnTo>
                              <a:pt x="128" y="104"/>
                            </a:lnTo>
                            <a:lnTo>
                              <a:pt x="115" y="116"/>
                            </a:lnTo>
                            <a:lnTo>
                              <a:pt x="123" y="128"/>
                            </a:lnTo>
                            <a:lnTo>
                              <a:pt x="138" y="133"/>
                            </a:lnTo>
                            <a:lnTo>
                              <a:pt x="161" y="133"/>
                            </a:lnTo>
                            <a:lnTo>
                              <a:pt x="182" y="125"/>
                            </a:lnTo>
                            <a:lnTo>
                              <a:pt x="224" y="96"/>
                            </a:lnTo>
                            <a:lnTo>
                              <a:pt x="251" y="75"/>
                            </a:lnTo>
                            <a:lnTo>
                              <a:pt x="307" y="61"/>
                            </a:lnTo>
                            <a:lnTo>
                              <a:pt x="297" y="7"/>
                            </a:lnTo>
                            <a:close/>
                          </a:path>
                        </a:pathLst>
                      </a:custGeom>
                      <a:solidFill>
                        <a:srgbClr val="F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b="1">
                          <a:solidFill>
                            <a:srgbClr val="000000"/>
                          </a:solidFill>
                          <a:latin typeface="Arial" charset="0"/>
                          <a:cs typeface="Arial" charset="0"/>
                        </a:endParaRPr>
                      </a:p>
                    </p:txBody>
                  </p:sp>
                </p:grpSp>
              </p:grpSp>
              <p:grpSp>
                <p:nvGrpSpPr>
                  <p:cNvPr id="256016" name="Group 17"/>
                  <p:cNvGrpSpPr>
                    <a:grpSpLocks/>
                  </p:cNvGrpSpPr>
                  <p:nvPr/>
                </p:nvGrpSpPr>
                <p:grpSpPr bwMode="auto">
                  <a:xfrm>
                    <a:off x="406" y="3561"/>
                    <a:ext cx="810" cy="287"/>
                    <a:chOff x="406" y="3561"/>
                    <a:chExt cx="810" cy="287"/>
                  </a:xfrm>
                </p:grpSpPr>
                <p:sp>
                  <p:nvSpPr>
                    <p:cNvPr id="256017" name="Freeform 15"/>
                    <p:cNvSpPr>
                      <a:spLocks/>
                    </p:cNvSpPr>
                    <p:nvPr/>
                  </p:nvSpPr>
                  <p:spPr bwMode="auto">
                    <a:xfrm>
                      <a:off x="1175" y="3561"/>
                      <a:ext cx="41" cy="98"/>
                    </a:xfrm>
                    <a:custGeom>
                      <a:avLst/>
                      <a:gdLst>
                        <a:gd name="T0" fmla="*/ 1 w 82"/>
                        <a:gd name="T1" fmla="*/ 0 h 98"/>
                        <a:gd name="T2" fmla="*/ 21 w 82"/>
                        <a:gd name="T3" fmla="*/ 0 h 98"/>
                        <a:gd name="T4" fmla="*/ 21 w 82"/>
                        <a:gd name="T5" fmla="*/ 98 h 98"/>
                        <a:gd name="T6" fmla="*/ 0 w 82"/>
                        <a:gd name="T7" fmla="*/ 98 h 98"/>
                        <a:gd name="T8" fmla="*/ 1 w 82"/>
                        <a:gd name="T9" fmla="*/ 0 h 98"/>
                        <a:gd name="T10" fmla="*/ 0 60000 65536"/>
                        <a:gd name="T11" fmla="*/ 0 60000 65536"/>
                        <a:gd name="T12" fmla="*/ 0 60000 65536"/>
                        <a:gd name="T13" fmla="*/ 0 60000 65536"/>
                        <a:gd name="T14" fmla="*/ 0 60000 65536"/>
                        <a:gd name="T15" fmla="*/ 0 w 82"/>
                        <a:gd name="T16" fmla="*/ 0 h 98"/>
                        <a:gd name="T17" fmla="*/ 82 w 82"/>
                        <a:gd name="T18" fmla="*/ 98 h 98"/>
                      </a:gdLst>
                      <a:ahLst/>
                      <a:cxnLst>
                        <a:cxn ang="T10">
                          <a:pos x="T0" y="T1"/>
                        </a:cxn>
                        <a:cxn ang="T11">
                          <a:pos x="T2" y="T3"/>
                        </a:cxn>
                        <a:cxn ang="T12">
                          <a:pos x="T4" y="T5"/>
                        </a:cxn>
                        <a:cxn ang="T13">
                          <a:pos x="T6" y="T7"/>
                        </a:cxn>
                        <a:cxn ang="T14">
                          <a:pos x="T8" y="T9"/>
                        </a:cxn>
                      </a:cxnLst>
                      <a:rect l="T15" t="T16" r="T17" b="T18"/>
                      <a:pathLst>
                        <a:path w="82" h="98">
                          <a:moveTo>
                            <a:pt x="6" y="0"/>
                          </a:moveTo>
                          <a:lnTo>
                            <a:pt x="82" y="0"/>
                          </a:lnTo>
                          <a:lnTo>
                            <a:pt x="82" y="98"/>
                          </a:lnTo>
                          <a:lnTo>
                            <a:pt x="0" y="98"/>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b="1">
                        <a:solidFill>
                          <a:srgbClr val="000000"/>
                        </a:solidFill>
                        <a:latin typeface="Arial" charset="0"/>
                        <a:cs typeface="Arial" charset="0"/>
                      </a:endParaRPr>
                    </a:p>
                  </p:txBody>
                </p:sp>
                <p:sp>
                  <p:nvSpPr>
                    <p:cNvPr id="256018" name="Freeform 16"/>
                    <p:cNvSpPr>
                      <a:spLocks/>
                    </p:cNvSpPr>
                    <p:nvPr/>
                  </p:nvSpPr>
                  <p:spPr bwMode="auto">
                    <a:xfrm>
                      <a:off x="406" y="3739"/>
                      <a:ext cx="44" cy="109"/>
                    </a:xfrm>
                    <a:custGeom>
                      <a:avLst/>
                      <a:gdLst>
                        <a:gd name="T0" fmla="*/ 12 w 88"/>
                        <a:gd name="T1" fmla="*/ 0 h 109"/>
                        <a:gd name="T2" fmla="*/ 0 w 88"/>
                        <a:gd name="T3" fmla="*/ 11 h 109"/>
                        <a:gd name="T4" fmla="*/ 6 w 88"/>
                        <a:gd name="T5" fmla="*/ 109 h 109"/>
                        <a:gd name="T6" fmla="*/ 22 w 88"/>
                        <a:gd name="T7" fmla="*/ 93 h 109"/>
                        <a:gd name="T8" fmla="*/ 12 w 88"/>
                        <a:gd name="T9" fmla="*/ 0 h 109"/>
                        <a:gd name="T10" fmla="*/ 0 60000 65536"/>
                        <a:gd name="T11" fmla="*/ 0 60000 65536"/>
                        <a:gd name="T12" fmla="*/ 0 60000 65536"/>
                        <a:gd name="T13" fmla="*/ 0 60000 65536"/>
                        <a:gd name="T14" fmla="*/ 0 60000 65536"/>
                        <a:gd name="T15" fmla="*/ 0 w 88"/>
                        <a:gd name="T16" fmla="*/ 0 h 109"/>
                        <a:gd name="T17" fmla="*/ 88 w 88"/>
                        <a:gd name="T18" fmla="*/ 109 h 109"/>
                      </a:gdLst>
                      <a:ahLst/>
                      <a:cxnLst>
                        <a:cxn ang="T10">
                          <a:pos x="T0" y="T1"/>
                        </a:cxn>
                        <a:cxn ang="T11">
                          <a:pos x="T2" y="T3"/>
                        </a:cxn>
                        <a:cxn ang="T12">
                          <a:pos x="T4" y="T5"/>
                        </a:cxn>
                        <a:cxn ang="T13">
                          <a:pos x="T6" y="T7"/>
                        </a:cxn>
                        <a:cxn ang="T14">
                          <a:pos x="T8" y="T9"/>
                        </a:cxn>
                      </a:cxnLst>
                      <a:rect l="T15" t="T16" r="T17" b="T18"/>
                      <a:pathLst>
                        <a:path w="88" h="109">
                          <a:moveTo>
                            <a:pt x="49" y="0"/>
                          </a:moveTo>
                          <a:lnTo>
                            <a:pt x="0" y="11"/>
                          </a:lnTo>
                          <a:lnTo>
                            <a:pt x="26" y="109"/>
                          </a:lnTo>
                          <a:lnTo>
                            <a:pt x="88" y="93"/>
                          </a:lnTo>
                          <a:lnTo>
                            <a:pt x="4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b="1">
                        <a:solidFill>
                          <a:srgbClr val="000000"/>
                        </a:solidFill>
                        <a:latin typeface="Arial" charset="0"/>
                        <a:cs typeface="Arial" charset="0"/>
                      </a:endParaRPr>
                    </a:p>
                  </p:txBody>
                </p:sp>
              </p:grpSp>
            </p:grpSp>
            <p:sp>
              <p:nvSpPr>
                <p:cNvPr id="256019" name="Freeform 19"/>
                <p:cNvSpPr>
                  <a:spLocks/>
                </p:cNvSpPr>
                <p:nvPr/>
              </p:nvSpPr>
              <p:spPr bwMode="auto">
                <a:xfrm>
                  <a:off x="97" y="2691"/>
                  <a:ext cx="1092" cy="1152"/>
                </a:xfrm>
                <a:custGeom>
                  <a:avLst/>
                  <a:gdLst>
                    <a:gd name="T0" fmla="*/ 60 w 2185"/>
                    <a:gd name="T1" fmla="*/ 345 h 1152"/>
                    <a:gd name="T2" fmla="*/ 83 w 2185"/>
                    <a:gd name="T3" fmla="*/ 314 h 1152"/>
                    <a:gd name="T4" fmla="*/ 97 w 2185"/>
                    <a:gd name="T5" fmla="*/ 285 h 1152"/>
                    <a:gd name="T6" fmla="*/ 131 w 2185"/>
                    <a:gd name="T7" fmla="*/ 211 h 1152"/>
                    <a:gd name="T8" fmla="*/ 256 w 2185"/>
                    <a:gd name="T9" fmla="*/ 522 h 1152"/>
                    <a:gd name="T10" fmla="*/ 199 w 2185"/>
                    <a:gd name="T11" fmla="*/ 80 h 1152"/>
                    <a:gd name="T12" fmla="*/ 248 w 2185"/>
                    <a:gd name="T13" fmla="*/ 61 h 1152"/>
                    <a:gd name="T14" fmla="*/ 268 w 2185"/>
                    <a:gd name="T15" fmla="*/ 60 h 1152"/>
                    <a:gd name="T16" fmla="*/ 289 w 2185"/>
                    <a:gd name="T17" fmla="*/ 52 h 1152"/>
                    <a:gd name="T18" fmla="*/ 307 w 2185"/>
                    <a:gd name="T19" fmla="*/ 28 h 1152"/>
                    <a:gd name="T20" fmla="*/ 325 w 2185"/>
                    <a:gd name="T21" fmla="*/ 10 h 1152"/>
                    <a:gd name="T22" fmla="*/ 343 w 2185"/>
                    <a:gd name="T23" fmla="*/ 0 h 1152"/>
                    <a:gd name="T24" fmla="*/ 354 w 2185"/>
                    <a:gd name="T25" fmla="*/ 7 h 1152"/>
                    <a:gd name="T26" fmla="*/ 353 w 2185"/>
                    <a:gd name="T27" fmla="*/ 27 h 1152"/>
                    <a:gd name="T28" fmla="*/ 346 w 2185"/>
                    <a:gd name="T29" fmla="*/ 51 h 1152"/>
                    <a:gd name="T30" fmla="*/ 333 w 2185"/>
                    <a:gd name="T31" fmla="*/ 76 h 1152"/>
                    <a:gd name="T32" fmla="*/ 311 w 2185"/>
                    <a:gd name="T33" fmla="*/ 98 h 1152"/>
                    <a:gd name="T34" fmla="*/ 248 w 2185"/>
                    <a:gd name="T35" fmla="*/ 148 h 1152"/>
                    <a:gd name="T36" fmla="*/ 330 w 2185"/>
                    <a:gd name="T37" fmla="*/ 488 h 1152"/>
                    <a:gd name="T38" fmla="*/ 544 w 2185"/>
                    <a:gd name="T39" fmla="*/ 863 h 1152"/>
                    <a:gd name="T40" fmla="*/ 393 w 2185"/>
                    <a:gd name="T41" fmla="*/ 994 h 1152"/>
                    <a:gd name="T42" fmla="*/ 163 w 2185"/>
                    <a:gd name="T43" fmla="*/ 1042 h 1152"/>
                    <a:gd name="T44" fmla="*/ 276 w 2185"/>
                    <a:gd name="T45" fmla="*/ 916 h 1152"/>
                    <a:gd name="T46" fmla="*/ 257 w 2185"/>
                    <a:gd name="T47" fmla="*/ 873 h 1152"/>
                    <a:gd name="T48" fmla="*/ 226 w 2185"/>
                    <a:gd name="T49" fmla="*/ 831 h 1152"/>
                    <a:gd name="T50" fmla="*/ 200 w 2185"/>
                    <a:gd name="T51" fmla="*/ 793 h 1152"/>
                    <a:gd name="T52" fmla="*/ 177 w 2185"/>
                    <a:gd name="T53" fmla="*/ 741 h 1152"/>
                    <a:gd name="T54" fmla="*/ 165 w 2185"/>
                    <a:gd name="T55" fmla="*/ 688 h 1152"/>
                    <a:gd name="T56" fmla="*/ 194 w 2185"/>
                    <a:gd name="T57" fmla="*/ 617 h 1152"/>
                    <a:gd name="T58" fmla="*/ 99 w 2185"/>
                    <a:gd name="T59" fmla="*/ 371 h 1152"/>
                    <a:gd name="T60" fmla="*/ 58 w 2185"/>
                    <a:gd name="T61" fmla="*/ 432 h 1152"/>
                    <a:gd name="T62" fmla="*/ 33 w 2185"/>
                    <a:gd name="T63" fmla="*/ 450 h 1152"/>
                    <a:gd name="T64" fmla="*/ 11 w 2185"/>
                    <a:gd name="T65" fmla="*/ 449 h 1152"/>
                    <a:gd name="T66" fmla="*/ 0 w 2185"/>
                    <a:gd name="T67" fmla="*/ 430 h 1152"/>
                    <a:gd name="T68" fmla="*/ 4 w 2185"/>
                    <a:gd name="T69" fmla="*/ 398 h 11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85"/>
                    <a:gd name="T106" fmla="*/ 0 h 1152"/>
                    <a:gd name="T107" fmla="*/ 2185 w 2185"/>
                    <a:gd name="T108" fmla="*/ 1152 h 11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85" h="1152">
                      <a:moveTo>
                        <a:pt x="59" y="387"/>
                      </a:moveTo>
                      <a:lnTo>
                        <a:pt x="242" y="345"/>
                      </a:lnTo>
                      <a:lnTo>
                        <a:pt x="293" y="330"/>
                      </a:lnTo>
                      <a:lnTo>
                        <a:pt x="332" y="314"/>
                      </a:lnTo>
                      <a:lnTo>
                        <a:pt x="362" y="300"/>
                      </a:lnTo>
                      <a:lnTo>
                        <a:pt x="389" y="285"/>
                      </a:lnTo>
                      <a:lnTo>
                        <a:pt x="385" y="263"/>
                      </a:lnTo>
                      <a:lnTo>
                        <a:pt x="524" y="211"/>
                      </a:lnTo>
                      <a:lnTo>
                        <a:pt x="892" y="565"/>
                      </a:lnTo>
                      <a:lnTo>
                        <a:pt x="1024" y="522"/>
                      </a:lnTo>
                      <a:lnTo>
                        <a:pt x="844" y="171"/>
                      </a:lnTo>
                      <a:lnTo>
                        <a:pt x="796" y="80"/>
                      </a:lnTo>
                      <a:lnTo>
                        <a:pt x="963" y="44"/>
                      </a:lnTo>
                      <a:lnTo>
                        <a:pt x="993" y="61"/>
                      </a:lnTo>
                      <a:lnTo>
                        <a:pt x="1034" y="62"/>
                      </a:lnTo>
                      <a:lnTo>
                        <a:pt x="1074" y="60"/>
                      </a:lnTo>
                      <a:lnTo>
                        <a:pt x="1116" y="57"/>
                      </a:lnTo>
                      <a:lnTo>
                        <a:pt x="1156" y="52"/>
                      </a:lnTo>
                      <a:lnTo>
                        <a:pt x="1195" y="39"/>
                      </a:lnTo>
                      <a:lnTo>
                        <a:pt x="1231" y="28"/>
                      </a:lnTo>
                      <a:lnTo>
                        <a:pt x="1266" y="19"/>
                      </a:lnTo>
                      <a:lnTo>
                        <a:pt x="1300" y="10"/>
                      </a:lnTo>
                      <a:lnTo>
                        <a:pt x="1335" y="4"/>
                      </a:lnTo>
                      <a:lnTo>
                        <a:pt x="1375" y="0"/>
                      </a:lnTo>
                      <a:lnTo>
                        <a:pt x="1402" y="2"/>
                      </a:lnTo>
                      <a:lnTo>
                        <a:pt x="1417" y="7"/>
                      </a:lnTo>
                      <a:lnTo>
                        <a:pt x="1419" y="14"/>
                      </a:lnTo>
                      <a:lnTo>
                        <a:pt x="1413" y="27"/>
                      </a:lnTo>
                      <a:lnTo>
                        <a:pt x="1404" y="37"/>
                      </a:lnTo>
                      <a:lnTo>
                        <a:pt x="1385" y="51"/>
                      </a:lnTo>
                      <a:lnTo>
                        <a:pt x="1366" y="63"/>
                      </a:lnTo>
                      <a:lnTo>
                        <a:pt x="1335" y="76"/>
                      </a:lnTo>
                      <a:lnTo>
                        <a:pt x="1296" y="87"/>
                      </a:lnTo>
                      <a:lnTo>
                        <a:pt x="1247" y="98"/>
                      </a:lnTo>
                      <a:lnTo>
                        <a:pt x="1189" y="110"/>
                      </a:lnTo>
                      <a:lnTo>
                        <a:pt x="993" y="148"/>
                      </a:lnTo>
                      <a:lnTo>
                        <a:pt x="1166" y="496"/>
                      </a:lnTo>
                      <a:lnTo>
                        <a:pt x="1323" y="488"/>
                      </a:lnTo>
                      <a:lnTo>
                        <a:pt x="1644" y="856"/>
                      </a:lnTo>
                      <a:lnTo>
                        <a:pt x="2179" y="863"/>
                      </a:lnTo>
                      <a:lnTo>
                        <a:pt x="2185" y="975"/>
                      </a:lnTo>
                      <a:lnTo>
                        <a:pt x="1573" y="994"/>
                      </a:lnTo>
                      <a:lnTo>
                        <a:pt x="688" y="1152"/>
                      </a:lnTo>
                      <a:lnTo>
                        <a:pt x="654" y="1042"/>
                      </a:lnTo>
                      <a:lnTo>
                        <a:pt x="1101" y="943"/>
                      </a:lnTo>
                      <a:lnTo>
                        <a:pt x="1105" y="916"/>
                      </a:lnTo>
                      <a:lnTo>
                        <a:pt x="1068" y="895"/>
                      </a:lnTo>
                      <a:lnTo>
                        <a:pt x="1028" y="873"/>
                      </a:lnTo>
                      <a:lnTo>
                        <a:pt x="974" y="849"/>
                      </a:lnTo>
                      <a:lnTo>
                        <a:pt x="907" y="831"/>
                      </a:lnTo>
                      <a:lnTo>
                        <a:pt x="842" y="812"/>
                      </a:lnTo>
                      <a:lnTo>
                        <a:pt x="800" y="793"/>
                      </a:lnTo>
                      <a:lnTo>
                        <a:pt x="754" y="770"/>
                      </a:lnTo>
                      <a:lnTo>
                        <a:pt x="711" y="741"/>
                      </a:lnTo>
                      <a:lnTo>
                        <a:pt x="679" y="710"/>
                      </a:lnTo>
                      <a:lnTo>
                        <a:pt x="662" y="688"/>
                      </a:lnTo>
                      <a:lnTo>
                        <a:pt x="642" y="655"/>
                      </a:lnTo>
                      <a:lnTo>
                        <a:pt x="779" y="617"/>
                      </a:lnTo>
                      <a:lnTo>
                        <a:pt x="493" y="315"/>
                      </a:lnTo>
                      <a:lnTo>
                        <a:pt x="399" y="371"/>
                      </a:lnTo>
                      <a:lnTo>
                        <a:pt x="307" y="410"/>
                      </a:lnTo>
                      <a:lnTo>
                        <a:pt x="234" y="432"/>
                      </a:lnTo>
                      <a:lnTo>
                        <a:pt x="182" y="443"/>
                      </a:lnTo>
                      <a:lnTo>
                        <a:pt x="132" y="450"/>
                      </a:lnTo>
                      <a:lnTo>
                        <a:pt x="88" y="451"/>
                      </a:lnTo>
                      <a:lnTo>
                        <a:pt x="46" y="449"/>
                      </a:lnTo>
                      <a:lnTo>
                        <a:pt x="13" y="443"/>
                      </a:lnTo>
                      <a:lnTo>
                        <a:pt x="0" y="430"/>
                      </a:lnTo>
                      <a:lnTo>
                        <a:pt x="4" y="413"/>
                      </a:lnTo>
                      <a:lnTo>
                        <a:pt x="19" y="398"/>
                      </a:lnTo>
                      <a:lnTo>
                        <a:pt x="59" y="387"/>
                      </a:lnTo>
                      <a:close/>
                    </a:path>
                  </a:pathLst>
                </a:custGeom>
                <a:solidFill>
                  <a:srgbClr val="3F5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b="1">
                    <a:solidFill>
                      <a:srgbClr val="000000"/>
                    </a:solidFill>
                    <a:latin typeface="Arial" charset="0"/>
                    <a:cs typeface="Arial" charset="0"/>
                  </a:endParaRPr>
                </a:p>
              </p:txBody>
            </p:sp>
          </p:grpSp>
          <p:grpSp>
            <p:nvGrpSpPr>
              <p:cNvPr id="256020" name="Group 40"/>
              <p:cNvGrpSpPr>
                <a:grpSpLocks/>
              </p:cNvGrpSpPr>
              <p:nvPr/>
            </p:nvGrpSpPr>
            <p:grpSpPr bwMode="auto">
              <a:xfrm>
                <a:off x="622" y="3480"/>
                <a:ext cx="347" cy="374"/>
                <a:chOff x="622" y="3480"/>
                <a:chExt cx="347" cy="374"/>
              </a:xfrm>
            </p:grpSpPr>
            <p:sp>
              <p:nvSpPr>
                <p:cNvPr id="256021" name="Freeform 21"/>
                <p:cNvSpPr>
                  <a:spLocks/>
                </p:cNvSpPr>
                <p:nvPr/>
              </p:nvSpPr>
              <p:spPr bwMode="auto">
                <a:xfrm>
                  <a:off x="656" y="3480"/>
                  <a:ext cx="294" cy="374"/>
                </a:xfrm>
                <a:custGeom>
                  <a:avLst/>
                  <a:gdLst>
                    <a:gd name="T0" fmla="*/ 1 w 589"/>
                    <a:gd name="T1" fmla="*/ 189 h 374"/>
                    <a:gd name="T2" fmla="*/ 0 w 589"/>
                    <a:gd name="T3" fmla="*/ 173 h 374"/>
                    <a:gd name="T4" fmla="*/ 1 w 589"/>
                    <a:gd name="T5" fmla="*/ 136 h 374"/>
                    <a:gd name="T6" fmla="*/ 5 w 589"/>
                    <a:gd name="T7" fmla="*/ 102 h 374"/>
                    <a:gd name="T8" fmla="*/ 10 w 589"/>
                    <a:gd name="T9" fmla="*/ 79 h 374"/>
                    <a:gd name="T10" fmla="*/ 18 w 589"/>
                    <a:gd name="T11" fmla="*/ 53 h 374"/>
                    <a:gd name="T12" fmla="*/ 31 w 589"/>
                    <a:gd name="T13" fmla="*/ 29 h 374"/>
                    <a:gd name="T14" fmla="*/ 47 w 589"/>
                    <a:gd name="T15" fmla="*/ 11 h 374"/>
                    <a:gd name="T16" fmla="*/ 65 w 589"/>
                    <a:gd name="T17" fmla="*/ 0 h 374"/>
                    <a:gd name="T18" fmla="*/ 83 w 589"/>
                    <a:gd name="T19" fmla="*/ 0 h 374"/>
                    <a:gd name="T20" fmla="*/ 100 w 589"/>
                    <a:gd name="T21" fmla="*/ 10 h 374"/>
                    <a:gd name="T22" fmla="*/ 112 w 589"/>
                    <a:gd name="T23" fmla="*/ 23 h 374"/>
                    <a:gd name="T24" fmla="*/ 126 w 589"/>
                    <a:gd name="T25" fmla="*/ 44 h 374"/>
                    <a:gd name="T26" fmla="*/ 135 w 589"/>
                    <a:gd name="T27" fmla="*/ 68 h 374"/>
                    <a:gd name="T28" fmla="*/ 143 w 589"/>
                    <a:gd name="T29" fmla="*/ 102 h 374"/>
                    <a:gd name="T30" fmla="*/ 147 w 589"/>
                    <a:gd name="T31" fmla="*/ 124 h 374"/>
                    <a:gd name="T32" fmla="*/ 140 w 589"/>
                    <a:gd name="T33" fmla="*/ 191 h 374"/>
                    <a:gd name="T34" fmla="*/ 134 w 589"/>
                    <a:gd name="T35" fmla="*/ 225 h 374"/>
                    <a:gd name="T36" fmla="*/ 128 w 589"/>
                    <a:gd name="T37" fmla="*/ 249 h 374"/>
                    <a:gd name="T38" fmla="*/ 123 w 589"/>
                    <a:gd name="T39" fmla="*/ 266 h 374"/>
                    <a:gd name="T40" fmla="*/ 118 w 589"/>
                    <a:gd name="T41" fmla="*/ 287 h 374"/>
                    <a:gd name="T42" fmla="*/ 113 w 589"/>
                    <a:gd name="T43" fmla="*/ 312 h 374"/>
                    <a:gd name="T44" fmla="*/ 109 w 589"/>
                    <a:gd name="T45" fmla="*/ 336 h 374"/>
                    <a:gd name="T46" fmla="*/ 102 w 589"/>
                    <a:gd name="T47" fmla="*/ 356 h 374"/>
                    <a:gd name="T48" fmla="*/ 97 w 589"/>
                    <a:gd name="T49" fmla="*/ 368 h 374"/>
                    <a:gd name="T50" fmla="*/ 89 w 589"/>
                    <a:gd name="T51" fmla="*/ 374 h 374"/>
                    <a:gd name="T52" fmla="*/ 83 w 589"/>
                    <a:gd name="T53" fmla="*/ 370 h 374"/>
                    <a:gd name="T54" fmla="*/ 71 w 589"/>
                    <a:gd name="T55" fmla="*/ 361 h 374"/>
                    <a:gd name="T56" fmla="*/ 56 w 589"/>
                    <a:gd name="T57" fmla="*/ 354 h 374"/>
                    <a:gd name="T58" fmla="*/ 43 w 589"/>
                    <a:gd name="T59" fmla="*/ 344 h 374"/>
                    <a:gd name="T60" fmla="*/ 33 w 589"/>
                    <a:gd name="T61" fmla="*/ 328 h 374"/>
                    <a:gd name="T62" fmla="*/ 24 w 589"/>
                    <a:gd name="T63" fmla="*/ 309 h 374"/>
                    <a:gd name="T64" fmla="*/ 17 w 589"/>
                    <a:gd name="T65" fmla="*/ 293 h 374"/>
                    <a:gd name="T66" fmla="*/ 14 w 589"/>
                    <a:gd name="T67" fmla="*/ 303 h 374"/>
                    <a:gd name="T68" fmla="*/ 6 w 589"/>
                    <a:gd name="T69" fmla="*/ 289 h 374"/>
                    <a:gd name="T70" fmla="*/ 3 w 589"/>
                    <a:gd name="T71" fmla="*/ 274 h 374"/>
                    <a:gd name="T72" fmla="*/ 1 w 589"/>
                    <a:gd name="T73" fmla="*/ 248 h 374"/>
                    <a:gd name="T74" fmla="*/ 3 w 589"/>
                    <a:gd name="T75" fmla="*/ 213 h 374"/>
                    <a:gd name="T76" fmla="*/ 1 w 589"/>
                    <a:gd name="T77" fmla="*/ 189 h 37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89"/>
                    <a:gd name="T118" fmla="*/ 0 h 374"/>
                    <a:gd name="T119" fmla="*/ 589 w 589"/>
                    <a:gd name="T120" fmla="*/ 374 h 37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89" h="374">
                      <a:moveTo>
                        <a:pt x="4" y="189"/>
                      </a:moveTo>
                      <a:lnTo>
                        <a:pt x="0" y="173"/>
                      </a:lnTo>
                      <a:lnTo>
                        <a:pt x="6" y="136"/>
                      </a:lnTo>
                      <a:lnTo>
                        <a:pt x="21" y="102"/>
                      </a:lnTo>
                      <a:lnTo>
                        <a:pt x="40" y="79"/>
                      </a:lnTo>
                      <a:lnTo>
                        <a:pt x="75" y="53"/>
                      </a:lnTo>
                      <a:lnTo>
                        <a:pt x="127" y="29"/>
                      </a:lnTo>
                      <a:lnTo>
                        <a:pt x="188" y="11"/>
                      </a:lnTo>
                      <a:lnTo>
                        <a:pt x="261" y="0"/>
                      </a:lnTo>
                      <a:lnTo>
                        <a:pt x="334" y="0"/>
                      </a:lnTo>
                      <a:lnTo>
                        <a:pt x="401" y="10"/>
                      </a:lnTo>
                      <a:lnTo>
                        <a:pt x="451" y="23"/>
                      </a:lnTo>
                      <a:lnTo>
                        <a:pt x="505" y="44"/>
                      </a:lnTo>
                      <a:lnTo>
                        <a:pt x="541" y="68"/>
                      </a:lnTo>
                      <a:lnTo>
                        <a:pt x="574" y="102"/>
                      </a:lnTo>
                      <a:lnTo>
                        <a:pt x="589" y="124"/>
                      </a:lnTo>
                      <a:lnTo>
                        <a:pt x="560" y="191"/>
                      </a:lnTo>
                      <a:lnTo>
                        <a:pt x="539" y="225"/>
                      </a:lnTo>
                      <a:lnTo>
                        <a:pt x="512" y="249"/>
                      </a:lnTo>
                      <a:lnTo>
                        <a:pt x="493" y="266"/>
                      </a:lnTo>
                      <a:lnTo>
                        <a:pt x="472" y="287"/>
                      </a:lnTo>
                      <a:lnTo>
                        <a:pt x="455" y="312"/>
                      </a:lnTo>
                      <a:lnTo>
                        <a:pt x="437" y="336"/>
                      </a:lnTo>
                      <a:lnTo>
                        <a:pt x="409" y="356"/>
                      </a:lnTo>
                      <a:lnTo>
                        <a:pt x="388" y="368"/>
                      </a:lnTo>
                      <a:lnTo>
                        <a:pt x="359" y="374"/>
                      </a:lnTo>
                      <a:lnTo>
                        <a:pt x="332" y="370"/>
                      </a:lnTo>
                      <a:lnTo>
                        <a:pt x="286" y="361"/>
                      </a:lnTo>
                      <a:lnTo>
                        <a:pt x="226" y="354"/>
                      </a:lnTo>
                      <a:lnTo>
                        <a:pt x="173" y="344"/>
                      </a:lnTo>
                      <a:lnTo>
                        <a:pt x="132" y="328"/>
                      </a:lnTo>
                      <a:lnTo>
                        <a:pt x="98" y="309"/>
                      </a:lnTo>
                      <a:lnTo>
                        <a:pt x="71" y="293"/>
                      </a:lnTo>
                      <a:lnTo>
                        <a:pt x="56" y="303"/>
                      </a:lnTo>
                      <a:lnTo>
                        <a:pt x="27" y="289"/>
                      </a:lnTo>
                      <a:lnTo>
                        <a:pt x="15" y="274"/>
                      </a:lnTo>
                      <a:lnTo>
                        <a:pt x="6" y="248"/>
                      </a:lnTo>
                      <a:lnTo>
                        <a:pt x="12" y="213"/>
                      </a:lnTo>
                      <a:lnTo>
                        <a:pt x="4" y="189"/>
                      </a:lnTo>
                      <a:close/>
                    </a:path>
                  </a:pathLst>
                </a:custGeom>
                <a:solidFill>
                  <a:srgbClr val="FFBFBF"/>
                </a:solidFill>
                <a:ln w="12700">
                  <a:solidFill>
                    <a:srgbClr val="000000"/>
                  </a:solidFill>
                  <a:round/>
                  <a:headEnd/>
                  <a:tailEnd/>
                </a:ln>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b="1">
                    <a:solidFill>
                      <a:srgbClr val="000000"/>
                    </a:solidFill>
                    <a:latin typeface="Arial" charset="0"/>
                    <a:cs typeface="Arial" charset="0"/>
                  </a:endParaRPr>
                </a:p>
              </p:txBody>
            </p:sp>
            <p:grpSp>
              <p:nvGrpSpPr>
                <p:cNvPr id="256022" name="Group 26"/>
                <p:cNvGrpSpPr>
                  <a:grpSpLocks/>
                </p:cNvGrpSpPr>
                <p:nvPr/>
              </p:nvGrpSpPr>
              <p:grpSpPr bwMode="auto">
                <a:xfrm>
                  <a:off x="622" y="3575"/>
                  <a:ext cx="347" cy="230"/>
                  <a:chOff x="622" y="3575"/>
                  <a:chExt cx="347" cy="230"/>
                </a:xfrm>
              </p:grpSpPr>
              <p:grpSp>
                <p:nvGrpSpPr>
                  <p:cNvPr id="256023" name="Group 24"/>
                  <p:cNvGrpSpPr>
                    <a:grpSpLocks/>
                  </p:cNvGrpSpPr>
                  <p:nvPr/>
                </p:nvGrpSpPr>
                <p:grpSpPr bwMode="auto">
                  <a:xfrm>
                    <a:off x="622" y="3575"/>
                    <a:ext cx="347" cy="144"/>
                    <a:chOff x="622" y="3575"/>
                    <a:chExt cx="347" cy="144"/>
                  </a:xfrm>
                </p:grpSpPr>
                <p:sp>
                  <p:nvSpPr>
                    <p:cNvPr id="256024" name="Freeform 22"/>
                    <p:cNvSpPr>
                      <a:spLocks/>
                    </p:cNvSpPr>
                    <p:nvPr/>
                  </p:nvSpPr>
                  <p:spPr bwMode="auto">
                    <a:xfrm>
                      <a:off x="622" y="3604"/>
                      <a:ext cx="66" cy="115"/>
                    </a:xfrm>
                    <a:custGeom>
                      <a:avLst/>
                      <a:gdLst>
                        <a:gd name="T0" fmla="*/ 11 w 130"/>
                        <a:gd name="T1" fmla="*/ 5 h 115"/>
                        <a:gd name="T2" fmla="*/ 7 w 130"/>
                        <a:gd name="T3" fmla="*/ 15 h 115"/>
                        <a:gd name="T4" fmla="*/ 2 w 130"/>
                        <a:gd name="T5" fmla="*/ 30 h 115"/>
                        <a:gd name="T6" fmla="*/ 0 w 130"/>
                        <a:gd name="T7" fmla="*/ 49 h 115"/>
                        <a:gd name="T8" fmla="*/ 0 w 130"/>
                        <a:gd name="T9" fmla="*/ 64 h 115"/>
                        <a:gd name="T10" fmla="*/ 2 w 130"/>
                        <a:gd name="T11" fmla="*/ 84 h 115"/>
                        <a:gd name="T12" fmla="*/ 6 w 130"/>
                        <a:gd name="T13" fmla="*/ 101 h 115"/>
                        <a:gd name="T14" fmla="*/ 9 w 130"/>
                        <a:gd name="T15" fmla="*/ 110 h 115"/>
                        <a:gd name="T16" fmla="*/ 14 w 130"/>
                        <a:gd name="T17" fmla="*/ 115 h 115"/>
                        <a:gd name="T18" fmla="*/ 11 w 130"/>
                        <a:gd name="T19" fmla="*/ 91 h 115"/>
                        <a:gd name="T20" fmla="*/ 17 w 130"/>
                        <a:gd name="T21" fmla="*/ 98 h 115"/>
                        <a:gd name="T22" fmla="*/ 17 w 130"/>
                        <a:gd name="T23" fmla="*/ 87 h 115"/>
                        <a:gd name="T24" fmla="*/ 22 w 130"/>
                        <a:gd name="T25" fmla="*/ 88 h 115"/>
                        <a:gd name="T26" fmla="*/ 21 w 130"/>
                        <a:gd name="T27" fmla="*/ 77 h 115"/>
                        <a:gd name="T28" fmla="*/ 27 w 130"/>
                        <a:gd name="T29" fmla="*/ 86 h 115"/>
                        <a:gd name="T30" fmla="*/ 27 w 130"/>
                        <a:gd name="T31" fmla="*/ 81 h 115"/>
                        <a:gd name="T32" fmla="*/ 34 w 130"/>
                        <a:gd name="T33" fmla="*/ 87 h 115"/>
                        <a:gd name="T34" fmla="*/ 30 w 130"/>
                        <a:gd name="T35" fmla="*/ 70 h 115"/>
                        <a:gd name="T36" fmla="*/ 30 w 130"/>
                        <a:gd name="T37" fmla="*/ 51 h 115"/>
                        <a:gd name="T38" fmla="*/ 30 w 130"/>
                        <a:gd name="T39" fmla="*/ 41 h 115"/>
                        <a:gd name="T40" fmla="*/ 27 w 130"/>
                        <a:gd name="T41" fmla="*/ 49 h 115"/>
                        <a:gd name="T42" fmla="*/ 26 w 130"/>
                        <a:gd name="T43" fmla="*/ 40 h 115"/>
                        <a:gd name="T44" fmla="*/ 24 w 130"/>
                        <a:gd name="T45" fmla="*/ 50 h 115"/>
                        <a:gd name="T46" fmla="*/ 23 w 130"/>
                        <a:gd name="T47" fmla="*/ 26 h 115"/>
                        <a:gd name="T48" fmla="*/ 17 w 130"/>
                        <a:gd name="T49" fmla="*/ 34 h 115"/>
                        <a:gd name="T50" fmla="*/ 19 w 130"/>
                        <a:gd name="T51" fmla="*/ 20 h 115"/>
                        <a:gd name="T52" fmla="*/ 16 w 130"/>
                        <a:gd name="T53" fmla="*/ 24 h 115"/>
                        <a:gd name="T54" fmla="*/ 12 w 130"/>
                        <a:gd name="T55" fmla="*/ 33 h 115"/>
                        <a:gd name="T56" fmla="*/ 15 w 130"/>
                        <a:gd name="T57" fmla="*/ 0 h 115"/>
                        <a:gd name="T58" fmla="*/ 11 w 130"/>
                        <a:gd name="T59" fmla="*/ 5 h 1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0"/>
                        <a:gd name="T91" fmla="*/ 0 h 115"/>
                        <a:gd name="T92" fmla="*/ 130 w 130"/>
                        <a:gd name="T93" fmla="*/ 115 h 1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0" h="115">
                          <a:moveTo>
                            <a:pt x="42" y="5"/>
                          </a:moveTo>
                          <a:lnTo>
                            <a:pt x="25" y="15"/>
                          </a:lnTo>
                          <a:lnTo>
                            <a:pt x="8" y="30"/>
                          </a:lnTo>
                          <a:lnTo>
                            <a:pt x="0" y="49"/>
                          </a:lnTo>
                          <a:lnTo>
                            <a:pt x="0" y="64"/>
                          </a:lnTo>
                          <a:lnTo>
                            <a:pt x="8" y="84"/>
                          </a:lnTo>
                          <a:lnTo>
                            <a:pt x="23" y="101"/>
                          </a:lnTo>
                          <a:lnTo>
                            <a:pt x="36" y="110"/>
                          </a:lnTo>
                          <a:lnTo>
                            <a:pt x="54" y="115"/>
                          </a:lnTo>
                          <a:lnTo>
                            <a:pt x="44" y="91"/>
                          </a:lnTo>
                          <a:lnTo>
                            <a:pt x="67" y="98"/>
                          </a:lnTo>
                          <a:lnTo>
                            <a:pt x="67" y="87"/>
                          </a:lnTo>
                          <a:lnTo>
                            <a:pt x="86" y="88"/>
                          </a:lnTo>
                          <a:lnTo>
                            <a:pt x="81" y="77"/>
                          </a:lnTo>
                          <a:lnTo>
                            <a:pt x="105" y="86"/>
                          </a:lnTo>
                          <a:lnTo>
                            <a:pt x="104" y="81"/>
                          </a:lnTo>
                          <a:lnTo>
                            <a:pt x="130" y="87"/>
                          </a:lnTo>
                          <a:lnTo>
                            <a:pt x="117" y="70"/>
                          </a:lnTo>
                          <a:lnTo>
                            <a:pt x="117" y="51"/>
                          </a:lnTo>
                          <a:lnTo>
                            <a:pt x="119" y="41"/>
                          </a:lnTo>
                          <a:lnTo>
                            <a:pt x="105" y="49"/>
                          </a:lnTo>
                          <a:lnTo>
                            <a:pt x="102" y="40"/>
                          </a:lnTo>
                          <a:lnTo>
                            <a:pt x="92" y="50"/>
                          </a:lnTo>
                          <a:lnTo>
                            <a:pt x="90" y="26"/>
                          </a:lnTo>
                          <a:lnTo>
                            <a:pt x="67" y="34"/>
                          </a:lnTo>
                          <a:lnTo>
                            <a:pt x="73" y="20"/>
                          </a:lnTo>
                          <a:lnTo>
                            <a:pt x="61" y="24"/>
                          </a:lnTo>
                          <a:lnTo>
                            <a:pt x="46" y="33"/>
                          </a:lnTo>
                          <a:lnTo>
                            <a:pt x="59" y="0"/>
                          </a:lnTo>
                          <a:lnTo>
                            <a:pt x="42" y="5"/>
                          </a:lnTo>
                          <a:close/>
                        </a:path>
                      </a:pathLst>
                    </a:custGeom>
                    <a:solidFill>
                      <a:srgbClr val="BF3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b="1">
                        <a:solidFill>
                          <a:srgbClr val="000000"/>
                        </a:solidFill>
                        <a:latin typeface="Arial" charset="0"/>
                        <a:cs typeface="Arial" charset="0"/>
                      </a:endParaRPr>
                    </a:p>
                  </p:txBody>
                </p:sp>
                <p:sp>
                  <p:nvSpPr>
                    <p:cNvPr id="256025" name="Freeform 23"/>
                    <p:cNvSpPr>
                      <a:spLocks/>
                    </p:cNvSpPr>
                    <p:nvPr/>
                  </p:nvSpPr>
                  <p:spPr bwMode="auto">
                    <a:xfrm>
                      <a:off x="936" y="3575"/>
                      <a:ext cx="33" cy="99"/>
                    </a:xfrm>
                    <a:custGeom>
                      <a:avLst/>
                      <a:gdLst>
                        <a:gd name="T0" fmla="*/ 11 w 65"/>
                        <a:gd name="T1" fmla="*/ 12 h 99"/>
                        <a:gd name="T2" fmla="*/ 13 w 65"/>
                        <a:gd name="T3" fmla="*/ 24 h 99"/>
                        <a:gd name="T4" fmla="*/ 17 w 65"/>
                        <a:gd name="T5" fmla="*/ 35 h 99"/>
                        <a:gd name="T6" fmla="*/ 17 w 65"/>
                        <a:gd name="T7" fmla="*/ 50 h 99"/>
                        <a:gd name="T8" fmla="*/ 16 w 65"/>
                        <a:gd name="T9" fmla="*/ 72 h 99"/>
                        <a:gd name="T10" fmla="*/ 16 w 65"/>
                        <a:gd name="T11" fmla="*/ 89 h 99"/>
                        <a:gd name="T12" fmla="*/ 13 w 65"/>
                        <a:gd name="T13" fmla="*/ 74 h 99"/>
                        <a:gd name="T14" fmla="*/ 10 w 65"/>
                        <a:gd name="T15" fmla="*/ 88 h 99"/>
                        <a:gd name="T16" fmla="*/ 5 w 65"/>
                        <a:gd name="T17" fmla="*/ 99 h 99"/>
                        <a:gd name="T18" fmla="*/ 9 w 65"/>
                        <a:gd name="T19" fmla="*/ 74 h 99"/>
                        <a:gd name="T20" fmla="*/ 5 w 65"/>
                        <a:gd name="T21" fmla="*/ 87 h 99"/>
                        <a:gd name="T22" fmla="*/ 0 w 65"/>
                        <a:gd name="T23" fmla="*/ 94 h 99"/>
                        <a:gd name="T24" fmla="*/ 4 w 65"/>
                        <a:gd name="T25" fmla="*/ 63 h 99"/>
                        <a:gd name="T26" fmla="*/ 4 w 65"/>
                        <a:gd name="T27" fmla="*/ 39 h 99"/>
                        <a:gd name="T28" fmla="*/ 2 w 65"/>
                        <a:gd name="T29" fmla="*/ 6 h 99"/>
                        <a:gd name="T30" fmla="*/ 7 w 65"/>
                        <a:gd name="T31" fmla="*/ 20 h 99"/>
                        <a:gd name="T32" fmla="*/ 7 w 65"/>
                        <a:gd name="T33" fmla="*/ 0 h 99"/>
                        <a:gd name="T34" fmla="*/ 11 w 65"/>
                        <a:gd name="T35" fmla="*/ 12 h 9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5"/>
                        <a:gd name="T55" fmla="*/ 0 h 99"/>
                        <a:gd name="T56" fmla="*/ 65 w 65"/>
                        <a:gd name="T57" fmla="*/ 99 h 9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5" h="99">
                          <a:moveTo>
                            <a:pt x="42" y="12"/>
                          </a:moveTo>
                          <a:lnTo>
                            <a:pt x="52" y="24"/>
                          </a:lnTo>
                          <a:lnTo>
                            <a:pt x="65" y="35"/>
                          </a:lnTo>
                          <a:lnTo>
                            <a:pt x="65" y="50"/>
                          </a:lnTo>
                          <a:lnTo>
                            <a:pt x="63" y="72"/>
                          </a:lnTo>
                          <a:lnTo>
                            <a:pt x="62" y="89"/>
                          </a:lnTo>
                          <a:lnTo>
                            <a:pt x="52" y="74"/>
                          </a:lnTo>
                          <a:lnTo>
                            <a:pt x="39" y="88"/>
                          </a:lnTo>
                          <a:lnTo>
                            <a:pt x="19" y="99"/>
                          </a:lnTo>
                          <a:lnTo>
                            <a:pt x="33" y="74"/>
                          </a:lnTo>
                          <a:lnTo>
                            <a:pt x="17" y="87"/>
                          </a:lnTo>
                          <a:lnTo>
                            <a:pt x="0" y="94"/>
                          </a:lnTo>
                          <a:lnTo>
                            <a:pt x="14" y="63"/>
                          </a:lnTo>
                          <a:lnTo>
                            <a:pt x="16" y="39"/>
                          </a:lnTo>
                          <a:lnTo>
                            <a:pt x="6" y="6"/>
                          </a:lnTo>
                          <a:lnTo>
                            <a:pt x="27" y="20"/>
                          </a:lnTo>
                          <a:lnTo>
                            <a:pt x="25" y="0"/>
                          </a:lnTo>
                          <a:lnTo>
                            <a:pt x="42" y="12"/>
                          </a:lnTo>
                          <a:close/>
                        </a:path>
                      </a:pathLst>
                    </a:custGeom>
                    <a:solidFill>
                      <a:srgbClr val="BF3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b="1">
                        <a:solidFill>
                          <a:srgbClr val="000000"/>
                        </a:solidFill>
                        <a:latin typeface="Arial" charset="0"/>
                        <a:cs typeface="Arial" charset="0"/>
                      </a:endParaRPr>
                    </a:p>
                  </p:txBody>
                </p:sp>
              </p:grpSp>
              <p:sp>
                <p:nvSpPr>
                  <p:cNvPr id="256026" name="Freeform 25"/>
                  <p:cNvSpPr>
                    <a:spLocks/>
                  </p:cNvSpPr>
                  <p:nvPr/>
                </p:nvSpPr>
                <p:spPr bwMode="auto">
                  <a:xfrm>
                    <a:off x="773" y="3748"/>
                    <a:ext cx="75" cy="57"/>
                  </a:xfrm>
                  <a:custGeom>
                    <a:avLst/>
                    <a:gdLst>
                      <a:gd name="T0" fmla="*/ 3 w 150"/>
                      <a:gd name="T1" fmla="*/ 0 h 57"/>
                      <a:gd name="T2" fmla="*/ 1 w 150"/>
                      <a:gd name="T3" fmla="*/ 16 h 57"/>
                      <a:gd name="T4" fmla="*/ 0 w 150"/>
                      <a:gd name="T5" fmla="*/ 28 h 57"/>
                      <a:gd name="T6" fmla="*/ 1 w 150"/>
                      <a:gd name="T7" fmla="*/ 43 h 57"/>
                      <a:gd name="T8" fmla="*/ 2 w 150"/>
                      <a:gd name="T9" fmla="*/ 54 h 57"/>
                      <a:gd name="T10" fmla="*/ 5 w 150"/>
                      <a:gd name="T11" fmla="*/ 39 h 57"/>
                      <a:gd name="T12" fmla="*/ 6 w 150"/>
                      <a:gd name="T13" fmla="*/ 26 h 57"/>
                      <a:gd name="T14" fmla="*/ 9 w 150"/>
                      <a:gd name="T15" fmla="*/ 39 h 57"/>
                      <a:gd name="T16" fmla="*/ 12 w 150"/>
                      <a:gd name="T17" fmla="*/ 50 h 57"/>
                      <a:gd name="T18" fmla="*/ 14 w 150"/>
                      <a:gd name="T19" fmla="*/ 46 h 57"/>
                      <a:gd name="T20" fmla="*/ 18 w 150"/>
                      <a:gd name="T21" fmla="*/ 57 h 57"/>
                      <a:gd name="T22" fmla="*/ 19 w 150"/>
                      <a:gd name="T23" fmla="*/ 38 h 57"/>
                      <a:gd name="T24" fmla="*/ 22 w 150"/>
                      <a:gd name="T25" fmla="*/ 52 h 57"/>
                      <a:gd name="T26" fmla="*/ 24 w 150"/>
                      <a:gd name="T27" fmla="*/ 46 h 57"/>
                      <a:gd name="T28" fmla="*/ 24 w 150"/>
                      <a:gd name="T29" fmla="*/ 33 h 57"/>
                      <a:gd name="T30" fmla="*/ 30 w 150"/>
                      <a:gd name="T31" fmla="*/ 54 h 57"/>
                      <a:gd name="T32" fmla="*/ 28 w 150"/>
                      <a:gd name="T33" fmla="*/ 22 h 57"/>
                      <a:gd name="T34" fmla="*/ 38 w 150"/>
                      <a:gd name="T35" fmla="*/ 50 h 57"/>
                      <a:gd name="T36" fmla="*/ 31 w 150"/>
                      <a:gd name="T37" fmla="*/ 20 h 57"/>
                      <a:gd name="T38" fmla="*/ 25 w 150"/>
                      <a:gd name="T39" fmla="*/ 1 h 57"/>
                      <a:gd name="T40" fmla="*/ 23 w 150"/>
                      <a:gd name="T41" fmla="*/ 9 h 57"/>
                      <a:gd name="T42" fmla="*/ 20 w 150"/>
                      <a:gd name="T43" fmla="*/ 9 h 57"/>
                      <a:gd name="T44" fmla="*/ 19 w 150"/>
                      <a:gd name="T45" fmla="*/ 12 h 57"/>
                      <a:gd name="T46" fmla="*/ 17 w 150"/>
                      <a:gd name="T47" fmla="*/ 11 h 57"/>
                      <a:gd name="T48" fmla="*/ 12 w 150"/>
                      <a:gd name="T49" fmla="*/ 7 h 57"/>
                      <a:gd name="T50" fmla="*/ 10 w 150"/>
                      <a:gd name="T51" fmla="*/ 16 h 57"/>
                      <a:gd name="T52" fmla="*/ 9 w 150"/>
                      <a:gd name="T53" fmla="*/ 6 h 57"/>
                      <a:gd name="T54" fmla="*/ 3 w 150"/>
                      <a:gd name="T55" fmla="*/ 0 h 5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0"/>
                      <a:gd name="T85" fmla="*/ 0 h 57"/>
                      <a:gd name="T86" fmla="*/ 150 w 150"/>
                      <a:gd name="T87" fmla="*/ 57 h 5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0" h="57">
                        <a:moveTo>
                          <a:pt x="14" y="0"/>
                        </a:moveTo>
                        <a:lnTo>
                          <a:pt x="4" y="16"/>
                        </a:lnTo>
                        <a:lnTo>
                          <a:pt x="0" y="28"/>
                        </a:lnTo>
                        <a:lnTo>
                          <a:pt x="2" y="43"/>
                        </a:lnTo>
                        <a:lnTo>
                          <a:pt x="10" y="54"/>
                        </a:lnTo>
                        <a:lnTo>
                          <a:pt x="17" y="39"/>
                        </a:lnTo>
                        <a:lnTo>
                          <a:pt x="27" y="26"/>
                        </a:lnTo>
                        <a:lnTo>
                          <a:pt x="38" y="39"/>
                        </a:lnTo>
                        <a:lnTo>
                          <a:pt x="48" y="50"/>
                        </a:lnTo>
                        <a:lnTo>
                          <a:pt x="56" y="46"/>
                        </a:lnTo>
                        <a:lnTo>
                          <a:pt x="69" y="57"/>
                        </a:lnTo>
                        <a:lnTo>
                          <a:pt x="73" y="38"/>
                        </a:lnTo>
                        <a:lnTo>
                          <a:pt x="88" y="52"/>
                        </a:lnTo>
                        <a:lnTo>
                          <a:pt x="96" y="46"/>
                        </a:lnTo>
                        <a:lnTo>
                          <a:pt x="98" y="33"/>
                        </a:lnTo>
                        <a:lnTo>
                          <a:pt x="121" y="54"/>
                        </a:lnTo>
                        <a:lnTo>
                          <a:pt x="113" y="22"/>
                        </a:lnTo>
                        <a:lnTo>
                          <a:pt x="150" y="50"/>
                        </a:lnTo>
                        <a:lnTo>
                          <a:pt x="127" y="20"/>
                        </a:lnTo>
                        <a:lnTo>
                          <a:pt x="100" y="1"/>
                        </a:lnTo>
                        <a:lnTo>
                          <a:pt x="94" y="9"/>
                        </a:lnTo>
                        <a:lnTo>
                          <a:pt x="83" y="9"/>
                        </a:lnTo>
                        <a:lnTo>
                          <a:pt x="79" y="12"/>
                        </a:lnTo>
                        <a:lnTo>
                          <a:pt x="67" y="11"/>
                        </a:lnTo>
                        <a:lnTo>
                          <a:pt x="48" y="7"/>
                        </a:lnTo>
                        <a:lnTo>
                          <a:pt x="40" y="16"/>
                        </a:lnTo>
                        <a:lnTo>
                          <a:pt x="33" y="6"/>
                        </a:lnTo>
                        <a:lnTo>
                          <a:pt x="14" y="0"/>
                        </a:lnTo>
                        <a:close/>
                      </a:path>
                    </a:pathLst>
                  </a:custGeom>
                  <a:solidFill>
                    <a:srgbClr val="BF3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b="1">
                      <a:solidFill>
                        <a:srgbClr val="000000"/>
                      </a:solidFill>
                      <a:latin typeface="Arial" charset="0"/>
                      <a:cs typeface="Arial" charset="0"/>
                    </a:endParaRPr>
                  </a:p>
                </p:txBody>
              </p:sp>
            </p:grpSp>
            <p:grpSp>
              <p:nvGrpSpPr>
                <p:cNvPr id="256027" name="Group 38"/>
                <p:cNvGrpSpPr>
                  <a:grpSpLocks/>
                </p:cNvGrpSpPr>
                <p:nvPr/>
              </p:nvGrpSpPr>
              <p:grpSpPr bwMode="auto">
                <a:xfrm>
                  <a:off x="724" y="3576"/>
                  <a:ext cx="147" cy="179"/>
                  <a:chOff x="724" y="3576"/>
                  <a:chExt cx="147" cy="179"/>
                </a:xfrm>
              </p:grpSpPr>
              <p:sp>
                <p:nvSpPr>
                  <p:cNvPr id="256028" name="Freeform 27"/>
                  <p:cNvSpPr>
                    <a:spLocks/>
                  </p:cNvSpPr>
                  <p:nvPr/>
                </p:nvSpPr>
                <p:spPr bwMode="auto">
                  <a:xfrm>
                    <a:off x="769" y="3609"/>
                    <a:ext cx="64" cy="146"/>
                  </a:xfrm>
                  <a:custGeom>
                    <a:avLst/>
                    <a:gdLst>
                      <a:gd name="T0" fmla="*/ 15 w 129"/>
                      <a:gd name="T1" fmla="*/ 0 h 146"/>
                      <a:gd name="T2" fmla="*/ 10 w 129"/>
                      <a:gd name="T3" fmla="*/ 14 h 146"/>
                      <a:gd name="T4" fmla="*/ 7 w 129"/>
                      <a:gd name="T5" fmla="*/ 28 h 146"/>
                      <a:gd name="T6" fmla="*/ 5 w 129"/>
                      <a:gd name="T7" fmla="*/ 44 h 146"/>
                      <a:gd name="T8" fmla="*/ 3 w 129"/>
                      <a:gd name="T9" fmla="*/ 57 h 146"/>
                      <a:gd name="T10" fmla="*/ 1 w 129"/>
                      <a:gd name="T11" fmla="*/ 76 h 146"/>
                      <a:gd name="T12" fmla="*/ 0 w 129"/>
                      <a:gd name="T13" fmla="*/ 94 h 146"/>
                      <a:gd name="T14" fmla="*/ 0 w 129"/>
                      <a:gd name="T15" fmla="*/ 111 h 146"/>
                      <a:gd name="T16" fmla="*/ 0 w 129"/>
                      <a:gd name="T17" fmla="*/ 124 h 146"/>
                      <a:gd name="T18" fmla="*/ 3 w 129"/>
                      <a:gd name="T19" fmla="*/ 134 h 146"/>
                      <a:gd name="T20" fmla="*/ 7 w 129"/>
                      <a:gd name="T21" fmla="*/ 141 h 146"/>
                      <a:gd name="T22" fmla="*/ 13 w 129"/>
                      <a:gd name="T23" fmla="*/ 146 h 146"/>
                      <a:gd name="T24" fmla="*/ 20 w 129"/>
                      <a:gd name="T25" fmla="*/ 146 h 146"/>
                      <a:gd name="T26" fmla="*/ 26 w 129"/>
                      <a:gd name="T27" fmla="*/ 144 h 146"/>
                      <a:gd name="T28" fmla="*/ 30 w 129"/>
                      <a:gd name="T29" fmla="*/ 132 h 146"/>
                      <a:gd name="T30" fmla="*/ 32 w 129"/>
                      <a:gd name="T31" fmla="*/ 115 h 146"/>
                      <a:gd name="T32" fmla="*/ 31 w 129"/>
                      <a:gd name="T33" fmla="*/ 94 h 146"/>
                      <a:gd name="T34" fmla="*/ 29 w 129"/>
                      <a:gd name="T35" fmla="*/ 74 h 146"/>
                      <a:gd name="T36" fmla="*/ 23 w 129"/>
                      <a:gd name="T37" fmla="*/ 38 h 1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9"/>
                      <a:gd name="T58" fmla="*/ 0 h 146"/>
                      <a:gd name="T59" fmla="*/ 129 w 129"/>
                      <a:gd name="T60" fmla="*/ 146 h 1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9" h="146">
                        <a:moveTo>
                          <a:pt x="62" y="0"/>
                        </a:moveTo>
                        <a:lnTo>
                          <a:pt x="43" y="14"/>
                        </a:lnTo>
                        <a:lnTo>
                          <a:pt x="29" y="28"/>
                        </a:lnTo>
                        <a:lnTo>
                          <a:pt x="20" y="44"/>
                        </a:lnTo>
                        <a:lnTo>
                          <a:pt x="12" y="57"/>
                        </a:lnTo>
                        <a:lnTo>
                          <a:pt x="6" y="76"/>
                        </a:lnTo>
                        <a:lnTo>
                          <a:pt x="2" y="94"/>
                        </a:lnTo>
                        <a:lnTo>
                          <a:pt x="0" y="111"/>
                        </a:lnTo>
                        <a:lnTo>
                          <a:pt x="2" y="124"/>
                        </a:lnTo>
                        <a:lnTo>
                          <a:pt x="14" y="134"/>
                        </a:lnTo>
                        <a:lnTo>
                          <a:pt x="31" y="141"/>
                        </a:lnTo>
                        <a:lnTo>
                          <a:pt x="54" y="146"/>
                        </a:lnTo>
                        <a:lnTo>
                          <a:pt x="83" y="146"/>
                        </a:lnTo>
                        <a:lnTo>
                          <a:pt x="106" y="144"/>
                        </a:lnTo>
                        <a:lnTo>
                          <a:pt x="121" y="132"/>
                        </a:lnTo>
                        <a:lnTo>
                          <a:pt x="129" y="115"/>
                        </a:lnTo>
                        <a:lnTo>
                          <a:pt x="127" y="94"/>
                        </a:lnTo>
                        <a:lnTo>
                          <a:pt x="119" y="74"/>
                        </a:lnTo>
                        <a:lnTo>
                          <a:pt x="93" y="38"/>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b="1">
                      <a:solidFill>
                        <a:srgbClr val="000000"/>
                      </a:solidFill>
                      <a:latin typeface="Arial" charset="0"/>
                      <a:cs typeface="Arial" charset="0"/>
                    </a:endParaRPr>
                  </a:p>
                </p:txBody>
              </p:sp>
              <p:grpSp>
                <p:nvGrpSpPr>
                  <p:cNvPr id="256029" name="Group 37"/>
                  <p:cNvGrpSpPr>
                    <a:grpSpLocks/>
                  </p:cNvGrpSpPr>
                  <p:nvPr/>
                </p:nvGrpSpPr>
                <p:grpSpPr bwMode="auto">
                  <a:xfrm>
                    <a:off x="724" y="3576"/>
                    <a:ext cx="147" cy="102"/>
                    <a:chOff x="724" y="3576"/>
                    <a:chExt cx="147" cy="102"/>
                  </a:xfrm>
                </p:grpSpPr>
                <p:grpSp>
                  <p:nvGrpSpPr>
                    <p:cNvPr id="256030" name="Group 30"/>
                    <p:cNvGrpSpPr>
                      <a:grpSpLocks/>
                    </p:cNvGrpSpPr>
                    <p:nvPr/>
                  </p:nvGrpSpPr>
                  <p:grpSpPr bwMode="auto">
                    <a:xfrm>
                      <a:off x="732" y="3595"/>
                      <a:ext cx="139" cy="83"/>
                      <a:chOff x="732" y="3595"/>
                      <a:chExt cx="139" cy="83"/>
                    </a:xfrm>
                  </p:grpSpPr>
                  <p:sp>
                    <p:nvSpPr>
                      <p:cNvPr id="256031" name="Freeform 28"/>
                      <p:cNvSpPr>
                        <a:spLocks/>
                      </p:cNvSpPr>
                      <p:nvPr/>
                    </p:nvSpPr>
                    <p:spPr bwMode="auto">
                      <a:xfrm>
                        <a:off x="732" y="3595"/>
                        <a:ext cx="52" cy="83"/>
                      </a:xfrm>
                      <a:custGeom>
                        <a:avLst/>
                        <a:gdLst>
                          <a:gd name="T0" fmla="*/ 25 w 103"/>
                          <a:gd name="T1" fmla="*/ 0 h 83"/>
                          <a:gd name="T2" fmla="*/ 18 w 103"/>
                          <a:gd name="T3" fmla="*/ 4 h 83"/>
                          <a:gd name="T4" fmla="*/ 12 w 103"/>
                          <a:gd name="T5" fmla="*/ 14 h 83"/>
                          <a:gd name="T6" fmla="*/ 6 w 103"/>
                          <a:gd name="T7" fmla="*/ 26 h 83"/>
                          <a:gd name="T8" fmla="*/ 3 w 103"/>
                          <a:gd name="T9" fmla="*/ 40 h 83"/>
                          <a:gd name="T10" fmla="*/ 0 w 103"/>
                          <a:gd name="T11" fmla="*/ 59 h 83"/>
                          <a:gd name="T12" fmla="*/ 2 w 103"/>
                          <a:gd name="T13" fmla="*/ 69 h 83"/>
                          <a:gd name="T14" fmla="*/ 6 w 103"/>
                          <a:gd name="T15" fmla="*/ 78 h 83"/>
                          <a:gd name="T16" fmla="*/ 13 w 103"/>
                          <a:gd name="T17" fmla="*/ 83 h 83"/>
                          <a:gd name="T18" fmla="*/ 18 w 103"/>
                          <a:gd name="T19" fmla="*/ 81 h 83"/>
                          <a:gd name="T20" fmla="*/ 22 w 103"/>
                          <a:gd name="T21" fmla="*/ 66 h 83"/>
                          <a:gd name="T22" fmla="*/ 26 w 103"/>
                          <a:gd name="T23" fmla="*/ 39 h 83"/>
                          <a:gd name="T24" fmla="*/ 26 w 103"/>
                          <a:gd name="T25" fmla="*/ 20 h 83"/>
                          <a:gd name="T26" fmla="*/ 25 w 103"/>
                          <a:gd name="T27" fmla="*/ 0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3"/>
                          <a:gd name="T43" fmla="*/ 0 h 83"/>
                          <a:gd name="T44" fmla="*/ 103 w 103"/>
                          <a:gd name="T45" fmla="*/ 83 h 8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3" h="83">
                            <a:moveTo>
                              <a:pt x="97" y="0"/>
                            </a:moveTo>
                            <a:lnTo>
                              <a:pt x="69" y="4"/>
                            </a:lnTo>
                            <a:lnTo>
                              <a:pt x="46" y="14"/>
                            </a:lnTo>
                            <a:lnTo>
                              <a:pt x="23" y="26"/>
                            </a:lnTo>
                            <a:lnTo>
                              <a:pt x="11" y="40"/>
                            </a:lnTo>
                            <a:lnTo>
                              <a:pt x="0" y="59"/>
                            </a:lnTo>
                            <a:lnTo>
                              <a:pt x="5" y="69"/>
                            </a:lnTo>
                            <a:lnTo>
                              <a:pt x="21" y="78"/>
                            </a:lnTo>
                            <a:lnTo>
                              <a:pt x="50" y="83"/>
                            </a:lnTo>
                            <a:lnTo>
                              <a:pt x="71" y="81"/>
                            </a:lnTo>
                            <a:lnTo>
                              <a:pt x="86" y="66"/>
                            </a:lnTo>
                            <a:lnTo>
                              <a:pt x="103" y="39"/>
                            </a:lnTo>
                            <a:lnTo>
                              <a:pt x="103" y="20"/>
                            </a:lnTo>
                            <a:lnTo>
                              <a:pt x="97" y="0"/>
                            </a:lnTo>
                            <a:close/>
                          </a:path>
                        </a:pathLst>
                      </a:custGeom>
                      <a:solidFill>
                        <a:srgbClr val="FFFFFF"/>
                      </a:solidFill>
                      <a:ln w="12700">
                        <a:solidFill>
                          <a:srgbClr val="000000"/>
                        </a:solidFill>
                        <a:round/>
                        <a:headEnd/>
                        <a:tailEnd/>
                      </a:ln>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b="1">
                          <a:solidFill>
                            <a:srgbClr val="000000"/>
                          </a:solidFill>
                          <a:latin typeface="Arial" charset="0"/>
                          <a:cs typeface="Arial" charset="0"/>
                        </a:endParaRPr>
                      </a:p>
                    </p:txBody>
                  </p:sp>
                  <p:sp>
                    <p:nvSpPr>
                      <p:cNvPr id="256032" name="Freeform 29"/>
                      <p:cNvSpPr>
                        <a:spLocks/>
                      </p:cNvSpPr>
                      <p:nvPr/>
                    </p:nvSpPr>
                    <p:spPr bwMode="auto">
                      <a:xfrm>
                        <a:off x="820" y="3595"/>
                        <a:ext cx="51" cy="82"/>
                      </a:xfrm>
                      <a:custGeom>
                        <a:avLst/>
                        <a:gdLst>
                          <a:gd name="T0" fmla="*/ 6 w 102"/>
                          <a:gd name="T1" fmla="*/ 0 h 82"/>
                          <a:gd name="T2" fmla="*/ 13 w 102"/>
                          <a:gd name="T3" fmla="*/ 14 h 82"/>
                          <a:gd name="T4" fmla="*/ 19 w 102"/>
                          <a:gd name="T5" fmla="*/ 26 h 82"/>
                          <a:gd name="T6" fmla="*/ 23 w 102"/>
                          <a:gd name="T7" fmla="*/ 39 h 82"/>
                          <a:gd name="T8" fmla="*/ 25 w 102"/>
                          <a:gd name="T9" fmla="*/ 55 h 82"/>
                          <a:gd name="T10" fmla="*/ 26 w 102"/>
                          <a:gd name="T11" fmla="*/ 69 h 82"/>
                          <a:gd name="T12" fmla="*/ 23 w 102"/>
                          <a:gd name="T13" fmla="*/ 78 h 82"/>
                          <a:gd name="T14" fmla="*/ 18 w 102"/>
                          <a:gd name="T15" fmla="*/ 82 h 82"/>
                          <a:gd name="T16" fmla="*/ 13 w 102"/>
                          <a:gd name="T17" fmla="*/ 81 h 82"/>
                          <a:gd name="T18" fmla="*/ 6 w 102"/>
                          <a:gd name="T19" fmla="*/ 76 h 82"/>
                          <a:gd name="T20" fmla="*/ 3 w 102"/>
                          <a:gd name="T21" fmla="*/ 66 h 82"/>
                          <a:gd name="T22" fmla="*/ 1 w 102"/>
                          <a:gd name="T23" fmla="*/ 55 h 82"/>
                          <a:gd name="T24" fmla="*/ 0 w 102"/>
                          <a:gd name="T25" fmla="*/ 35 h 82"/>
                          <a:gd name="T26" fmla="*/ 1 w 102"/>
                          <a:gd name="T27" fmla="*/ 26 h 82"/>
                          <a:gd name="T28" fmla="*/ 3 w 102"/>
                          <a:gd name="T29" fmla="*/ 12 h 82"/>
                          <a:gd name="T30" fmla="*/ 6 w 102"/>
                          <a:gd name="T31" fmla="*/ 0 h 8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2"/>
                          <a:gd name="T49" fmla="*/ 0 h 82"/>
                          <a:gd name="T50" fmla="*/ 102 w 102"/>
                          <a:gd name="T51" fmla="*/ 82 h 8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2" h="82">
                            <a:moveTo>
                              <a:pt x="25" y="0"/>
                            </a:moveTo>
                            <a:lnTo>
                              <a:pt x="54" y="14"/>
                            </a:lnTo>
                            <a:lnTo>
                              <a:pt x="73" y="26"/>
                            </a:lnTo>
                            <a:lnTo>
                              <a:pt x="90" y="39"/>
                            </a:lnTo>
                            <a:lnTo>
                              <a:pt x="100" y="55"/>
                            </a:lnTo>
                            <a:lnTo>
                              <a:pt x="102" y="69"/>
                            </a:lnTo>
                            <a:lnTo>
                              <a:pt x="92" y="78"/>
                            </a:lnTo>
                            <a:lnTo>
                              <a:pt x="69" y="82"/>
                            </a:lnTo>
                            <a:lnTo>
                              <a:pt x="50" y="81"/>
                            </a:lnTo>
                            <a:lnTo>
                              <a:pt x="27" y="76"/>
                            </a:lnTo>
                            <a:lnTo>
                              <a:pt x="10" y="66"/>
                            </a:lnTo>
                            <a:lnTo>
                              <a:pt x="2" y="55"/>
                            </a:lnTo>
                            <a:lnTo>
                              <a:pt x="0" y="35"/>
                            </a:lnTo>
                            <a:lnTo>
                              <a:pt x="4" y="26"/>
                            </a:lnTo>
                            <a:lnTo>
                              <a:pt x="12" y="12"/>
                            </a:lnTo>
                            <a:lnTo>
                              <a:pt x="25" y="0"/>
                            </a:lnTo>
                            <a:close/>
                          </a:path>
                        </a:pathLst>
                      </a:custGeom>
                      <a:solidFill>
                        <a:srgbClr val="FFFFFF"/>
                      </a:solidFill>
                      <a:ln w="12700">
                        <a:solidFill>
                          <a:srgbClr val="000000"/>
                        </a:solidFill>
                        <a:round/>
                        <a:headEnd/>
                        <a:tailEnd/>
                      </a:ln>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b="1">
                          <a:solidFill>
                            <a:srgbClr val="000000"/>
                          </a:solidFill>
                          <a:latin typeface="Arial" charset="0"/>
                          <a:cs typeface="Arial" charset="0"/>
                        </a:endParaRPr>
                      </a:p>
                    </p:txBody>
                  </p:sp>
                </p:grpSp>
                <p:grpSp>
                  <p:nvGrpSpPr>
                    <p:cNvPr id="256033" name="Group 33"/>
                    <p:cNvGrpSpPr>
                      <a:grpSpLocks/>
                    </p:cNvGrpSpPr>
                    <p:nvPr/>
                  </p:nvGrpSpPr>
                  <p:grpSpPr bwMode="auto">
                    <a:xfrm>
                      <a:off x="755" y="3654"/>
                      <a:ext cx="91" cy="12"/>
                      <a:chOff x="755" y="3654"/>
                      <a:chExt cx="91" cy="12"/>
                    </a:xfrm>
                  </p:grpSpPr>
                  <p:sp>
                    <p:nvSpPr>
                      <p:cNvPr id="256034" name="Oval 31"/>
                      <p:cNvSpPr>
                        <a:spLocks noChangeArrowheads="1"/>
                      </p:cNvSpPr>
                      <p:nvPr/>
                    </p:nvSpPr>
                    <p:spPr bwMode="auto">
                      <a:xfrm>
                        <a:off x="755" y="3655"/>
                        <a:ext cx="7" cy="11"/>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b="1">
                          <a:solidFill>
                            <a:srgbClr val="000000"/>
                          </a:solidFill>
                          <a:latin typeface="Arial" charset="0"/>
                          <a:cs typeface="Arial" charset="0"/>
                        </a:endParaRPr>
                      </a:p>
                    </p:txBody>
                  </p:sp>
                  <p:sp>
                    <p:nvSpPr>
                      <p:cNvPr id="256035" name="Oval 32"/>
                      <p:cNvSpPr>
                        <a:spLocks noChangeArrowheads="1"/>
                      </p:cNvSpPr>
                      <p:nvPr/>
                    </p:nvSpPr>
                    <p:spPr bwMode="auto">
                      <a:xfrm>
                        <a:off x="839" y="3654"/>
                        <a:ext cx="7" cy="1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b="1">
                          <a:solidFill>
                            <a:srgbClr val="000000"/>
                          </a:solidFill>
                          <a:latin typeface="Arial" charset="0"/>
                          <a:cs typeface="Arial" charset="0"/>
                        </a:endParaRPr>
                      </a:p>
                    </p:txBody>
                  </p:sp>
                </p:grpSp>
                <p:grpSp>
                  <p:nvGrpSpPr>
                    <p:cNvPr id="256036" name="Group 36"/>
                    <p:cNvGrpSpPr>
                      <a:grpSpLocks/>
                    </p:cNvGrpSpPr>
                    <p:nvPr/>
                  </p:nvGrpSpPr>
                  <p:grpSpPr bwMode="auto">
                    <a:xfrm>
                      <a:off x="724" y="3576"/>
                      <a:ext cx="146" cy="58"/>
                      <a:chOff x="724" y="3576"/>
                      <a:chExt cx="146" cy="58"/>
                    </a:xfrm>
                  </p:grpSpPr>
                  <p:sp>
                    <p:nvSpPr>
                      <p:cNvPr id="256037" name="Freeform 34"/>
                      <p:cNvSpPr>
                        <a:spLocks/>
                      </p:cNvSpPr>
                      <p:nvPr/>
                    </p:nvSpPr>
                    <p:spPr bwMode="auto">
                      <a:xfrm>
                        <a:off x="724" y="3576"/>
                        <a:ext cx="55" cy="58"/>
                      </a:xfrm>
                      <a:custGeom>
                        <a:avLst/>
                        <a:gdLst>
                          <a:gd name="T0" fmla="*/ 28 w 110"/>
                          <a:gd name="T1" fmla="*/ 0 h 58"/>
                          <a:gd name="T2" fmla="*/ 19 w 110"/>
                          <a:gd name="T3" fmla="*/ 16 h 58"/>
                          <a:gd name="T4" fmla="*/ 5 w 110"/>
                          <a:gd name="T5" fmla="*/ 49 h 58"/>
                          <a:gd name="T6" fmla="*/ 0 w 110"/>
                          <a:gd name="T7" fmla="*/ 58 h 58"/>
                          <a:gd name="T8" fmla="*/ 0 60000 65536"/>
                          <a:gd name="T9" fmla="*/ 0 60000 65536"/>
                          <a:gd name="T10" fmla="*/ 0 60000 65536"/>
                          <a:gd name="T11" fmla="*/ 0 60000 65536"/>
                          <a:gd name="T12" fmla="*/ 0 w 110"/>
                          <a:gd name="T13" fmla="*/ 0 h 58"/>
                          <a:gd name="T14" fmla="*/ 110 w 110"/>
                          <a:gd name="T15" fmla="*/ 58 h 58"/>
                        </a:gdLst>
                        <a:ahLst/>
                        <a:cxnLst>
                          <a:cxn ang="T8">
                            <a:pos x="T0" y="T1"/>
                          </a:cxn>
                          <a:cxn ang="T9">
                            <a:pos x="T2" y="T3"/>
                          </a:cxn>
                          <a:cxn ang="T10">
                            <a:pos x="T4" y="T5"/>
                          </a:cxn>
                          <a:cxn ang="T11">
                            <a:pos x="T6" y="T7"/>
                          </a:cxn>
                        </a:cxnLst>
                        <a:rect l="T12" t="T13" r="T14" b="T15"/>
                        <a:pathLst>
                          <a:path w="110" h="58">
                            <a:moveTo>
                              <a:pt x="110" y="0"/>
                            </a:moveTo>
                            <a:lnTo>
                              <a:pt x="75" y="16"/>
                            </a:lnTo>
                            <a:lnTo>
                              <a:pt x="19" y="49"/>
                            </a:lnTo>
                            <a:lnTo>
                              <a:pt x="0" y="58"/>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b="1">
                          <a:solidFill>
                            <a:srgbClr val="000000"/>
                          </a:solidFill>
                          <a:latin typeface="Arial" charset="0"/>
                          <a:cs typeface="Arial" charset="0"/>
                        </a:endParaRPr>
                      </a:p>
                    </p:txBody>
                  </p:sp>
                  <p:sp>
                    <p:nvSpPr>
                      <p:cNvPr id="256038" name="Freeform 35"/>
                      <p:cNvSpPr>
                        <a:spLocks/>
                      </p:cNvSpPr>
                      <p:nvPr/>
                    </p:nvSpPr>
                    <p:spPr bwMode="auto">
                      <a:xfrm>
                        <a:off x="824" y="3580"/>
                        <a:ext cx="46" cy="48"/>
                      </a:xfrm>
                      <a:custGeom>
                        <a:avLst/>
                        <a:gdLst>
                          <a:gd name="T0" fmla="*/ 0 w 92"/>
                          <a:gd name="T1" fmla="*/ 0 h 48"/>
                          <a:gd name="T2" fmla="*/ 13 w 92"/>
                          <a:gd name="T3" fmla="*/ 29 h 48"/>
                          <a:gd name="T4" fmla="*/ 23 w 92"/>
                          <a:gd name="T5" fmla="*/ 48 h 48"/>
                          <a:gd name="T6" fmla="*/ 0 60000 65536"/>
                          <a:gd name="T7" fmla="*/ 0 60000 65536"/>
                          <a:gd name="T8" fmla="*/ 0 60000 65536"/>
                          <a:gd name="T9" fmla="*/ 0 w 92"/>
                          <a:gd name="T10" fmla="*/ 0 h 48"/>
                          <a:gd name="T11" fmla="*/ 92 w 92"/>
                          <a:gd name="T12" fmla="*/ 48 h 48"/>
                        </a:gdLst>
                        <a:ahLst/>
                        <a:cxnLst>
                          <a:cxn ang="T6">
                            <a:pos x="T0" y="T1"/>
                          </a:cxn>
                          <a:cxn ang="T7">
                            <a:pos x="T2" y="T3"/>
                          </a:cxn>
                          <a:cxn ang="T8">
                            <a:pos x="T4" y="T5"/>
                          </a:cxn>
                        </a:cxnLst>
                        <a:rect l="T9" t="T10" r="T11" b="T12"/>
                        <a:pathLst>
                          <a:path w="92" h="48">
                            <a:moveTo>
                              <a:pt x="0" y="0"/>
                            </a:moveTo>
                            <a:lnTo>
                              <a:pt x="53" y="29"/>
                            </a:lnTo>
                            <a:lnTo>
                              <a:pt x="92" y="48"/>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b="1">
                          <a:solidFill>
                            <a:srgbClr val="000000"/>
                          </a:solidFill>
                          <a:latin typeface="Arial" charset="0"/>
                          <a:cs typeface="Arial" charset="0"/>
                        </a:endParaRPr>
                      </a:p>
                    </p:txBody>
                  </p:sp>
                </p:grpSp>
              </p:grpSp>
            </p:grpSp>
            <p:sp>
              <p:nvSpPr>
                <p:cNvPr id="256039" name="Freeform 39"/>
                <p:cNvSpPr>
                  <a:spLocks/>
                </p:cNvSpPr>
                <p:nvPr/>
              </p:nvSpPr>
              <p:spPr bwMode="auto">
                <a:xfrm>
                  <a:off x="673" y="3480"/>
                  <a:ext cx="169" cy="106"/>
                </a:xfrm>
                <a:custGeom>
                  <a:avLst/>
                  <a:gdLst>
                    <a:gd name="T0" fmla="*/ 52 w 337"/>
                    <a:gd name="T1" fmla="*/ 0 h 106"/>
                    <a:gd name="T2" fmla="*/ 29 w 337"/>
                    <a:gd name="T3" fmla="*/ 38 h 106"/>
                    <a:gd name="T4" fmla="*/ 11 w 337"/>
                    <a:gd name="T5" fmla="*/ 74 h 106"/>
                    <a:gd name="T6" fmla="*/ 0 w 337"/>
                    <a:gd name="T7" fmla="*/ 106 h 106"/>
                    <a:gd name="T8" fmla="*/ 33 w 337"/>
                    <a:gd name="T9" fmla="*/ 49 h 106"/>
                    <a:gd name="T10" fmla="*/ 65 w 337"/>
                    <a:gd name="T11" fmla="*/ 14 h 106"/>
                    <a:gd name="T12" fmla="*/ 85 w 337"/>
                    <a:gd name="T13" fmla="*/ 7 h 106"/>
                    <a:gd name="T14" fmla="*/ 0 60000 65536"/>
                    <a:gd name="T15" fmla="*/ 0 60000 65536"/>
                    <a:gd name="T16" fmla="*/ 0 60000 65536"/>
                    <a:gd name="T17" fmla="*/ 0 60000 65536"/>
                    <a:gd name="T18" fmla="*/ 0 60000 65536"/>
                    <a:gd name="T19" fmla="*/ 0 60000 65536"/>
                    <a:gd name="T20" fmla="*/ 0 60000 65536"/>
                    <a:gd name="T21" fmla="*/ 0 w 337"/>
                    <a:gd name="T22" fmla="*/ 0 h 106"/>
                    <a:gd name="T23" fmla="*/ 337 w 337"/>
                    <a:gd name="T24" fmla="*/ 106 h 1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7" h="106">
                      <a:moveTo>
                        <a:pt x="205" y="0"/>
                      </a:moveTo>
                      <a:lnTo>
                        <a:pt x="115" y="38"/>
                      </a:lnTo>
                      <a:lnTo>
                        <a:pt x="44" y="74"/>
                      </a:lnTo>
                      <a:lnTo>
                        <a:pt x="0" y="106"/>
                      </a:lnTo>
                      <a:lnTo>
                        <a:pt x="130" y="49"/>
                      </a:lnTo>
                      <a:lnTo>
                        <a:pt x="257" y="14"/>
                      </a:lnTo>
                      <a:lnTo>
                        <a:pt x="337" y="7"/>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b="1">
                    <a:solidFill>
                      <a:srgbClr val="000000"/>
                    </a:solidFill>
                    <a:latin typeface="Arial" charset="0"/>
                    <a:cs typeface="Arial" charset="0"/>
                  </a:endParaRPr>
                </a:p>
              </p:txBody>
            </p:sp>
          </p:grpSp>
        </p:grpSp>
        <p:grpSp>
          <p:nvGrpSpPr>
            <p:cNvPr id="256040" name="Group 73"/>
            <p:cNvGrpSpPr>
              <a:grpSpLocks/>
            </p:cNvGrpSpPr>
            <p:nvPr/>
          </p:nvGrpSpPr>
          <p:grpSpPr bwMode="auto">
            <a:xfrm>
              <a:off x="607" y="1101"/>
              <a:ext cx="1452" cy="2428"/>
              <a:chOff x="607" y="1101"/>
              <a:chExt cx="1452" cy="2428"/>
            </a:xfrm>
          </p:grpSpPr>
          <p:grpSp>
            <p:nvGrpSpPr>
              <p:cNvPr id="256041" name="Group 69"/>
              <p:cNvGrpSpPr>
                <a:grpSpLocks/>
              </p:cNvGrpSpPr>
              <p:nvPr/>
            </p:nvGrpSpPr>
            <p:grpSpPr bwMode="auto">
              <a:xfrm>
                <a:off x="607" y="1673"/>
                <a:ext cx="1343" cy="1856"/>
                <a:chOff x="607" y="1673"/>
                <a:chExt cx="1343" cy="1856"/>
              </a:xfrm>
            </p:grpSpPr>
            <p:grpSp>
              <p:nvGrpSpPr>
                <p:cNvPr id="256042" name="Group 44"/>
                <p:cNvGrpSpPr>
                  <a:grpSpLocks/>
                </p:cNvGrpSpPr>
                <p:nvPr/>
              </p:nvGrpSpPr>
              <p:grpSpPr bwMode="auto">
                <a:xfrm>
                  <a:off x="1665" y="1673"/>
                  <a:ext cx="285" cy="254"/>
                  <a:chOff x="1665" y="1673"/>
                  <a:chExt cx="285" cy="254"/>
                </a:xfrm>
              </p:grpSpPr>
              <p:sp>
                <p:nvSpPr>
                  <p:cNvPr id="256043" name="Freeform 42"/>
                  <p:cNvSpPr>
                    <a:spLocks/>
                  </p:cNvSpPr>
                  <p:nvPr/>
                </p:nvSpPr>
                <p:spPr bwMode="auto">
                  <a:xfrm>
                    <a:off x="1665" y="1789"/>
                    <a:ext cx="172" cy="138"/>
                  </a:xfrm>
                  <a:custGeom>
                    <a:avLst/>
                    <a:gdLst>
                      <a:gd name="T0" fmla="*/ 0 w 343"/>
                      <a:gd name="T1" fmla="*/ 138 h 138"/>
                      <a:gd name="T2" fmla="*/ 86 w 343"/>
                      <a:gd name="T3" fmla="*/ 111 h 138"/>
                      <a:gd name="T4" fmla="*/ 29 w 343"/>
                      <a:gd name="T5" fmla="*/ 0 h 138"/>
                      <a:gd name="T6" fmla="*/ 0 w 343"/>
                      <a:gd name="T7" fmla="*/ 138 h 138"/>
                      <a:gd name="T8" fmla="*/ 0 60000 65536"/>
                      <a:gd name="T9" fmla="*/ 0 60000 65536"/>
                      <a:gd name="T10" fmla="*/ 0 60000 65536"/>
                      <a:gd name="T11" fmla="*/ 0 60000 65536"/>
                      <a:gd name="T12" fmla="*/ 0 w 343"/>
                      <a:gd name="T13" fmla="*/ 0 h 138"/>
                      <a:gd name="T14" fmla="*/ 343 w 343"/>
                      <a:gd name="T15" fmla="*/ 138 h 138"/>
                    </a:gdLst>
                    <a:ahLst/>
                    <a:cxnLst>
                      <a:cxn ang="T8">
                        <a:pos x="T0" y="T1"/>
                      </a:cxn>
                      <a:cxn ang="T9">
                        <a:pos x="T2" y="T3"/>
                      </a:cxn>
                      <a:cxn ang="T10">
                        <a:pos x="T4" y="T5"/>
                      </a:cxn>
                      <a:cxn ang="T11">
                        <a:pos x="T6" y="T7"/>
                      </a:cxn>
                    </a:cxnLst>
                    <a:rect l="T12" t="T13" r="T14" b="T15"/>
                    <a:pathLst>
                      <a:path w="343" h="138">
                        <a:moveTo>
                          <a:pt x="0" y="138"/>
                        </a:moveTo>
                        <a:lnTo>
                          <a:pt x="343" y="111"/>
                        </a:lnTo>
                        <a:lnTo>
                          <a:pt x="115" y="0"/>
                        </a:lnTo>
                        <a:lnTo>
                          <a:pt x="0" y="138"/>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b="1">
                      <a:solidFill>
                        <a:srgbClr val="000000"/>
                      </a:solidFill>
                      <a:latin typeface="Arial" charset="0"/>
                      <a:cs typeface="Arial" charset="0"/>
                    </a:endParaRPr>
                  </a:p>
                </p:txBody>
              </p:sp>
              <p:sp>
                <p:nvSpPr>
                  <p:cNvPr id="256044" name="Freeform 43"/>
                  <p:cNvSpPr>
                    <a:spLocks/>
                  </p:cNvSpPr>
                  <p:nvPr/>
                </p:nvSpPr>
                <p:spPr bwMode="auto">
                  <a:xfrm>
                    <a:off x="1827" y="1673"/>
                    <a:ext cx="123" cy="146"/>
                  </a:xfrm>
                  <a:custGeom>
                    <a:avLst/>
                    <a:gdLst>
                      <a:gd name="T0" fmla="*/ 0 w 246"/>
                      <a:gd name="T1" fmla="*/ 137 h 146"/>
                      <a:gd name="T2" fmla="*/ 62 w 246"/>
                      <a:gd name="T3" fmla="*/ 146 h 146"/>
                      <a:gd name="T4" fmla="*/ 47 w 246"/>
                      <a:gd name="T5" fmla="*/ 0 h 146"/>
                      <a:gd name="T6" fmla="*/ 0 w 246"/>
                      <a:gd name="T7" fmla="*/ 137 h 146"/>
                      <a:gd name="T8" fmla="*/ 0 60000 65536"/>
                      <a:gd name="T9" fmla="*/ 0 60000 65536"/>
                      <a:gd name="T10" fmla="*/ 0 60000 65536"/>
                      <a:gd name="T11" fmla="*/ 0 60000 65536"/>
                      <a:gd name="T12" fmla="*/ 0 w 246"/>
                      <a:gd name="T13" fmla="*/ 0 h 146"/>
                      <a:gd name="T14" fmla="*/ 246 w 246"/>
                      <a:gd name="T15" fmla="*/ 146 h 146"/>
                    </a:gdLst>
                    <a:ahLst/>
                    <a:cxnLst>
                      <a:cxn ang="T8">
                        <a:pos x="T0" y="T1"/>
                      </a:cxn>
                      <a:cxn ang="T9">
                        <a:pos x="T2" y="T3"/>
                      </a:cxn>
                      <a:cxn ang="T10">
                        <a:pos x="T4" y="T5"/>
                      </a:cxn>
                      <a:cxn ang="T11">
                        <a:pos x="T6" y="T7"/>
                      </a:cxn>
                    </a:cxnLst>
                    <a:rect l="T12" t="T13" r="T14" b="T15"/>
                    <a:pathLst>
                      <a:path w="246" h="146">
                        <a:moveTo>
                          <a:pt x="0" y="137"/>
                        </a:moveTo>
                        <a:lnTo>
                          <a:pt x="246" y="146"/>
                        </a:lnTo>
                        <a:lnTo>
                          <a:pt x="188" y="0"/>
                        </a:lnTo>
                        <a:lnTo>
                          <a:pt x="0" y="137"/>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b="1">
                      <a:solidFill>
                        <a:srgbClr val="000000"/>
                      </a:solidFill>
                      <a:latin typeface="Arial" charset="0"/>
                      <a:cs typeface="Arial" charset="0"/>
                    </a:endParaRPr>
                  </a:p>
                </p:txBody>
              </p:sp>
            </p:grpSp>
            <p:grpSp>
              <p:nvGrpSpPr>
                <p:cNvPr id="256045" name="Group 68"/>
                <p:cNvGrpSpPr>
                  <a:grpSpLocks/>
                </p:cNvGrpSpPr>
                <p:nvPr/>
              </p:nvGrpSpPr>
              <p:grpSpPr bwMode="auto">
                <a:xfrm>
                  <a:off x="607" y="1737"/>
                  <a:ext cx="1289" cy="1792"/>
                  <a:chOff x="607" y="1737"/>
                  <a:chExt cx="1289" cy="1792"/>
                </a:xfrm>
              </p:grpSpPr>
              <p:sp>
                <p:nvSpPr>
                  <p:cNvPr id="256046" name="Freeform 45"/>
                  <p:cNvSpPr>
                    <a:spLocks/>
                  </p:cNvSpPr>
                  <p:nvPr/>
                </p:nvSpPr>
                <p:spPr bwMode="auto">
                  <a:xfrm>
                    <a:off x="607" y="1737"/>
                    <a:ext cx="1289" cy="1792"/>
                  </a:xfrm>
                  <a:custGeom>
                    <a:avLst/>
                    <a:gdLst>
                      <a:gd name="T0" fmla="*/ 265 w 2578"/>
                      <a:gd name="T1" fmla="*/ 57 h 1792"/>
                      <a:gd name="T2" fmla="*/ 262 w 2578"/>
                      <a:gd name="T3" fmla="*/ 154 h 1792"/>
                      <a:gd name="T4" fmla="*/ 252 w 2578"/>
                      <a:gd name="T5" fmla="*/ 274 h 1792"/>
                      <a:gd name="T6" fmla="*/ 233 w 2578"/>
                      <a:gd name="T7" fmla="*/ 373 h 1792"/>
                      <a:gd name="T8" fmla="*/ 204 w 2578"/>
                      <a:gd name="T9" fmla="*/ 461 h 1792"/>
                      <a:gd name="T10" fmla="*/ 172 w 2578"/>
                      <a:gd name="T11" fmla="*/ 559 h 1792"/>
                      <a:gd name="T12" fmla="*/ 143 w 2578"/>
                      <a:gd name="T13" fmla="*/ 765 h 1792"/>
                      <a:gd name="T14" fmla="*/ 133 w 2578"/>
                      <a:gd name="T15" fmla="*/ 938 h 1792"/>
                      <a:gd name="T16" fmla="*/ 118 w 2578"/>
                      <a:gd name="T17" fmla="*/ 1131 h 1792"/>
                      <a:gd name="T18" fmla="*/ 94 w 2578"/>
                      <a:gd name="T19" fmla="*/ 1289 h 1792"/>
                      <a:gd name="T20" fmla="*/ 58 w 2578"/>
                      <a:gd name="T21" fmla="*/ 1461 h 1792"/>
                      <a:gd name="T22" fmla="*/ 25 w 2578"/>
                      <a:gd name="T23" fmla="*/ 1610 h 1792"/>
                      <a:gd name="T24" fmla="*/ 0 w 2578"/>
                      <a:gd name="T25" fmla="*/ 1707 h 1792"/>
                      <a:gd name="T26" fmla="*/ 5 w 2578"/>
                      <a:gd name="T27" fmla="*/ 1738 h 1792"/>
                      <a:gd name="T28" fmla="*/ 19 w 2578"/>
                      <a:gd name="T29" fmla="*/ 1768 h 1792"/>
                      <a:gd name="T30" fmla="*/ 69 w 2578"/>
                      <a:gd name="T31" fmla="*/ 1792 h 1792"/>
                      <a:gd name="T32" fmla="*/ 111 w 2578"/>
                      <a:gd name="T33" fmla="*/ 1747 h 1792"/>
                      <a:gd name="T34" fmla="*/ 154 w 2578"/>
                      <a:gd name="T35" fmla="*/ 1628 h 1792"/>
                      <a:gd name="T36" fmla="*/ 167 w 2578"/>
                      <a:gd name="T37" fmla="*/ 1547 h 1792"/>
                      <a:gd name="T38" fmla="*/ 199 w 2578"/>
                      <a:gd name="T39" fmla="*/ 1373 h 1792"/>
                      <a:gd name="T40" fmla="*/ 244 w 2578"/>
                      <a:gd name="T41" fmla="*/ 1379 h 1792"/>
                      <a:gd name="T42" fmla="*/ 259 w 2578"/>
                      <a:gd name="T43" fmla="*/ 1533 h 1792"/>
                      <a:gd name="T44" fmla="*/ 274 w 2578"/>
                      <a:gd name="T45" fmla="*/ 1621 h 1792"/>
                      <a:gd name="T46" fmla="*/ 291 w 2578"/>
                      <a:gd name="T47" fmla="*/ 1692 h 1792"/>
                      <a:gd name="T48" fmla="*/ 309 w 2578"/>
                      <a:gd name="T49" fmla="*/ 1742 h 1792"/>
                      <a:gd name="T50" fmla="*/ 335 w 2578"/>
                      <a:gd name="T51" fmla="*/ 1768 h 1792"/>
                      <a:gd name="T52" fmla="*/ 364 w 2578"/>
                      <a:gd name="T53" fmla="*/ 1769 h 1792"/>
                      <a:gd name="T54" fmla="*/ 385 w 2578"/>
                      <a:gd name="T55" fmla="*/ 1753 h 1792"/>
                      <a:gd name="T56" fmla="*/ 420 w 2578"/>
                      <a:gd name="T57" fmla="*/ 1577 h 1792"/>
                      <a:gd name="T58" fmla="*/ 455 w 2578"/>
                      <a:gd name="T59" fmla="*/ 1600 h 1792"/>
                      <a:gd name="T60" fmla="*/ 476 w 2578"/>
                      <a:gd name="T61" fmla="*/ 1592 h 1792"/>
                      <a:gd name="T62" fmla="*/ 493 w 2578"/>
                      <a:gd name="T63" fmla="*/ 1547 h 1792"/>
                      <a:gd name="T64" fmla="*/ 507 w 2578"/>
                      <a:gd name="T65" fmla="*/ 1475 h 1792"/>
                      <a:gd name="T66" fmla="*/ 510 w 2578"/>
                      <a:gd name="T67" fmla="*/ 1412 h 1792"/>
                      <a:gd name="T68" fmla="*/ 533 w 2578"/>
                      <a:gd name="T69" fmla="*/ 1384 h 1792"/>
                      <a:gd name="T70" fmla="*/ 554 w 2578"/>
                      <a:gd name="T71" fmla="*/ 1365 h 1792"/>
                      <a:gd name="T72" fmla="*/ 570 w 2578"/>
                      <a:gd name="T73" fmla="*/ 1323 h 1792"/>
                      <a:gd name="T74" fmla="*/ 584 w 2578"/>
                      <a:gd name="T75" fmla="*/ 1268 h 1792"/>
                      <a:gd name="T76" fmla="*/ 590 w 2578"/>
                      <a:gd name="T77" fmla="*/ 1204 h 1792"/>
                      <a:gd name="T78" fmla="*/ 577 w 2578"/>
                      <a:gd name="T79" fmla="*/ 1115 h 1792"/>
                      <a:gd name="T80" fmla="*/ 608 w 2578"/>
                      <a:gd name="T81" fmla="*/ 1111 h 1792"/>
                      <a:gd name="T82" fmla="*/ 623 w 2578"/>
                      <a:gd name="T83" fmla="*/ 1076 h 1792"/>
                      <a:gd name="T84" fmla="*/ 636 w 2578"/>
                      <a:gd name="T85" fmla="*/ 1015 h 1792"/>
                      <a:gd name="T86" fmla="*/ 645 w 2578"/>
                      <a:gd name="T87" fmla="*/ 956 h 1792"/>
                      <a:gd name="T88" fmla="*/ 643 w 2578"/>
                      <a:gd name="T89" fmla="*/ 895 h 1792"/>
                      <a:gd name="T90" fmla="*/ 636 w 2578"/>
                      <a:gd name="T91" fmla="*/ 838 h 1792"/>
                      <a:gd name="T92" fmla="*/ 618 w 2578"/>
                      <a:gd name="T93" fmla="*/ 777 h 1792"/>
                      <a:gd name="T94" fmla="*/ 606 w 2578"/>
                      <a:gd name="T95" fmla="*/ 646 h 1792"/>
                      <a:gd name="T96" fmla="*/ 585 w 2578"/>
                      <a:gd name="T97" fmla="*/ 537 h 1792"/>
                      <a:gd name="T98" fmla="*/ 585 w 2578"/>
                      <a:gd name="T99" fmla="*/ 466 h 1792"/>
                      <a:gd name="T100" fmla="*/ 568 w 2578"/>
                      <a:gd name="T101" fmla="*/ 372 h 1792"/>
                      <a:gd name="T102" fmla="*/ 562 w 2578"/>
                      <a:gd name="T103" fmla="*/ 279 h 1792"/>
                      <a:gd name="T104" fmla="*/ 554 w 2578"/>
                      <a:gd name="T105" fmla="*/ 199 h 1792"/>
                      <a:gd name="T106" fmla="*/ 554 w 2578"/>
                      <a:gd name="T107" fmla="*/ 116 h 1792"/>
                      <a:gd name="T108" fmla="*/ 546 w 2578"/>
                      <a:gd name="T109" fmla="*/ 0 h 179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578"/>
                      <a:gd name="T166" fmla="*/ 0 h 1792"/>
                      <a:gd name="T167" fmla="*/ 2578 w 2578"/>
                      <a:gd name="T168" fmla="*/ 1792 h 179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578" h="1792">
                        <a:moveTo>
                          <a:pt x="1048" y="8"/>
                        </a:moveTo>
                        <a:lnTo>
                          <a:pt x="1059" y="57"/>
                        </a:lnTo>
                        <a:lnTo>
                          <a:pt x="1063" y="95"/>
                        </a:lnTo>
                        <a:lnTo>
                          <a:pt x="1048" y="154"/>
                        </a:lnTo>
                        <a:lnTo>
                          <a:pt x="1019" y="245"/>
                        </a:lnTo>
                        <a:lnTo>
                          <a:pt x="1009" y="274"/>
                        </a:lnTo>
                        <a:lnTo>
                          <a:pt x="982" y="319"/>
                        </a:lnTo>
                        <a:lnTo>
                          <a:pt x="934" y="373"/>
                        </a:lnTo>
                        <a:lnTo>
                          <a:pt x="875" y="422"/>
                        </a:lnTo>
                        <a:lnTo>
                          <a:pt x="817" y="461"/>
                        </a:lnTo>
                        <a:lnTo>
                          <a:pt x="758" y="502"/>
                        </a:lnTo>
                        <a:lnTo>
                          <a:pt x="691" y="559"/>
                        </a:lnTo>
                        <a:lnTo>
                          <a:pt x="622" y="642"/>
                        </a:lnTo>
                        <a:lnTo>
                          <a:pt x="570" y="765"/>
                        </a:lnTo>
                        <a:lnTo>
                          <a:pt x="562" y="830"/>
                        </a:lnTo>
                        <a:lnTo>
                          <a:pt x="532" y="938"/>
                        </a:lnTo>
                        <a:lnTo>
                          <a:pt x="503" y="1060"/>
                        </a:lnTo>
                        <a:lnTo>
                          <a:pt x="474" y="1131"/>
                        </a:lnTo>
                        <a:lnTo>
                          <a:pt x="438" y="1187"/>
                        </a:lnTo>
                        <a:lnTo>
                          <a:pt x="376" y="1289"/>
                        </a:lnTo>
                        <a:lnTo>
                          <a:pt x="292" y="1403"/>
                        </a:lnTo>
                        <a:lnTo>
                          <a:pt x="232" y="1461"/>
                        </a:lnTo>
                        <a:lnTo>
                          <a:pt x="173" y="1532"/>
                        </a:lnTo>
                        <a:lnTo>
                          <a:pt x="100" y="1610"/>
                        </a:lnTo>
                        <a:lnTo>
                          <a:pt x="10" y="1686"/>
                        </a:lnTo>
                        <a:lnTo>
                          <a:pt x="0" y="1707"/>
                        </a:lnTo>
                        <a:lnTo>
                          <a:pt x="2" y="1723"/>
                        </a:lnTo>
                        <a:lnTo>
                          <a:pt x="18" y="1738"/>
                        </a:lnTo>
                        <a:lnTo>
                          <a:pt x="42" y="1754"/>
                        </a:lnTo>
                        <a:lnTo>
                          <a:pt x="75" y="1768"/>
                        </a:lnTo>
                        <a:lnTo>
                          <a:pt x="202" y="1788"/>
                        </a:lnTo>
                        <a:lnTo>
                          <a:pt x="273" y="1792"/>
                        </a:lnTo>
                        <a:lnTo>
                          <a:pt x="353" y="1782"/>
                        </a:lnTo>
                        <a:lnTo>
                          <a:pt x="447" y="1747"/>
                        </a:lnTo>
                        <a:lnTo>
                          <a:pt x="532" y="1694"/>
                        </a:lnTo>
                        <a:lnTo>
                          <a:pt x="616" y="1628"/>
                        </a:lnTo>
                        <a:lnTo>
                          <a:pt x="647" y="1594"/>
                        </a:lnTo>
                        <a:lnTo>
                          <a:pt x="670" y="1547"/>
                        </a:lnTo>
                        <a:lnTo>
                          <a:pt x="725" y="1457"/>
                        </a:lnTo>
                        <a:lnTo>
                          <a:pt x="796" y="1373"/>
                        </a:lnTo>
                        <a:lnTo>
                          <a:pt x="925" y="1235"/>
                        </a:lnTo>
                        <a:lnTo>
                          <a:pt x="977" y="1379"/>
                        </a:lnTo>
                        <a:lnTo>
                          <a:pt x="1000" y="1460"/>
                        </a:lnTo>
                        <a:lnTo>
                          <a:pt x="1034" y="1533"/>
                        </a:lnTo>
                        <a:lnTo>
                          <a:pt x="1065" y="1575"/>
                        </a:lnTo>
                        <a:lnTo>
                          <a:pt x="1095" y="1621"/>
                        </a:lnTo>
                        <a:lnTo>
                          <a:pt x="1136" y="1667"/>
                        </a:lnTo>
                        <a:lnTo>
                          <a:pt x="1161" y="1692"/>
                        </a:lnTo>
                        <a:lnTo>
                          <a:pt x="1188" y="1716"/>
                        </a:lnTo>
                        <a:lnTo>
                          <a:pt x="1235" y="1742"/>
                        </a:lnTo>
                        <a:lnTo>
                          <a:pt x="1270" y="1757"/>
                        </a:lnTo>
                        <a:lnTo>
                          <a:pt x="1343" y="1768"/>
                        </a:lnTo>
                        <a:lnTo>
                          <a:pt x="1397" y="1772"/>
                        </a:lnTo>
                        <a:lnTo>
                          <a:pt x="1456" y="1769"/>
                        </a:lnTo>
                        <a:lnTo>
                          <a:pt x="1504" y="1762"/>
                        </a:lnTo>
                        <a:lnTo>
                          <a:pt x="1542" y="1753"/>
                        </a:lnTo>
                        <a:lnTo>
                          <a:pt x="1588" y="1699"/>
                        </a:lnTo>
                        <a:lnTo>
                          <a:pt x="1682" y="1577"/>
                        </a:lnTo>
                        <a:lnTo>
                          <a:pt x="1759" y="1595"/>
                        </a:lnTo>
                        <a:lnTo>
                          <a:pt x="1822" y="1600"/>
                        </a:lnTo>
                        <a:lnTo>
                          <a:pt x="1874" y="1600"/>
                        </a:lnTo>
                        <a:lnTo>
                          <a:pt x="1905" y="1592"/>
                        </a:lnTo>
                        <a:lnTo>
                          <a:pt x="1941" y="1567"/>
                        </a:lnTo>
                        <a:lnTo>
                          <a:pt x="1972" y="1547"/>
                        </a:lnTo>
                        <a:lnTo>
                          <a:pt x="2003" y="1519"/>
                        </a:lnTo>
                        <a:lnTo>
                          <a:pt x="2030" y="1475"/>
                        </a:lnTo>
                        <a:lnTo>
                          <a:pt x="2043" y="1436"/>
                        </a:lnTo>
                        <a:lnTo>
                          <a:pt x="2043" y="1412"/>
                        </a:lnTo>
                        <a:lnTo>
                          <a:pt x="2085" y="1388"/>
                        </a:lnTo>
                        <a:lnTo>
                          <a:pt x="2129" y="1384"/>
                        </a:lnTo>
                        <a:lnTo>
                          <a:pt x="2177" y="1373"/>
                        </a:lnTo>
                        <a:lnTo>
                          <a:pt x="2214" y="1365"/>
                        </a:lnTo>
                        <a:lnTo>
                          <a:pt x="2252" y="1342"/>
                        </a:lnTo>
                        <a:lnTo>
                          <a:pt x="2279" y="1323"/>
                        </a:lnTo>
                        <a:lnTo>
                          <a:pt x="2308" y="1301"/>
                        </a:lnTo>
                        <a:lnTo>
                          <a:pt x="2335" y="1268"/>
                        </a:lnTo>
                        <a:lnTo>
                          <a:pt x="2348" y="1236"/>
                        </a:lnTo>
                        <a:lnTo>
                          <a:pt x="2358" y="1204"/>
                        </a:lnTo>
                        <a:lnTo>
                          <a:pt x="2344" y="1172"/>
                        </a:lnTo>
                        <a:lnTo>
                          <a:pt x="2308" y="1115"/>
                        </a:lnTo>
                        <a:lnTo>
                          <a:pt x="2396" y="1115"/>
                        </a:lnTo>
                        <a:lnTo>
                          <a:pt x="2430" y="1111"/>
                        </a:lnTo>
                        <a:lnTo>
                          <a:pt x="2463" y="1096"/>
                        </a:lnTo>
                        <a:lnTo>
                          <a:pt x="2492" y="1076"/>
                        </a:lnTo>
                        <a:lnTo>
                          <a:pt x="2519" y="1048"/>
                        </a:lnTo>
                        <a:lnTo>
                          <a:pt x="2544" y="1015"/>
                        </a:lnTo>
                        <a:lnTo>
                          <a:pt x="2567" y="986"/>
                        </a:lnTo>
                        <a:lnTo>
                          <a:pt x="2578" y="956"/>
                        </a:lnTo>
                        <a:lnTo>
                          <a:pt x="2578" y="926"/>
                        </a:lnTo>
                        <a:lnTo>
                          <a:pt x="2572" y="895"/>
                        </a:lnTo>
                        <a:lnTo>
                          <a:pt x="2565" y="863"/>
                        </a:lnTo>
                        <a:lnTo>
                          <a:pt x="2544" y="838"/>
                        </a:lnTo>
                        <a:lnTo>
                          <a:pt x="2513" y="811"/>
                        </a:lnTo>
                        <a:lnTo>
                          <a:pt x="2471" y="777"/>
                        </a:lnTo>
                        <a:lnTo>
                          <a:pt x="2448" y="703"/>
                        </a:lnTo>
                        <a:lnTo>
                          <a:pt x="2423" y="646"/>
                        </a:lnTo>
                        <a:lnTo>
                          <a:pt x="2400" y="611"/>
                        </a:lnTo>
                        <a:lnTo>
                          <a:pt x="2338" y="537"/>
                        </a:lnTo>
                        <a:lnTo>
                          <a:pt x="2336" y="517"/>
                        </a:lnTo>
                        <a:lnTo>
                          <a:pt x="2338" y="466"/>
                        </a:lnTo>
                        <a:lnTo>
                          <a:pt x="2311" y="420"/>
                        </a:lnTo>
                        <a:lnTo>
                          <a:pt x="2269" y="372"/>
                        </a:lnTo>
                        <a:lnTo>
                          <a:pt x="2260" y="336"/>
                        </a:lnTo>
                        <a:lnTo>
                          <a:pt x="2248" y="279"/>
                        </a:lnTo>
                        <a:lnTo>
                          <a:pt x="2227" y="242"/>
                        </a:lnTo>
                        <a:lnTo>
                          <a:pt x="2216" y="199"/>
                        </a:lnTo>
                        <a:lnTo>
                          <a:pt x="2210" y="153"/>
                        </a:lnTo>
                        <a:lnTo>
                          <a:pt x="2216" y="116"/>
                        </a:lnTo>
                        <a:lnTo>
                          <a:pt x="2237" y="81"/>
                        </a:lnTo>
                        <a:lnTo>
                          <a:pt x="2183" y="0"/>
                        </a:lnTo>
                        <a:lnTo>
                          <a:pt x="1048" y="8"/>
                        </a:lnTo>
                        <a:close/>
                      </a:path>
                    </a:pathLst>
                  </a:custGeom>
                  <a:solidFill>
                    <a:srgbClr val="FF9F9F"/>
                  </a:solidFill>
                  <a:ln w="12700">
                    <a:solidFill>
                      <a:srgbClr val="000000"/>
                    </a:solidFill>
                    <a:round/>
                    <a:headEnd/>
                    <a:tailEnd/>
                  </a:ln>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b="1">
                      <a:solidFill>
                        <a:srgbClr val="000000"/>
                      </a:solidFill>
                      <a:latin typeface="Arial" charset="0"/>
                      <a:cs typeface="Arial" charset="0"/>
                    </a:endParaRPr>
                  </a:p>
                </p:txBody>
              </p:sp>
              <p:grpSp>
                <p:nvGrpSpPr>
                  <p:cNvPr id="256047" name="Group 67"/>
                  <p:cNvGrpSpPr>
                    <a:grpSpLocks/>
                  </p:cNvGrpSpPr>
                  <p:nvPr/>
                </p:nvGrpSpPr>
                <p:grpSpPr bwMode="auto">
                  <a:xfrm>
                    <a:off x="651" y="1871"/>
                    <a:ext cx="1196" cy="1594"/>
                    <a:chOff x="651" y="1871"/>
                    <a:chExt cx="1196" cy="1594"/>
                  </a:xfrm>
                </p:grpSpPr>
                <p:grpSp>
                  <p:nvGrpSpPr>
                    <p:cNvPr id="256048" name="Group 65"/>
                    <p:cNvGrpSpPr>
                      <a:grpSpLocks/>
                    </p:cNvGrpSpPr>
                    <p:nvPr/>
                  </p:nvGrpSpPr>
                  <p:grpSpPr bwMode="auto">
                    <a:xfrm>
                      <a:off x="651" y="1871"/>
                      <a:ext cx="1196" cy="1594"/>
                      <a:chOff x="651" y="1871"/>
                      <a:chExt cx="1196" cy="1594"/>
                    </a:xfrm>
                  </p:grpSpPr>
                  <p:sp>
                    <p:nvSpPr>
                      <p:cNvPr id="256049" name="Freeform 46"/>
                      <p:cNvSpPr>
                        <a:spLocks/>
                      </p:cNvSpPr>
                      <p:nvPr/>
                    </p:nvSpPr>
                    <p:spPr bwMode="auto">
                      <a:xfrm>
                        <a:off x="1345" y="2613"/>
                        <a:ext cx="284" cy="533"/>
                      </a:xfrm>
                      <a:custGeom>
                        <a:avLst/>
                        <a:gdLst>
                          <a:gd name="T0" fmla="*/ 22 w 570"/>
                          <a:gd name="T1" fmla="*/ 373 h 533"/>
                          <a:gd name="T2" fmla="*/ 23 w 570"/>
                          <a:gd name="T3" fmla="*/ 349 h 533"/>
                          <a:gd name="T4" fmla="*/ 22 w 570"/>
                          <a:gd name="T5" fmla="*/ 332 h 533"/>
                          <a:gd name="T6" fmla="*/ 20 w 570"/>
                          <a:gd name="T7" fmla="*/ 310 h 533"/>
                          <a:gd name="T8" fmla="*/ 16 w 570"/>
                          <a:gd name="T9" fmla="*/ 289 h 533"/>
                          <a:gd name="T10" fmla="*/ 14 w 570"/>
                          <a:gd name="T11" fmla="*/ 270 h 533"/>
                          <a:gd name="T12" fmla="*/ 10 w 570"/>
                          <a:gd name="T13" fmla="*/ 244 h 533"/>
                          <a:gd name="T14" fmla="*/ 6 w 570"/>
                          <a:gd name="T15" fmla="*/ 217 h 533"/>
                          <a:gd name="T16" fmla="*/ 4 w 570"/>
                          <a:gd name="T17" fmla="*/ 186 h 533"/>
                          <a:gd name="T18" fmla="*/ 2 w 570"/>
                          <a:gd name="T19" fmla="*/ 159 h 533"/>
                          <a:gd name="T20" fmla="*/ 0 w 570"/>
                          <a:gd name="T21" fmla="*/ 134 h 533"/>
                          <a:gd name="T22" fmla="*/ 0 w 570"/>
                          <a:gd name="T23" fmla="*/ 106 h 533"/>
                          <a:gd name="T24" fmla="*/ 0 w 570"/>
                          <a:gd name="T25" fmla="*/ 86 h 533"/>
                          <a:gd name="T26" fmla="*/ 2 w 570"/>
                          <a:gd name="T27" fmla="*/ 67 h 533"/>
                          <a:gd name="T28" fmla="*/ 5 w 570"/>
                          <a:gd name="T29" fmla="*/ 50 h 533"/>
                          <a:gd name="T30" fmla="*/ 9 w 570"/>
                          <a:gd name="T31" fmla="*/ 38 h 533"/>
                          <a:gd name="T32" fmla="*/ 17 w 570"/>
                          <a:gd name="T33" fmla="*/ 23 h 533"/>
                          <a:gd name="T34" fmla="*/ 25 w 570"/>
                          <a:gd name="T35" fmla="*/ 11 h 533"/>
                          <a:gd name="T36" fmla="*/ 34 w 570"/>
                          <a:gd name="T37" fmla="*/ 2 h 533"/>
                          <a:gd name="T38" fmla="*/ 43 w 570"/>
                          <a:gd name="T39" fmla="*/ 0 h 533"/>
                          <a:gd name="T40" fmla="*/ 51 w 570"/>
                          <a:gd name="T41" fmla="*/ 2 h 533"/>
                          <a:gd name="T42" fmla="*/ 60 w 570"/>
                          <a:gd name="T43" fmla="*/ 11 h 533"/>
                          <a:gd name="T44" fmla="*/ 68 w 570"/>
                          <a:gd name="T45" fmla="*/ 23 h 533"/>
                          <a:gd name="T46" fmla="*/ 77 w 570"/>
                          <a:gd name="T47" fmla="*/ 37 h 533"/>
                          <a:gd name="T48" fmla="*/ 84 w 570"/>
                          <a:gd name="T49" fmla="*/ 58 h 533"/>
                          <a:gd name="T50" fmla="*/ 90 w 570"/>
                          <a:gd name="T51" fmla="*/ 76 h 533"/>
                          <a:gd name="T52" fmla="*/ 93 w 570"/>
                          <a:gd name="T53" fmla="*/ 91 h 533"/>
                          <a:gd name="T54" fmla="*/ 99 w 570"/>
                          <a:gd name="T55" fmla="*/ 111 h 533"/>
                          <a:gd name="T56" fmla="*/ 103 w 570"/>
                          <a:gd name="T57" fmla="*/ 129 h 533"/>
                          <a:gd name="T58" fmla="*/ 107 w 570"/>
                          <a:gd name="T59" fmla="*/ 148 h 533"/>
                          <a:gd name="T60" fmla="*/ 110 w 570"/>
                          <a:gd name="T61" fmla="*/ 168 h 533"/>
                          <a:gd name="T62" fmla="*/ 117 w 570"/>
                          <a:gd name="T63" fmla="*/ 230 h 533"/>
                          <a:gd name="T64" fmla="*/ 126 w 570"/>
                          <a:gd name="T65" fmla="*/ 302 h 533"/>
                          <a:gd name="T66" fmla="*/ 127 w 570"/>
                          <a:gd name="T67" fmla="*/ 351 h 533"/>
                          <a:gd name="T68" fmla="*/ 136 w 570"/>
                          <a:gd name="T69" fmla="*/ 412 h 533"/>
                          <a:gd name="T70" fmla="*/ 142 w 570"/>
                          <a:gd name="T71" fmla="*/ 465 h 533"/>
                          <a:gd name="T72" fmla="*/ 142 w 570"/>
                          <a:gd name="T73" fmla="*/ 533 h 533"/>
                          <a:gd name="T74" fmla="*/ 140 w 570"/>
                          <a:gd name="T75" fmla="*/ 533 h 53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0"/>
                          <a:gd name="T115" fmla="*/ 0 h 533"/>
                          <a:gd name="T116" fmla="*/ 570 w 570"/>
                          <a:gd name="T117" fmla="*/ 533 h 53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0" h="533">
                            <a:moveTo>
                              <a:pt x="88" y="373"/>
                            </a:moveTo>
                            <a:lnTo>
                              <a:pt x="94" y="349"/>
                            </a:lnTo>
                            <a:lnTo>
                              <a:pt x="90" y="332"/>
                            </a:lnTo>
                            <a:lnTo>
                              <a:pt x="81" y="310"/>
                            </a:lnTo>
                            <a:lnTo>
                              <a:pt x="65" y="289"/>
                            </a:lnTo>
                            <a:lnTo>
                              <a:pt x="56" y="270"/>
                            </a:lnTo>
                            <a:lnTo>
                              <a:pt x="41" y="244"/>
                            </a:lnTo>
                            <a:lnTo>
                              <a:pt x="27" y="217"/>
                            </a:lnTo>
                            <a:lnTo>
                              <a:pt x="16" y="186"/>
                            </a:lnTo>
                            <a:lnTo>
                              <a:pt x="8" y="159"/>
                            </a:lnTo>
                            <a:lnTo>
                              <a:pt x="2" y="134"/>
                            </a:lnTo>
                            <a:lnTo>
                              <a:pt x="0" y="106"/>
                            </a:lnTo>
                            <a:lnTo>
                              <a:pt x="0" y="86"/>
                            </a:lnTo>
                            <a:lnTo>
                              <a:pt x="8" y="67"/>
                            </a:lnTo>
                            <a:lnTo>
                              <a:pt x="21" y="50"/>
                            </a:lnTo>
                            <a:lnTo>
                              <a:pt x="39" y="38"/>
                            </a:lnTo>
                            <a:lnTo>
                              <a:pt x="71" y="23"/>
                            </a:lnTo>
                            <a:lnTo>
                              <a:pt x="102" y="11"/>
                            </a:lnTo>
                            <a:lnTo>
                              <a:pt x="138" y="2"/>
                            </a:lnTo>
                            <a:lnTo>
                              <a:pt x="173" y="0"/>
                            </a:lnTo>
                            <a:lnTo>
                              <a:pt x="207" y="2"/>
                            </a:lnTo>
                            <a:lnTo>
                              <a:pt x="240" y="11"/>
                            </a:lnTo>
                            <a:lnTo>
                              <a:pt x="275" y="23"/>
                            </a:lnTo>
                            <a:lnTo>
                              <a:pt x="309" y="37"/>
                            </a:lnTo>
                            <a:lnTo>
                              <a:pt x="338" y="58"/>
                            </a:lnTo>
                            <a:lnTo>
                              <a:pt x="361" y="76"/>
                            </a:lnTo>
                            <a:lnTo>
                              <a:pt x="376" y="91"/>
                            </a:lnTo>
                            <a:lnTo>
                              <a:pt x="397" y="111"/>
                            </a:lnTo>
                            <a:lnTo>
                              <a:pt x="415" y="129"/>
                            </a:lnTo>
                            <a:lnTo>
                              <a:pt x="430" y="148"/>
                            </a:lnTo>
                            <a:lnTo>
                              <a:pt x="443" y="168"/>
                            </a:lnTo>
                            <a:lnTo>
                              <a:pt x="472" y="230"/>
                            </a:lnTo>
                            <a:lnTo>
                              <a:pt x="507" y="302"/>
                            </a:lnTo>
                            <a:lnTo>
                              <a:pt x="512" y="351"/>
                            </a:lnTo>
                            <a:lnTo>
                              <a:pt x="547" y="412"/>
                            </a:lnTo>
                            <a:lnTo>
                              <a:pt x="570" y="465"/>
                            </a:lnTo>
                            <a:lnTo>
                              <a:pt x="570" y="533"/>
                            </a:lnTo>
                            <a:lnTo>
                              <a:pt x="564" y="533"/>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b="1">
                          <a:solidFill>
                            <a:srgbClr val="000000"/>
                          </a:solidFill>
                          <a:latin typeface="Arial" charset="0"/>
                          <a:cs typeface="Arial" charset="0"/>
                        </a:endParaRPr>
                      </a:p>
                    </p:txBody>
                  </p:sp>
                  <p:sp>
                    <p:nvSpPr>
                      <p:cNvPr id="256050" name="Freeform 47"/>
                      <p:cNvSpPr>
                        <a:spLocks/>
                      </p:cNvSpPr>
                      <p:nvPr/>
                    </p:nvSpPr>
                    <p:spPr bwMode="auto">
                      <a:xfrm>
                        <a:off x="1223" y="2872"/>
                        <a:ext cx="242" cy="447"/>
                      </a:xfrm>
                      <a:custGeom>
                        <a:avLst/>
                        <a:gdLst>
                          <a:gd name="T0" fmla="*/ 0 w 485"/>
                          <a:gd name="T1" fmla="*/ 106 h 447"/>
                          <a:gd name="T2" fmla="*/ 0 w 485"/>
                          <a:gd name="T3" fmla="*/ 93 h 447"/>
                          <a:gd name="T4" fmla="*/ 2 w 485"/>
                          <a:gd name="T5" fmla="*/ 77 h 447"/>
                          <a:gd name="T6" fmla="*/ 4 w 485"/>
                          <a:gd name="T7" fmla="*/ 62 h 447"/>
                          <a:gd name="T8" fmla="*/ 8 w 485"/>
                          <a:gd name="T9" fmla="*/ 45 h 447"/>
                          <a:gd name="T10" fmla="*/ 11 w 485"/>
                          <a:gd name="T11" fmla="*/ 34 h 447"/>
                          <a:gd name="T12" fmla="*/ 17 w 485"/>
                          <a:gd name="T13" fmla="*/ 18 h 447"/>
                          <a:gd name="T14" fmla="*/ 22 w 485"/>
                          <a:gd name="T15" fmla="*/ 8 h 447"/>
                          <a:gd name="T16" fmla="*/ 26 w 485"/>
                          <a:gd name="T17" fmla="*/ 2 h 447"/>
                          <a:gd name="T18" fmla="*/ 36 w 485"/>
                          <a:gd name="T19" fmla="*/ 0 h 447"/>
                          <a:gd name="T20" fmla="*/ 42 w 485"/>
                          <a:gd name="T21" fmla="*/ 1 h 447"/>
                          <a:gd name="T22" fmla="*/ 48 w 485"/>
                          <a:gd name="T23" fmla="*/ 5 h 447"/>
                          <a:gd name="T24" fmla="*/ 56 w 485"/>
                          <a:gd name="T25" fmla="*/ 14 h 447"/>
                          <a:gd name="T26" fmla="*/ 63 w 485"/>
                          <a:gd name="T27" fmla="*/ 30 h 447"/>
                          <a:gd name="T28" fmla="*/ 68 w 485"/>
                          <a:gd name="T29" fmla="*/ 45 h 447"/>
                          <a:gd name="T30" fmla="*/ 72 w 485"/>
                          <a:gd name="T31" fmla="*/ 64 h 447"/>
                          <a:gd name="T32" fmla="*/ 76 w 485"/>
                          <a:gd name="T33" fmla="*/ 83 h 447"/>
                          <a:gd name="T34" fmla="*/ 81 w 485"/>
                          <a:gd name="T35" fmla="*/ 110 h 447"/>
                          <a:gd name="T36" fmla="*/ 88 w 485"/>
                          <a:gd name="T37" fmla="*/ 148 h 447"/>
                          <a:gd name="T38" fmla="*/ 96 w 485"/>
                          <a:gd name="T39" fmla="*/ 181 h 447"/>
                          <a:gd name="T40" fmla="*/ 101 w 485"/>
                          <a:gd name="T41" fmla="*/ 201 h 447"/>
                          <a:gd name="T42" fmla="*/ 108 w 485"/>
                          <a:gd name="T43" fmla="*/ 232 h 447"/>
                          <a:gd name="T44" fmla="*/ 115 w 485"/>
                          <a:gd name="T45" fmla="*/ 260 h 447"/>
                          <a:gd name="T46" fmla="*/ 118 w 485"/>
                          <a:gd name="T47" fmla="*/ 282 h 447"/>
                          <a:gd name="T48" fmla="*/ 120 w 485"/>
                          <a:gd name="T49" fmla="*/ 306 h 447"/>
                          <a:gd name="T50" fmla="*/ 121 w 485"/>
                          <a:gd name="T51" fmla="*/ 329 h 447"/>
                          <a:gd name="T52" fmla="*/ 121 w 485"/>
                          <a:gd name="T53" fmla="*/ 350 h 447"/>
                          <a:gd name="T54" fmla="*/ 119 w 485"/>
                          <a:gd name="T55" fmla="*/ 369 h 447"/>
                          <a:gd name="T56" fmla="*/ 117 w 485"/>
                          <a:gd name="T57" fmla="*/ 388 h 447"/>
                          <a:gd name="T58" fmla="*/ 115 w 485"/>
                          <a:gd name="T59" fmla="*/ 408 h 447"/>
                          <a:gd name="T60" fmla="*/ 113 w 485"/>
                          <a:gd name="T61" fmla="*/ 426 h 447"/>
                          <a:gd name="T62" fmla="*/ 110 w 485"/>
                          <a:gd name="T63" fmla="*/ 447 h 4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85"/>
                          <a:gd name="T97" fmla="*/ 0 h 447"/>
                          <a:gd name="T98" fmla="*/ 485 w 485"/>
                          <a:gd name="T99" fmla="*/ 447 h 4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85" h="447">
                            <a:moveTo>
                              <a:pt x="0" y="106"/>
                            </a:moveTo>
                            <a:lnTo>
                              <a:pt x="3" y="93"/>
                            </a:lnTo>
                            <a:lnTo>
                              <a:pt x="9" y="77"/>
                            </a:lnTo>
                            <a:lnTo>
                              <a:pt x="19" y="62"/>
                            </a:lnTo>
                            <a:lnTo>
                              <a:pt x="32" y="45"/>
                            </a:lnTo>
                            <a:lnTo>
                              <a:pt x="44" y="34"/>
                            </a:lnTo>
                            <a:lnTo>
                              <a:pt x="69" y="18"/>
                            </a:lnTo>
                            <a:lnTo>
                              <a:pt x="90" y="8"/>
                            </a:lnTo>
                            <a:lnTo>
                              <a:pt x="107" y="2"/>
                            </a:lnTo>
                            <a:lnTo>
                              <a:pt x="144" y="0"/>
                            </a:lnTo>
                            <a:lnTo>
                              <a:pt x="170" y="1"/>
                            </a:lnTo>
                            <a:lnTo>
                              <a:pt x="195" y="5"/>
                            </a:lnTo>
                            <a:lnTo>
                              <a:pt x="224" y="14"/>
                            </a:lnTo>
                            <a:lnTo>
                              <a:pt x="253" y="30"/>
                            </a:lnTo>
                            <a:lnTo>
                              <a:pt x="272" y="45"/>
                            </a:lnTo>
                            <a:lnTo>
                              <a:pt x="289" y="64"/>
                            </a:lnTo>
                            <a:lnTo>
                              <a:pt x="307" y="83"/>
                            </a:lnTo>
                            <a:lnTo>
                              <a:pt x="326" y="110"/>
                            </a:lnTo>
                            <a:lnTo>
                              <a:pt x="354" y="148"/>
                            </a:lnTo>
                            <a:lnTo>
                              <a:pt x="385" y="181"/>
                            </a:lnTo>
                            <a:lnTo>
                              <a:pt x="404" y="201"/>
                            </a:lnTo>
                            <a:lnTo>
                              <a:pt x="433" y="232"/>
                            </a:lnTo>
                            <a:lnTo>
                              <a:pt x="460" y="260"/>
                            </a:lnTo>
                            <a:lnTo>
                              <a:pt x="475" y="282"/>
                            </a:lnTo>
                            <a:lnTo>
                              <a:pt x="483" y="306"/>
                            </a:lnTo>
                            <a:lnTo>
                              <a:pt x="485" y="329"/>
                            </a:lnTo>
                            <a:lnTo>
                              <a:pt x="485" y="350"/>
                            </a:lnTo>
                            <a:lnTo>
                              <a:pt x="479" y="369"/>
                            </a:lnTo>
                            <a:lnTo>
                              <a:pt x="471" y="388"/>
                            </a:lnTo>
                            <a:lnTo>
                              <a:pt x="462" y="408"/>
                            </a:lnTo>
                            <a:lnTo>
                              <a:pt x="454" y="426"/>
                            </a:lnTo>
                            <a:lnTo>
                              <a:pt x="443" y="447"/>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b="1">
                          <a:solidFill>
                            <a:srgbClr val="000000"/>
                          </a:solidFill>
                          <a:latin typeface="Arial" charset="0"/>
                          <a:cs typeface="Arial" charset="0"/>
                        </a:endParaRPr>
                      </a:p>
                    </p:txBody>
                  </p:sp>
                  <p:sp>
                    <p:nvSpPr>
                      <p:cNvPr id="256051" name="Freeform 48"/>
                      <p:cNvSpPr>
                        <a:spLocks/>
                      </p:cNvSpPr>
                      <p:nvPr/>
                    </p:nvSpPr>
                    <p:spPr bwMode="auto">
                      <a:xfrm>
                        <a:off x="1399" y="2436"/>
                        <a:ext cx="363" cy="414"/>
                      </a:xfrm>
                      <a:custGeom>
                        <a:avLst/>
                        <a:gdLst>
                          <a:gd name="T0" fmla="*/ 7 w 725"/>
                          <a:gd name="T1" fmla="*/ 181 h 414"/>
                          <a:gd name="T2" fmla="*/ 5 w 725"/>
                          <a:gd name="T3" fmla="*/ 157 h 414"/>
                          <a:gd name="T4" fmla="*/ 3 w 725"/>
                          <a:gd name="T5" fmla="*/ 136 h 414"/>
                          <a:gd name="T6" fmla="*/ 1 w 725"/>
                          <a:gd name="T7" fmla="*/ 111 h 414"/>
                          <a:gd name="T8" fmla="*/ 0 w 725"/>
                          <a:gd name="T9" fmla="*/ 88 h 414"/>
                          <a:gd name="T10" fmla="*/ 1 w 725"/>
                          <a:gd name="T11" fmla="*/ 71 h 414"/>
                          <a:gd name="T12" fmla="*/ 3 w 725"/>
                          <a:gd name="T13" fmla="*/ 56 h 414"/>
                          <a:gd name="T14" fmla="*/ 7 w 725"/>
                          <a:gd name="T15" fmla="*/ 39 h 414"/>
                          <a:gd name="T16" fmla="*/ 14 w 725"/>
                          <a:gd name="T17" fmla="*/ 21 h 414"/>
                          <a:gd name="T18" fmla="*/ 21 w 725"/>
                          <a:gd name="T19" fmla="*/ 9 h 414"/>
                          <a:gd name="T20" fmla="*/ 29 w 725"/>
                          <a:gd name="T21" fmla="*/ 1 h 414"/>
                          <a:gd name="T22" fmla="*/ 37 w 725"/>
                          <a:gd name="T23" fmla="*/ 0 h 414"/>
                          <a:gd name="T24" fmla="*/ 47 w 725"/>
                          <a:gd name="T25" fmla="*/ 4 h 414"/>
                          <a:gd name="T26" fmla="*/ 60 w 725"/>
                          <a:gd name="T27" fmla="*/ 13 h 414"/>
                          <a:gd name="T28" fmla="*/ 68 w 725"/>
                          <a:gd name="T29" fmla="*/ 27 h 414"/>
                          <a:gd name="T30" fmla="*/ 76 w 725"/>
                          <a:gd name="T31" fmla="*/ 38 h 414"/>
                          <a:gd name="T32" fmla="*/ 82 w 725"/>
                          <a:gd name="T33" fmla="*/ 53 h 414"/>
                          <a:gd name="T34" fmla="*/ 88 w 725"/>
                          <a:gd name="T35" fmla="*/ 68 h 414"/>
                          <a:gd name="T36" fmla="*/ 94 w 725"/>
                          <a:gd name="T37" fmla="*/ 87 h 414"/>
                          <a:gd name="T38" fmla="*/ 100 w 725"/>
                          <a:gd name="T39" fmla="*/ 110 h 414"/>
                          <a:gd name="T40" fmla="*/ 108 w 725"/>
                          <a:gd name="T41" fmla="*/ 143 h 414"/>
                          <a:gd name="T42" fmla="*/ 116 w 725"/>
                          <a:gd name="T43" fmla="*/ 181 h 414"/>
                          <a:gd name="T44" fmla="*/ 121 w 725"/>
                          <a:gd name="T45" fmla="*/ 201 h 414"/>
                          <a:gd name="T46" fmla="*/ 125 w 725"/>
                          <a:gd name="T47" fmla="*/ 217 h 414"/>
                          <a:gd name="T48" fmla="*/ 133 w 725"/>
                          <a:gd name="T49" fmla="*/ 236 h 414"/>
                          <a:gd name="T50" fmla="*/ 140 w 725"/>
                          <a:gd name="T51" fmla="*/ 258 h 414"/>
                          <a:gd name="T52" fmla="*/ 149 w 725"/>
                          <a:gd name="T53" fmla="*/ 282 h 414"/>
                          <a:gd name="T54" fmla="*/ 155 w 725"/>
                          <a:gd name="T55" fmla="*/ 299 h 414"/>
                          <a:gd name="T56" fmla="*/ 163 w 725"/>
                          <a:gd name="T57" fmla="*/ 329 h 414"/>
                          <a:gd name="T58" fmla="*/ 169 w 725"/>
                          <a:gd name="T59" fmla="*/ 353 h 414"/>
                          <a:gd name="T60" fmla="*/ 174 w 725"/>
                          <a:gd name="T61" fmla="*/ 375 h 414"/>
                          <a:gd name="T62" fmla="*/ 178 w 725"/>
                          <a:gd name="T63" fmla="*/ 396 h 414"/>
                          <a:gd name="T64" fmla="*/ 182 w 725"/>
                          <a:gd name="T65" fmla="*/ 414 h 4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5"/>
                          <a:gd name="T100" fmla="*/ 0 h 414"/>
                          <a:gd name="T101" fmla="*/ 725 w 725"/>
                          <a:gd name="T102" fmla="*/ 414 h 4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5" h="414">
                            <a:moveTo>
                              <a:pt x="28" y="181"/>
                            </a:moveTo>
                            <a:lnTo>
                              <a:pt x="17" y="157"/>
                            </a:lnTo>
                            <a:lnTo>
                              <a:pt x="9" y="136"/>
                            </a:lnTo>
                            <a:lnTo>
                              <a:pt x="3" y="111"/>
                            </a:lnTo>
                            <a:lnTo>
                              <a:pt x="0" y="88"/>
                            </a:lnTo>
                            <a:lnTo>
                              <a:pt x="1" y="71"/>
                            </a:lnTo>
                            <a:lnTo>
                              <a:pt x="11" y="56"/>
                            </a:lnTo>
                            <a:lnTo>
                              <a:pt x="28" y="39"/>
                            </a:lnTo>
                            <a:lnTo>
                              <a:pt x="55" y="21"/>
                            </a:lnTo>
                            <a:lnTo>
                              <a:pt x="84" y="9"/>
                            </a:lnTo>
                            <a:lnTo>
                              <a:pt x="113" y="1"/>
                            </a:lnTo>
                            <a:lnTo>
                              <a:pt x="145" y="0"/>
                            </a:lnTo>
                            <a:lnTo>
                              <a:pt x="188" y="4"/>
                            </a:lnTo>
                            <a:lnTo>
                              <a:pt x="237" y="13"/>
                            </a:lnTo>
                            <a:lnTo>
                              <a:pt x="272" y="27"/>
                            </a:lnTo>
                            <a:lnTo>
                              <a:pt x="301" y="38"/>
                            </a:lnTo>
                            <a:lnTo>
                              <a:pt x="328" y="53"/>
                            </a:lnTo>
                            <a:lnTo>
                              <a:pt x="349" y="68"/>
                            </a:lnTo>
                            <a:lnTo>
                              <a:pt x="374" y="87"/>
                            </a:lnTo>
                            <a:lnTo>
                              <a:pt x="399" y="110"/>
                            </a:lnTo>
                            <a:lnTo>
                              <a:pt x="431" y="143"/>
                            </a:lnTo>
                            <a:lnTo>
                              <a:pt x="464" y="181"/>
                            </a:lnTo>
                            <a:lnTo>
                              <a:pt x="481" y="201"/>
                            </a:lnTo>
                            <a:lnTo>
                              <a:pt x="500" y="217"/>
                            </a:lnTo>
                            <a:lnTo>
                              <a:pt x="529" y="236"/>
                            </a:lnTo>
                            <a:lnTo>
                              <a:pt x="558" y="258"/>
                            </a:lnTo>
                            <a:lnTo>
                              <a:pt x="596" y="282"/>
                            </a:lnTo>
                            <a:lnTo>
                              <a:pt x="617" y="299"/>
                            </a:lnTo>
                            <a:lnTo>
                              <a:pt x="650" y="329"/>
                            </a:lnTo>
                            <a:lnTo>
                              <a:pt x="673" y="353"/>
                            </a:lnTo>
                            <a:lnTo>
                              <a:pt x="694" y="375"/>
                            </a:lnTo>
                            <a:lnTo>
                              <a:pt x="711" y="396"/>
                            </a:lnTo>
                            <a:lnTo>
                              <a:pt x="725" y="414"/>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b="1">
                          <a:solidFill>
                            <a:srgbClr val="000000"/>
                          </a:solidFill>
                          <a:latin typeface="Arial" charset="0"/>
                          <a:cs typeface="Arial" charset="0"/>
                        </a:endParaRPr>
                      </a:p>
                    </p:txBody>
                  </p:sp>
                  <p:grpSp>
                    <p:nvGrpSpPr>
                      <p:cNvPr id="256052" name="Group 64"/>
                      <p:cNvGrpSpPr>
                        <a:grpSpLocks/>
                      </p:cNvGrpSpPr>
                      <p:nvPr/>
                    </p:nvGrpSpPr>
                    <p:grpSpPr bwMode="auto">
                      <a:xfrm>
                        <a:off x="651" y="1871"/>
                        <a:ext cx="1196" cy="1594"/>
                        <a:chOff x="651" y="1871"/>
                        <a:chExt cx="1196" cy="1594"/>
                      </a:xfrm>
                    </p:grpSpPr>
                    <p:grpSp>
                      <p:nvGrpSpPr>
                        <p:cNvPr id="256053" name="Group 62"/>
                        <p:cNvGrpSpPr>
                          <a:grpSpLocks/>
                        </p:cNvGrpSpPr>
                        <p:nvPr/>
                      </p:nvGrpSpPr>
                      <p:grpSpPr bwMode="auto">
                        <a:xfrm>
                          <a:off x="1034" y="1871"/>
                          <a:ext cx="813" cy="1463"/>
                          <a:chOff x="1034" y="1871"/>
                          <a:chExt cx="813" cy="1463"/>
                        </a:xfrm>
                      </p:grpSpPr>
                      <p:grpSp>
                        <p:nvGrpSpPr>
                          <p:cNvPr id="256054" name="Group 52"/>
                          <p:cNvGrpSpPr>
                            <a:grpSpLocks/>
                          </p:cNvGrpSpPr>
                          <p:nvPr/>
                        </p:nvGrpSpPr>
                        <p:grpSpPr bwMode="auto">
                          <a:xfrm>
                            <a:off x="1179" y="3048"/>
                            <a:ext cx="125" cy="286"/>
                            <a:chOff x="1179" y="3048"/>
                            <a:chExt cx="125" cy="286"/>
                          </a:xfrm>
                        </p:grpSpPr>
                        <p:sp>
                          <p:nvSpPr>
                            <p:cNvPr id="256055" name="Freeform 49"/>
                            <p:cNvSpPr>
                              <a:spLocks/>
                            </p:cNvSpPr>
                            <p:nvPr/>
                          </p:nvSpPr>
                          <p:spPr bwMode="auto">
                            <a:xfrm>
                              <a:off x="1226" y="3048"/>
                              <a:ext cx="78" cy="232"/>
                            </a:xfrm>
                            <a:custGeom>
                              <a:avLst/>
                              <a:gdLst>
                                <a:gd name="T0" fmla="*/ 0 w 158"/>
                                <a:gd name="T1" fmla="*/ 0 h 232"/>
                                <a:gd name="T2" fmla="*/ 0 w 158"/>
                                <a:gd name="T3" fmla="*/ 25 h 232"/>
                                <a:gd name="T4" fmla="*/ 2 w 158"/>
                                <a:gd name="T5" fmla="*/ 50 h 232"/>
                                <a:gd name="T6" fmla="*/ 3 w 158"/>
                                <a:gd name="T7" fmla="*/ 68 h 232"/>
                                <a:gd name="T8" fmla="*/ 4 w 158"/>
                                <a:gd name="T9" fmla="*/ 88 h 232"/>
                                <a:gd name="T10" fmla="*/ 7 w 158"/>
                                <a:gd name="T11" fmla="*/ 116 h 232"/>
                                <a:gd name="T12" fmla="*/ 10 w 158"/>
                                <a:gd name="T13" fmla="*/ 141 h 232"/>
                                <a:gd name="T14" fmla="*/ 15 w 158"/>
                                <a:gd name="T15" fmla="*/ 161 h 232"/>
                                <a:gd name="T16" fmla="*/ 19 w 158"/>
                                <a:gd name="T17" fmla="*/ 179 h 232"/>
                                <a:gd name="T18" fmla="*/ 26 w 158"/>
                                <a:gd name="T19" fmla="*/ 201 h 232"/>
                                <a:gd name="T20" fmla="*/ 32 w 158"/>
                                <a:gd name="T21" fmla="*/ 217 h 232"/>
                                <a:gd name="T22" fmla="*/ 39 w 158"/>
                                <a:gd name="T23" fmla="*/ 232 h 2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8"/>
                                <a:gd name="T37" fmla="*/ 0 h 232"/>
                                <a:gd name="T38" fmla="*/ 158 w 158"/>
                                <a:gd name="T39" fmla="*/ 232 h 2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8" h="232">
                                  <a:moveTo>
                                    <a:pt x="0" y="0"/>
                                  </a:moveTo>
                                  <a:lnTo>
                                    <a:pt x="2" y="25"/>
                                  </a:lnTo>
                                  <a:lnTo>
                                    <a:pt x="8" y="50"/>
                                  </a:lnTo>
                                  <a:lnTo>
                                    <a:pt x="12" y="68"/>
                                  </a:lnTo>
                                  <a:lnTo>
                                    <a:pt x="18" y="88"/>
                                  </a:lnTo>
                                  <a:lnTo>
                                    <a:pt x="29" y="116"/>
                                  </a:lnTo>
                                  <a:lnTo>
                                    <a:pt x="43" y="141"/>
                                  </a:lnTo>
                                  <a:lnTo>
                                    <a:pt x="60" y="161"/>
                                  </a:lnTo>
                                  <a:lnTo>
                                    <a:pt x="79" y="179"/>
                                  </a:lnTo>
                                  <a:lnTo>
                                    <a:pt x="106" y="201"/>
                                  </a:lnTo>
                                  <a:lnTo>
                                    <a:pt x="131" y="217"/>
                                  </a:lnTo>
                                  <a:lnTo>
                                    <a:pt x="158" y="232"/>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b="1">
                                <a:solidFill>
                                  <a:srgbClr val="000000"/>
                                </a:solidFill>
                                <a:latin typeface="Arial" charset="0"/>
                                <a:cs typeface="Arial" charset="0"/>
                              </a:endParaRPr>
                            </a:p>
                          </p:txBody>
                        </p:sp>
                        <p:sp>
                          <p:nvSpPr>
                            <p:cNvPr id="256056" name="Freeform 50"/>
                            <p:cNvSpPr>
                              <a:spLocks/>
                            </p:cNvSpPr>
                            <p:nvPr/>
                          </p:nvSpPr>
                          <p:spPr bwMode="auto">
                            <a:xfrm>
                              <a:off x="1251" y="3252"/>
                              <a:ext cx="26" cy="82"/>
                            </a:xfrm>
                            <a:custGeom>
                              <a:avLst/>
                              <a:gdLst>
                                <a:gd name="T0" fmla="*/ 13 w 54"/>
                                <a:gd name="T1" fmla="*/ 0 h 82"/>
                                <a:gd name="T2" fmla="*/ 8 w 54"/>
                                <a:gd name="T3" fmla="*/ 9 h 82"/>
                                <a:gd name="T4" fmla="*/ 5 w 54"/>
                                <a:gd name="T5" fmla="*/ 18 h 82"/>
                                <a:gd name="T6" fmla="*/ 2 w 54"/>
                                <a:gd name="T7" fmla="*/ 29 h 82"/>
                                <a:gd name="T8" fmla="*/ 0 w 54"/>
                                <a:gd name="T9" fmla="*/ 42 h 82"/>
                                <a:gd name="T10" fmla="*/ 0 w 54"/>
                                <a:gd name="T11" fmla="*/ 58 h 82"/>
                                <a:gd name="T12" fmla="*/ 1 w 54"/>
                                <a:gd name="T13" fmla="*/ 82 h 82"/>
                                <a:gd name="T14" fmla="*/ 0 60000 65536"/>
                                <a:gd name="T15" fmla="*/ 0 60000 65536"/>
                                <a:gd name="T16" fmla="*/ 0 60000 65536"/>
                                <a:gd name="T17" fmla="*/ 0 60000 65536"/>
                                <a:gd name="T18" fmla="*/ 0 60000 65536"/>
                                <a:gd name="T19" fmla="*/ 0 60000 65536"/>
                                <a:gd name="T20" fmla="*/ 0 60000 65536"/>
                                <a:gd name="T21" fmla="*/ 0 w 54"/>
                                <a:gd name="T22" fmla="*/ 0 h 82"/>
                                <a:gd name="T23" fmla="*/ 54 w 54"/>
                                <a:gd name="T24" fmla="*/ 82 h 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82">
                                  <a:moveTo>
                                    <a:pt x="54" y="0"/>
                                  </a:moveTo>
                                  <a:lnTo>
                                    <a:pt x="35" y="9"/>
                                  </a:lnTo>
                                  <a:lnTo>
                                    <a:pt x="21" y="18"/>
                                  </a:lnTo>
                                  <a:lnTo>
                                    <a:pt x="8" y="29"/>
                                  </a:lnTo>
                                  <a:lnTo>
                                    <a:pt x="2" y="42"/>
                                  </a:lnTo>
                                  <a:lnTo>
                                    <a:pt x="0" y="58"/>
                                  </a:lnTo>
                                  <a:lnTo>
                                    <a:pt x="4" y="82"/>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b="1">
                                <a:solidFill>
                                  <a:srgbClr val="000000"/>
                                </a:solidFill>
                                <a:latin typeface="Arial" charset="0"/>
                                <a:cs typeface="Arial" charset="0"/>
                              </a:endParaRPr>
                            </a:p>
                          </p:txBody>
                        </p:sp>
                        <p:sp>
                          <p:nvSpPr>
                            <p:cNvPr id="256057" name="Freeform 51"/>
                            <p:cNvSpPr>
                              <a:spLocks/>
                            </p:cNvSpPr>
                            <p:nvPr/>
                          </p:nvSpPr>
                          <p:spPr bwMode="auto">
                            <a:xfrm>
                              <a:off x="1179" y="3077"/>
                              <a:ext cx="47" cy="45"/>
                            </a:xfrm>
                            <a:custGeom>
                              <a:avLst/>
                              <a:gdLst>
                                <a:gd name="T0" fmla="*/ 24 w 94"/>
                                <a:gd name="T1" fmla="*/ 0 h 45"/>
                                <a:gd name="T2" fmla="*/ 18 w 94"/>
                                <a:gd name="T3" fmla="*/ 3 h 45"/>
                                <a:gd name="T4" fmla="*/ 12 w 94"/>
                                <a:gd name="T5" fmla="*/ 10 h 45"/>
                                <a:gd name="T6" fmla="*/ 9 w 94"/>
                                <a:gd name="T7" fmla="*/ 20 h 45"/>
                                <a:gd name="T8" fmla="*/ 3 w 94"/>
                                <a:gd name="T9" fmla="*/ 33 h 45"/>
                                <a:gd name="T10" fmla="*/ 0 w 94"/>
                                <a:gd name="T11" fmla="*/ 45 h 45"/>
                                <a:gd name="T12" fmla="*/ 0 60000 65536"/>
                                <a:gd name="T13" fmla="*/ 0 60000 65536"/>
                                <a:gd name="T14" fmla="*/ 0 60000 65536"/>
                                <a:gd name="T15" fmla="*/ 0 60000 65536"/>
                                <a:gd name="T16" fmla="*/ 0 60000 65536"/>
                                <a:gd name="T17" fmla="*/ 0 60000 65536"/>
                                <a:gd name="T18" fmla="*/ 0 w 94"/>
                                <a:gd name="T19" fmla="*/ 0 h 45"/>
                                <a:gd name="T20" fmla="*/ 94 w 94"/>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94" h="45">
                                  <a:moveTo>
                                    <a:pt x="94" y="0"/>
                                  </a:moveTo>
                                  <a:lnTo>
                                    <a:pt x="71" y="3"/>
                                  </a:lnTo>
                                  <a:lnTo>
                                    <a:pt x="50" y="10"/>
                                  </a:lnTo>
                                  <a:lnTo>
                                    <a:pt x="33" y="20"/>
                                  </a:lnTo>
                                  <a:lnTo>
                                    <a:pt x="12" y="33"/>
                                  </a:lnTo>
                                  <a:lnTo>
                                    <a:pt x="0" y="45"/>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b="1">
                                <a:solidFill>
                                  <a:srgbClr val="000000"/>
                                </a:solidFill>
                                <a:latin typeface="Arial" charset="0"/>
                                <a:cs typeface="Arial" charset="0"/>
                              </a:endParaRPr>
                            </a:p>
                          </p:txBody>
                        </p:sp>
                      </p:grpSp>
                      <p:sp>
                        <p:nvSpPr>
                          <p:cNvPr id="256058" name="Freeform 53"/>
                          <p:cNvSpPr>
                            <a:spLocks/>
                          </p:cNvSpPr>
                          <p:nvPr/>
                        </p:nvSpPr>
                        <p:spPr bwMode="auto">
                          <a:xfrm>
                            <a:off x="1270" y="3024"/>
                            <a:ext cx="128" cy="88"/>
                          </a:xfrm>
                          <a:custGeom>
                            <a:avLst/>
                            <a:gdLst>
                              <a:gd name="T0" fmla="*/ 0 w 257"/>
                              <a:gd name="T1" fmla="*/ 32 h 88"/>
                              <a:gd name="T2" fmla="*/ 2 w 257"/>
                              <a:gd name="T3" fmla="*/ 43 h 88"/>
                              <a:gd name="T4" fmla="*/ 6 w 257"/>
                              <a:gd name="T5" fmla="*/ 58 h 88"/>
                              <a:gd name="T6" fmla="*/ 11 w 257"/>
                              <a:gd name="T7" fmla="*/ 70 h 88"/>
                              <a:gd name="T8" fmla="*/ 15 w 257"/>
                              <a:gd name="T9" fmla="*/ 78 h 88"/>
                              <a:gd name="T10" fmla="*/ 22 w 257"/>
                              <a:gd name="T11" fmla="*/ 87 h 88"/>
                              <a:gd name="T12" fmla="*/ 29 w 257"/>
                              <a:gd name="T13" fmla="*/ 88 h 88"/>
                              <a:gd name="T14" fmla="*/ 35 w 257"/>
                              <a:gd name="T15" fmla="*/ 86 h 88"/>
                              <a:gd name="T16" fmla="*/ 41 w 257"/>
                              <a:gd name="T17" fmla="*/ 80 h 88"/>
                              <a:gd name="T18" fmla="*/ 47 w 257"/>
                              <a:gd name="T19" fmla="*/ 70 h 88"/>
                              <a:gd name="T20" fmla="*/ 52 w 257"/>
                              <a:gd name="T21" fmla="*/ 62 h 88"/>
                              <a:gd name="T22" fmla="*/ 56 w 257"/>
                              <a:gd name="T23" fmla="*/ 49 h 88"/>
                              <a:gd name="T24" fmla="*/ 59 w 257"/>
                              <a:gd name="T25" fmla="*/ 36 h 88"/>
                              <a:gd name="T26" fmla="*/ 61 w 257"/>
                              <a:gd name="T27" fmla="*/ 21 h 88"/>
                              <a:gd name="T28" fmla="*/ 64 w 257"/>
                              <a:gd name="T29" fmla="*/ 0 h 8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7"/>
                              <a:gd name="T46" fmla="*/ 0 h 88"/>
                              <a:gd name="T47" fmla="*/ 257 w 257"/>
                              <a:gd name="T48" fmla="*/ 88 h 8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7" h="88">
                                <a:moveTo>
                                  <a:pt x="0" y="32"/>
                                </a:moveTo>
                                <a:lnTo>
                                  <a:pt x="9" y="43"/>
                                </a:lnTo>
                                <a:lnTo>
                                  <a:pt x="26" y="58"/>
                                </a:lnTo>
                                <a:lnTo>
                                  <a:pt x="44" y="70"/>
                                </a:lnTo>
                                <a:lnTo>
                                  <a:pt x="63" y="78"/>
                                </a:lnTo>
                                <a:lnTo>
                                  <a:pt x="88" y="87"/>
                                </a:lnTo>
                                <a:lnTo>
                                  <a:pt x="119" y="88"/>
                                </a:lnTo>
                                <a:lnTo>
                                  <a:pt x="143" y="86"/>
                                </a:lnTo>
                                <a:lnTo>
                                  <a:pt x="167" y="80"/>
                                </a:lnTo>
                                <a:lnTo>
                                  <a:pt x="191" y="70"/>
                                </a:lnTo>
                                <a:lnTo>
                                  <a:pt x="209" y="62"/>
                                </a:lnTo>
                                <a:lnTo>
                                  <a:pt x="224" y="49"/>
                                </a:lnTo>
                                <a:lnTo>
                                  <a:pt x="236" y="36"/>
                                </a:lnTo>
                                <a:lnTo>
                                  <a:pt x="247" y="21"/>
                                </a:lnTo>
                                <a:lnTo>
                                  <a:pt x="257"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b="1">
                              <a:solidFill>
                                <a:srgbClr val="000000"/>
                              </a:solidFill>
                              <a:latin typeface="Arial" charset="0"/>
                              <a:cs typeface="Arial" charset="0"/>
                            </a:endParaRPr>
                          </a:p>
                        </p:txBody>
                      </p:sp>
                      <p:sp>
                        <p:nvSpPr>
                          <p:cNvPr id="256059" name="Freeform 54"/>
                          <p:cNvSpPr>
                            <a:spLocks/>
                          </p:cNvSpPr>
                          <p:nvPr/>
                        </p:nvSpPr>
                        <p:spPr bwMode="auto">
                          <a:xfrm>
                            <a:off x="1369" y="2657"/>
                            <a:ext cx="128" cy="176"/>
                          </a:xfrm>
                          <a:custGeom>
                            <a:avLst/>
                            <a:gdLst>
                              <a:gd name="T0" fmla="*/ 0 w 257"/>
                              <a:gd name="T1" fmla="*/ 94 h 176"/>
                              <a:gd name="T2" fmla="*/ 4 w 257"/>
                              <a:gd name="T3" fmla="*/ 106 h 176"/>
                              <a:gd name="T4" fmla="*/ 7 w 257"/>
                              <a:gd name="T5" fmla="*/ 120 h 176"/>
                              <a:gd name="T6" fmla="*/ 13 w 257"/>
                              <a:gd name="T7" fmla="*/ 139 h 176"/>
                              <a:gd name="T8" fmla="*/ 18 w 257"/>
                              <a:gd name="T9" fmla="*/ 157 h 176"/>
                              <a:gd name="T10" fmla="*/ 25 w 257"/>
                              <a:gd name="T11" fmla="*/ 169 h 176"/>
                              <a:gd name="T12" fmla="*/ 31 w 257"/>
                              <a:gd name="T13" fmla="*/ 176 h 176"/>
                              <a:gd name="T14" fmla="*/ 39 w 257"/>
                              <a:gd name="T15" fmla="*/ 175 h 176"/>
                              <a:gd name="T16" fmla="*/ 45 w 257"/>
                              <a:gd name="T17" fmla="*/ 169 h 176"/>
                              <a:gd name="T18" fmla="*/ 51 w 257"/>
                              <a:gd name="T19" fmla="*/ 162 h 176"/>
                              <a:gd name="T20" fmla="*/ 56 w 257"/>
                              <a:gd name="T21" fmla="*/ 154 h 176"/>
                              <a:gd name="T22" fmla="*/ 60 w 257"/>
                              <a:gd name="T23" fmla="*/ 143 h 176"/>
                              <a:gd name="T24" fmla="*/ 64 w 257"/>
                              <a:gd name="T25" fmla="*/ 123 h 176"/>
                              <a:gd name="T26" fmla="*/ 64 w 257"/>
                              <a:gd name="T27" fmla="*/ 101 h 176"/>
                              <a:gd name="T28" fmla="*/ 63 w 257"/>
                              <a:gd name="T29" fmla="*/ 77 h 176"/>
                              <a:gd name="T30" fmla="*/ 61 w 257"/>
                              <a:gd name="T31" fmla="*/ 61 h 176"/>
                              <a:gd name="T32" fmla="*/ 58 w 257"/>
                              <a:gd name="T33" fmla="*/ 42 h 176"/>
                              <a:gd name="T34" fmla="*/ 54 w 257"/>
                              <a:gd name="T35" fmla="*/ 23 h 176"/>
                              <a:gd name="T36" fmla="*/ 49 w 257"/>
                              <a:gd name="T37" fmla="*/ 0 h 1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7"/>
                              <a:gd name="T58" fmla="*/ 0 h 176"/>
                              <a:gd name="T59" fmla="*/ 257 w 257"/>
                              <a:gd name="T60" fmla="*/ 176 h 17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7" h="176">
                                <a:moveTo>
                                  <a:pt x="0" y="94"/>
                                </a:moveTo>
                                <a:lnTo>
                                  <a:pt x="16" y="106"/>
                                </a:lnTo>
                                <a:lnTo>
                                  <a:pt x="29" y="120"/>
                                </a:lnTo>
                                <a:lnTo>
                                  <a:pt x="52" y="139"/>
                                </a:lnTo>
                                <a:lnTo>
                                  <a:pt x="75" y="157"/>
                                </a:lnTo>
                                <a:lnTo>
                                  <a:pt x="102" y="169"/>
                                </a:lnTo>
                                <a:lnTo>
                                  <a:pt x="127" y="176"/>
                                </a:lnTo>
                                <a:lnTo>
                                  <a:pt x="157" y="175"/>
                                </a:lnTo>
                                <a:lnTo>
                                  <a:pt x="182" y="169"/>
                                </a:lnTo>
                                <a:lnTo>
                                  <a:pt x="207" y="162"/>
                                </a:lnTo>
                                <a:lnTo>
                                  <a:pt x="225" y="154"/>
                                </a:lnTo>
                                <a:lnTo>
                                  <a:pt x="242" y="143"/>
                                </a:lnTo>
                                <a:lnTo>
                                  <a:pt x="257" y="123"/>
                                </a:lnTo>
                                <a:lnTo>
                                  <a:pt x="257" y="101"/>
                                </a:lnTo>
                                <a:lnTo>
                                  <a:pt x="253" y="77"/>
                                </a:lnTo>
                                <a:lnTo>
                                  <a:pt x="246" y="61"/>
                                </a:lnTo>
                                <a:lnTo>
                                  <a:pt x="232" y="42"/>
                                </a:lnTo>
                                <a:lnTo>
                                  <a:pt x="217" y="23"/>
                                </a:lnTo>
                                <a:lnTo>
                                  <a:pt x="196"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b="1">
                              <a:solidFill>
                                <a:srgbClr val="000000"/>
                              </a:solidFill>
                              <a:latin typeface="Arial" charset="0"/>
                              <a:cs typeface="Arial" charset="0"/>
                            </a:endParaRPr>
                          </a:p>
                        </p:txBody>
                      </p:sp>
                      <p:sp>
                        <p:nvSpPr>
                          <p:cNvPr id="256060" name="Freeform 55"/>
                          <p:cNvSpPr>
                            <a:spLocks/>
                          </p:cNvSpPr>
                          <p:nvPr/>
                        </p:nvSpPr>
                        <p:spPr bwMode="auto">
                          <a:xfrm>
                            <a:off x="1507" y="2469"/>
                            <a:ext cx="49" cy="179"/>
                          </a:xfrm>
                          <a:custGeom>
                            <a:avLst/>
                            <a:gdLst>
                              <a:gd name="T0" fmla="*/ 1 w 98"/>
                              <a:gd name="T1" fmla="*/ 0 h 179"/>
                              <a:gd name="T2" fmla="*/ 13 w 98"/>
                              <a:gd name="T3" fmla="*/ 48 h 179"/>
                              <a:gd name="T4" fmla="*/ 22 w 98"/>
                              <a:gd name="T5" fmla="*/ 79 h 179"/>
                              <a:gd name="T6" fmla="*/ 24 w 98"/>
                              <a:gd name="T7" fmla="*/ 96 h 179"/>
                              <a:gd name="T8" fmla="*/ 25 w 98"/>
                              <a:gd name="T9" fmla="*/ 110 h 179"/>
                              <a:gd name="T10" fmla="*/ 23 w 98"/>
                              <a:gd name="T11" fmla="*/ 140 h 179"/>
                              <a:gd name="T12" fmla="*/ 20 w 98"/>
                              <a:gd name="T13" fmla="*/ 160 h 179"/>
                              <a:gd name="T14" fmla="*/ 15 w 98"/>
                              <a:gd name="T15" fmla="*/ 173 h 179"/>
                              <a:gd name="T16" fmla="*/ 7 w 98"/>
                              <a:gd name="T17" fmla="*/ 179 h 179"/>
                              <a:gd name="T18" fmla="*/ 0 w 98"/>
                              <a:gd name="T19" fmla="*/ 175 h 1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179"/>
                              <a:gd name="T32" fmla="*/ 98 w 98"/>
                              <a:gd name="T33" fmla="*/ 179 h 1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179">
                                <a:moveTo>
                                  <a:pt x="2" y="0"/>
                                </a:moveTo>
                                <a:lnTo>
                                  <a:pt x="54" y="48"/>
                                </a:lnTo>
                                <a:lnTo>
                                  <a:pt x="87" y="79"/>
                                </a:lnTo>
                                <a:lnTo>
                                  <a:pt x="94" y="96"/>
                                </a:lnTo>
                                <a:lnTo>
                                  <a:pt x="98" y="110"/>
                                </a:lnTo>
                                <a:lnTo>
                                  <a:pt x="92" y="140"/>
                                </a:lnTo>
                                <a:lnTo>
                                  <a:pt x="79" y="160"/>
                                </a:lnTo>
                                <a:lnTo>
                                  <a:pt x="60" y="173"/>
                                </a:lnTo>
                                <a:lnTo>
                                  <a:pt x="31" y="179"/>
                                </a:lnTo>
                                <a:lnTo>
                                  <a:pt x="0" y="175"/>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b="1">
                              <a:solidFill>
                                <a:srgbClr val="000000"/>
                              </a:solidFill>
                              <a:latin typeface="Arial" charset="0"/>
                              <a:cs typeface="Arial" charset="0"/>
                            </a:endParaRPr>
                          </a:p>
                        </p:txBody>
                      </p:sp>
                      <p:sp>
                        <p:nvSpPr>
                          <p:cNvPr id="256061" name="Freeform 56"/>
                          <p:cNvSpPr>
                            <a:spLocks/>
                          </p:cNvSpPr>
                          <p:nvPr/>
                        </p:nvSpPr>
                        <p:spPr bwMode="auto">
                          <a:xfrm>
                            <a:off x="1535" y="2350"/>
                            <a:ext cx="312" cy="259"/>
                          </a:xfrm>
                          <a:custGeom>
                            <a:avLst/>
                            <a:gdLst>
                              <a:gd name="T0" fmla="*/ 0 w 625"/>
                              <a:gd name="T1" fmla="*/ 106 h 259"/>
                              <a:gd name="T2" fmla="*/ 0 w 625"/>
                              <a:gd name="T3" fmla="*/ 89 h 259"/>
                              <a:gd name="T4" fmla="*/ 1 w 625"/>
                              <a:gd name="T5" fmla="*/ 72 h 259"/>
                              <a:gd name="T6" fmla="*/ 3 w 625"/>
                              <a:gd name="T7" fmla="*/ 57 h 259"/>
                              <a:gd name="T8" fmla="*/ 7 w 625"/>
                              <a:gd name="T9" fmla="*/ 42 h 259"/>
                              <a:gd name="T10" fmla="*/ 13 w 625"/>
                              <a:gd name="T11" fmla="*/ 28 h 259"/>
                              <a:gd name="T12" fmla="*/ 19 w 625"/>
                              <a:gd name="T13" fmla="*/ 15 h 259"/>
                              <a:gd name="T14" fmla="*/ 28 w 625"/>
                              <a:gd name="T15" fmla="*/ 5 h 259"/>
                              <a:gd name="T16" fmla="*/ 36 w 625"/>
                              <a:gd name="T17" fmla="*/ 0 h 259"/>
                              <a:gd name="T18" fmla="*/ 45 w 625"/>
                              <a:gd name="T19" fmla="*/ 3 h 259"/>
                              <a:gd name="T20" fmla="*/ 54 w 625"/>
                              <a:gd name="T21" fmla="*/ 11 h 259"/>
                              <a:gd name="T22" fmla="*/ 63 w 625"/>
                              <a:gd name="T23" fmla="*/ 29 h 259"/>
                              <a:gd name="T24" fmla="*/ 74 w 625"/>
                              <a:gd name="T25" fmla="*/ 51 h 259"/>
                              <a:gd name="T26" fmla="*/ 81 w 625"/>
                              <a:gd name="T27" fmla="*/ 63 h 259"/>
                              <a:gd name="T28" fmla="*/ 94 w 625"/>
                              <a:gd name="T29" fmla="*/ 100 h 259"/>
                              <a:gd name="T30" fmla="*/ 103 w 625"/>
                              <a:gd name="T31" fmla="*/ 125 h 259"/>
                              <a:gd name="T32" fmla="*/ 110 w 625"/>
                              <a:gd name="T33" fmla="*/ 145 h 259"/>
                              <a:gd name="T34" fmla="*/ 119 w 625"/>
                              <a:gd name="T35" fmla="*/ 162 h 259"/>
                              <a:gd name="T36" fmla="*/ 129 w 625"/>
                              <a:gd name="T37" fmla="*/ 183 h 259"/>
                              <a:gd name="T38" fmla="*/ 143 w 625"/>
                              <a:gd name="T39" fmla="*/ 219 h 259"/>
                              <a:gd name="T40" fmla="*/ 156 w 625"/>
                              <a:gd name="T41" fmla="*/ 259 h 2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25"/>
                              <a:gd name="T64" fmla="*/ 0 h 259"/>
                              <a:gd name="T65" fmla="*/ 625 w 625"/>
                              <a:gd name="T66" fmla="*/ 259 h 2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25" h="259">
                                <a:moveTo>
                                  <a:pt x="0" y="106"/>
                                </a:moveTo>
                                <a:lnTo>
                                  <a:pt x="0" y="89"/>
                                </a:lnTo>
                                <a:lnTo>
                                  <a:pt x="4" y="72"/>
                                </a:lnTo>
                                <a:lnTo>
                                  <a:pt x="13" y="57"/>
                                </a:lnTo>
                                <a:lnTo>
                                  <a:pt x="29" y="42"/>
                                </a:lnTo>
                                <a:lnTo>
                                  <a:pt x="54" y="28"/>
                                </a:lnTo>
                                <a:lnTo>
                                  <a:pt x="79" y="15"/>
                                </a:lnTo>
                                <a:lnTo>
                                  <a:pt x="113" y="5"/>
                                </a:lnTo>
                                <a:lnTo>
                                  <a:pt x="146" y="0"/>
                                </a:lnTo>
                                <a:lnTo>
                                  <a:pt x="182" y="3"/>
                                </a:lnTo>
                                <a:lnTo>
                                  <a:pt x="217" y="11"/>
                                </a:lnTo>
                                <a:lnTo>
                                  <a:pt x="255" y="29"/>
                                </a:lnTo>
                                <a:lnTo>
                                  <a:pt x="299" y="51"/>
                                </a:lnTo>
                                <a:lnTo>
                                  <a:pt x="326" y="63"/>
                                </a:lnTo>
                                <a:lnTo>
                                  <a:pt x="376" y="100"/>
                                </a:lnTo>
                                <a:lnTo>
                                  <a:pt x="414" y="125"/>
                                </a:lnTo>
                                <a:lnTo>
                                  <a:pt x="443" y="145"/>
                                </a:lnTo>
                                <a:lnTo>
                                  <a:pt x="476" y="162"/>
                                </a:lnTo>
                                <a:lnTo>
                                  <a:pt x="516" y="183"/>
                                </a:lnTo>
                                <a:lnTo>
                                  <a:pt x="573" y="219"/>
                                </a:lnTo>
                                <a:lnTo>
                                  <a:pt x="625" y="259"/>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b="1">
                              <a:solidFill>
                                <a:srgbClr val="000000"/>
                              </a:solidFill>
                              <a:latin typeface="Arial" charset="0"/>
                              <a:cs typeface="Arial" charset="0"/>
                            </a:endParaRPr>
                          </a:p>
                        </p:txBody>
                      </p:sp>
                      <p:sp>
                        <p:nvSpPr>
                          <p:cNvPr id="256062" name="Freeform 57"/>
                          <p:cNvSpPr>
                            <a:spLocks/>
                          </p:cNvSpPr>
                          <p:nvPr/>
                        </p:nvSpPr>
                        <p:spPr bwMode="auto">
                          <a:xfrm>
                            <a:off x="1584" y="2393"/>
                            <a:ext cx="68" cy="135"/>
                          </a:xfrm>
                          <a:custGeom>
                            <a:avLst/>
                            <a:gdLst>
                              <a:gd name="T0" fmla="*/ 20 w 136"/>
                              <a:gd name="T1" fmla="*/ 0 h 135"/>
                              <a:gd name="T2" fmla="*/ 25 w 136"/>
                              <a:gd name="T3" fmla="*/ 21 h 135"/>
                              <a:gd name="T4" fmla="*/ 30 w 136"/>
                              <a:gd name="T5" fmla="*/ 43 h 135"/>
                              <a:gd name="T6" fmla="*/ 33 w 136"/>
                              <a:gd name="T7" fmla="*/ 63 h 135"/>
                              <a:gd name="T8" fmla="*/ 34 w 136"/>
                              <a:gd name="T9" fmla="*/ 86 h 135"/>
                              <a:gd name="T10" fmla="*/ 34 w 136"/>
                              <a:gd name="T11" fmla="*/ 105 h 135"/>
                              <a:gd name="T12" fmla="*/ 29 w 136"/>
                              <a:gd name="T13" fmla="*/ 123 h 135"/>
                              <a:gd name="T14" fmla="*/ 26 w 136"/>
                              <a:gd name="T15" fmla="*/ 131 h 135"/>
                              <a:gd name="T16" fmla="*/ 20 w 136"/>
                              <a:gd name="T17" fmla="*/ 135 h 135"/>
                              <a:gd name="T18" fmla="*/ 13 w 136"/>
                              <a:gd name="T19" fmla="*/ 135 h 135"/>
                              <a:gd name="T20" fmla="*/ 6 w 136"/>
                              <a:gd name="T21" fmla="*/ 130 h 135"/>
                              <a:gd name="T22" fmla="*/ 0 w 136"/>
                              <a:gd name="T23" fmla="*/ 118 h 1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6"/>
                              <a:gd name="T37" fmla="*/ 0 h 135"/>
                              <a:gd name="T38" fmla="*/ 136 w 136"/>
                              <a:gd name="T39" fmla="*/ 135 h 1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6" h="135">
                                <a:moveTo>
                                  <a:pt x="80" y="0"/>
                                </a:moveTo>
                                <a:lnTo>
                                  <a:pt x="101" y="21"/>
                                </a:lnTo>
                                <a:lnTo>
                                  <a:pt x="121" y="43"/>
                                </a:lnTo>
                                <a:lnTo>
                                  <a:pt x="132" y="63"/>
                                </a:lnTo>
                                <a:lnTo>
                                  <a:pt x="136" y="86"/>
                                </a:lnTo>
                                <a:lnTo>
                                  <a:pt x="136" y="105"/>
                                </a:lnTo>
                                <a:lnTo>
                                  <a:pt x="119" y="123"/>
                                </a:lnTo>
                                <a:lnTo>
                                  <a:pt x="107" y="131"/>
                                </a:lnTo>
                                <a:lnTo>
                                  <a:pt x="80" y="135"/>
                                </a:lnTo>
                                <a:lnTo>
                                  <a:pt x="52" y="135"/>
                                </a:lnTo>
                                <a:lnTo>
                                  <a:pt x="27" y="130"/>
                                </a:lnTo>
                                <a:lnTo>
                                  <a:pt x="0" y="118"/>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b="1">
                              <a:solidFill>
                                <a:srgbClr val="000000"/>
                              </a:solidFill>
                              <a:latin typeface="Arial" charset="0"/>
                              <a:cs typeface="Arial" charset="0"/>
                            </a:endParaRPr>
                          </a:p>
                        </p:txBody>
                      </p:sp>
                      <p:sp>
                        <p:nvSpPr>
                          <p:cNvPr id="256063" name="Freeform 58"/>
                          <p:cNvSpPr>
                            <a:spLocks/>
                          </p:cNvSpPr>
                          <p:nvPr/>
                        </p:nvSpPr>
                        <p:spPr bwMode="auto">
                          <a:xfrm>
                            <a:off x="1065" y="2682"/>
                            <a:ext cx="213" cy="300"/>
                          </a:xfrm>
                          <a:custGeom>
                            <a:avLst/>
                            <a:gdLst>
                              <a:gd name="T0" fmla="*/ 106 w 428"/>
                              <a:gd name="T1" fmla="*/ 0 h 300"/>
                              <a:gd name="T2" fmla="*/ 105 w 428"/>
                              <a:gd name="T3" fmla="*/ 24 h 300"/>
                              <a:gd name="T4" fmla="*/ 104 w 428"/>
                              <a:gd name="T5" fmla="*/ 46 h 300"/>
                              <a:gd name="T6" fmla="*/ 102 w 428"/>
                              <a:gd name="T7" fmla="*/ 66 h 300"/>
                              <a:gd name="T8" fmla="*/ 99 w 428"/>
                              <a:gd name="T9" fmla="*/ 88 h 300"/>
                              <a:gd name="T10" fmla="*/ 95 w 428"/>
                              <a:gd name="T11" fmla="*/ 114 h 300"/>
                              <a:gd name="T12" fmla="*/ 91 w 428"/>
                              <a:gd name="T13" fmla="*/ 133 h 300"/>
                              <a:gd name="T14" fmla="*/ 85 w 428"/>
                              <a:gd name="T15" fmla="*/ 153 h 300"/>
                              <a:gd name="T16" fmla="*/ 77 w 428"/>
                              <a:gd name="T17" fmla="*/ 168 h 300"/>
                              <a:gd name="T18" fmla="*/ 70 w 428"/>
                              <a:gd name="T19" fmla="*/ 181 h 300"/>
                              <a:gd name="T20" fmla="*/ 62 w 428"/>
                              <a:gd name="T21" fmla="*/ 189 h 300"/>
                              <a:gd name="T22" fmla="*/ 54 w 428"/>
                              <a:gd name="T23" fmla="*/ 196 h 300"/>
                              <a:gd name="T24" fmla="*/ 43 w 428"/>
                              <a:gd name="T25" fmla="*/ 206 h 300"/>
                              <a:gd name="T26" fmla="*/ 39 w 428"/>
                              <a:gd name="T27" fmla="*/ 227 h 300"/>
                              <a:gd name="T28" fmla="*/ 35 w 428"/>
                              <a:gd name="T29" fmla="*/ 237 h 300"/>
                              <a:gd name="T30" fmla="*/ 26 w 428"/>
                              <a:gd name="T31" fmla="*/ 247 h 300"/>
                              <a:gd name="T32" fmla="*/ 15 w 428"/>
                              <a:gd name="T33" fmla="*/ 257 h 300"/>
                              <a:gd name="T34" fmla="*/ 5 w 428"/>
                              <a:gd name="T35" fmla="*/ 270 h 300"/>
                              <a:gd name="T36" fmla="*/ 0 w 428"/>
                              <a:gd name="T37" fmla="*/ 300 h 3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8"/>
                              <a:gd name="T58" fmla="*/ 0 h 300"/>
                              <a:gd name="T59" fmla="*/ 428 w 428"/>
                              <a:gd name="T60" fmla="*/ 300 h 3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8" h="300">
                                <a:moveTo>
                                  <a:pt x="428" y="0"/>
                                </a:moveTo>
                                <a:lnTo>
                                  <a:pt x="424" y="24"/>
                                </a:lnTo>
                                <a:lnTo>
                                  <a:pt x="420" y="46"/>
                                </a:lnTo>
                                <a:lnTo>
                                  <a:pt x="411" y="66"/>
                                </a:lnTo>
                                <a:lnTo>
                                  <a:pt x="399" y="88"/>
                                </a:lnTo>
                                <a:lnTo>
                                  <a:pt x="382" y="114"/>
                                </a:lnTo>
                                <a:lnTo>
                                  <a:pt x="365" y="133"/>
                                </a:lnTo>
                                <a:lnTo>
                                  <a:pt x="342" y="153"/>
                                </a:lnTo>
                                <a:lnTo>
                                  <a:pt x="311" y="168"/>
                                </a:lnTo>
                                <a:lnTo>
                                  <a:pt x="282" y="181"/>
                                </a:lnTo>
                                <a:lnTo>
                                  <a:pt x="251" y="189"/>
                                </a:lnTo>
                                <a:lnTo>
                                  <a:pt x="219" y="196"/>
                                </a:lnTo>
                                <a:lnTo>
                                  <a:pt x="175" y="206"/>
                                </a:lnTo>
                                <a:lnTo>
                                  <a:pt x="157" y="227"/>
                                </a:lnTo>
                                <a:lnTo>
                                  <a:pt x="142" y="237"/>
                                </a:lnTo>
                                <a:lnTo>
                                  <a:pt x="104" y="247"/>
                                </a:lnTo>
                                <a:lnTo>
                                  <a:pt x="63" y="257"/>
                                </a:lnTo>
                                <a:lnTo>
                                  <a:pt x="23" y="270"/>
                                </a:lnTo>
                                <a:lnTo>
                                  <a:pt x="0" y="30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b="1">
                              <a:solidFill>
                                <a:srgbClr val="000000"/>
                              </a:solidFill>
                              <a:latin typeface="Arial" charset="0"/>
                              <a:cs typeface="Arial" charset="0"/>
                            </a:endParaRPr>
                          </a:p>
                        </p:txBody>
                      </p:sp>
                      <p:sp>
                        <p:nvSpPr>
                          <p:cNvPr id="256064" name="Freeform 59"/>
                          <p:cNvSpPr>
                            <a:spLocks/>
                          </p:cNvSpPr>
                          <p:nvPr/>
                        </p:nvSpPr>
                        <p:spPr bwMode="auto">
                          <a:xfrm>
                            <a:off x="1453" y="1936"/>
                            <a:ext cx="237" cy="59"/>
                          </a:xfrm>
                          <a:custGeom>
                            <a:avLst/>
                            <a:gdLst>
                              <a:gd name="T0" fmla="*/ 0 w 474"/>
                              <a:gd name="T1" fmla="*/ 59 h 59"/>
                              <a:gd name="T2" fmla="*/ 12 w 474"/>
                              <a:gd name="T3" fmla="*/ 36 h 59"/>
                              <a:gd name="T4" fmla="*/ 22 w 474"/>
                              <a:gd name="T5" fmla="*/ 22 h 59"/>
                              <a:gd name="T6" fmla="*/ 41 w 474"/>
                              <a:gd name="T7" fmla="*/ 7 h 59"/>
                              <a:gd name="T8" fmla="*/ 57 w 474"/>
                              <a:gd name="T9" fmla="*/ 1 h 59"/>
                              <a:gd name="T10" fmla="*/ 71 w 474"/>
                              <a:gd name="T11" fmla="*/ 0 h 59"/>
                              <a:gd name="T12" fmla="*/ 85 w 474"/>
                              <a:gd name="T13" fmla="*/ 3 h 59"/>
                              <a:gd name="T14" fmla="*/ 98 w 474"/>
                              <a:gd name="T15" fmla="*/ 15 h 59"/>
                              <a:gd name="T16" fmla="*/ 108 w 474"/>
                              <a:gd name="T17" fmla="*/ 27 h 59"/>
                              <a:gd name="T18" fmla="*/ 119 w 474"/>
                              <a:gd name="T19" fmla="*/ 50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4"/>
                              <a:gd name="T31" fmla="*/ 0 h 59"/>
                              <a:gd name="T32" fmla="*/ 474 w 474"/>
                              <a:gd name="T33" fmla="*/ 59 h 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4" h="59">
                                <a:moveTo>
                                  <a:pt x="0" y="59"/>
                                </a:moveTo>
                                <a:lnTo>
                                  <a:pt x="46" y="36"/>
                                </a:lnTo>
                                <a:lnTo>
                                  <a:pt x="88" y="22"/>
                                </a:lnTo>
                                <a:lnTo>
                                  <a:pt x="161" y="7"/>
                                </a:lnTo>
                                <a:lnTo>
                                  <a:pt x="226" y="1"/>
                                </a:lnTo>
                                <a:lnTo>
                                  <a:pt x="284" y="0"/>
                                </a:lnTo>
                                <a:lnTo>
                                  <a:pt x="338" y="3"/>
                                </a:lnTo>
                                <a:lnTo>
                                  <a:pt x="389" y="15"/>
                                </a:lnTo>
                                <a:lnTo>
                                  <a:pt x="432" y="27"/>
                                </a:lnTo>
                                <a:lnTo>
                                  <a:pt x="474" y="5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b="1">
                              <a:solidFill>
                                <a:srgbClr val="000000"/>
                              </a:solidFill>
                              <a:latin typeface="Arial" charset="0"/>
                              <a:cs typeface="Arial" charset="0"/>
                            </a:endParaRPr>
                          </a:p>
                        </p:txBody>
                      </p:sp>
                      <p:sp>
                        <p:nvSpPr>
                          <p:cNvPr id="256065" name="Freeform 60"/>
                          <p:cNvSpPr>
                            <a:spLocks/>
                          </p:cNvSpPr>
                          <p:nvPr/>
                        </p:nvSpPr>
                        <p:spPr bwMode="auto">
                          <a:xfrm>
                            <a:off x="1565" y="1871"/>
                            <a:ext cx="131" cy="62"/>
                          </a:xfrm>
                          <a:custGeom>
                            <a:avLst/>
                            <a:gdLst>
                              <a:gd name="T0" fmla="*/ 0 w 261"/>
                              <a:gd name="T1" fmla="*/ 4 h 62"/>
                              <a:gd name="T2" fmla="*/ 9 w 261"/>
                              <a:gd name="T3" fmla="*/ 3 h 62"/>
                              <a:gd name="T4" fmla="*/ 17 w 261"/>
                              <a:gd name="T5" fmla="*/ 0 h 62"/>
                              <a:gd name="T6" fmla="*/ 29 w 261"/>
                              <a:gd name="T7" fmla="*/ 5 h 62"/>
                              <a:gd name="T8" fmla="*/ 38 w 261"/>
                              <a:gd name="T9" fmla="*/ 13 h 62"/>
                              <a:gd name="T10" fmla="*/ 47 w 261"/>
                              <a:gd name="T11" fmla="*/ 25 h 62"/>
                              <a:gd name="T12" fmla="*/ 57 w 261"/>
                              <a:gd name="T13" fmla="*/ 41 h 62"/>
                              <a:gd name="T14" fmla="*/ 66 w 261"/>
                              <a:gd name="T15" fmla="*/ 62 h 62"/>
                              <a:gd name="T16" fmla="*/ 0 60000 65536"/>
                              <a:gd name="T17" fmla="*/ 0 60000 65536"/>
                              <a:gd name="T18" fmla="*/ 0 60000 65536"/>
                              <a:gd name="T19" fmla="*/ 0 60000 65536"/>
                              <a:gd name="T20" fmla="*/ 0 60000 65536"/>
                              <a:gd name="T21" fmla="*/ 0 60000 65536"/>
                              <a:gd name="T22" fmla="*/ 0 60000 65536"/>
                              <a:gd name="T23" fmla="*/ 0 60000 65536"/>
                              <a:gd name="T24" fmla="*/ 0 w 261"/>
                              <a:gd name="T25" fmla="*/ 0 h 62"/>
                              <a:gd name="T26" fmla="*/ 261 w 261"/>
                              <a:gd name="T27" fmla="*/ 62 h 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1" h="62">
                                <a:moveTo>
                                  <a:pt x="0" y="4"/>
                                </a:moveTo>
                                <a:lnTo>
                                  <a:pt x="35" y="3"/>
                                </a:lnTo>
                                <a:lnTo>
                                  <a:pt x="66" y="0"/>
                                </a:lnTo>
                                <a:lnTo>
                                  <a:pt x="114" y="5"/>
                                </a:lnTo>
                                <a:lnTo>
                                  <a:pt x="150" y="13"/>
                                </a:lnTo>
                                <a:lnTo>
                                  <a:pt x="188" y="25"/>
                                </a:lnTo>
                                <a:lnTo>
                                  <a:pt x="227" y="41"/>
                                </a:lnTo>
                                <a:lnTo>
                                  <a:pt x="261" y="62"/>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b="1">
                              <a:solidFill>
                                <a:srgbClr val="000000"/>
                              </a:solidFill>
                              <a:latin typeface="Arial" charset="0"/>
                              <a:cs typeface="Arial" charset="0"/>
                            </a:endParaRPr>
                          </a:p>
                        </p:txBody>
                      </p:sp>
                      <p:sp>
                        <p:nvSpPr>
                          <p:cNvPr id="256066" name="Freeform 61"/>
                          <p:cNvSpPr>
                            <a:spLocks/>
                          </p:cNvSpPr>
                          <p:nvPr/>
                        </p:nvSpPr>
                        <p:spPr bwMode="auto">
                          <a:xfrm>
                            <a:off x="1034" y="2010"/>
                            <a:ext cx="243" cy="166"/>
                          </a:xfrm>
                          <a:custGeom>
                            <a:avLst/>
                            <a:gdLst>
                              <a:gd name="T0" fmla="*/ 0 w 487"/>
                              <a:gd name="T1" fmla="*/ 166 h 166"/>
                              <a:gd name="T2" fmla="*/ 14 w 487"/>
                              <a:gd name="T3" fmla="*/ 135 h 166"/>
                              <a:gd name="T4" fmla="*/ 24 w 487"/>
                              <a:gd name="T5" fmla="*/ 115 h 166"/>
                              <a:gd name="T6" fmla="*/ 31 w 487"/>
                              <a:gd name="T7" fmla="*/ 94 h 166"/>
                              <a:gd name="T8" fmla="*/ 36 w 487"/>
                              <a:gd name="T9" fmla="*/ 75 h 166"/>
                              <a:gd name="T10" fmla="*/ 42 w 487"/>
                              <a:gd name="T11" fmla="*/ 56 h 166"/>
                              <a:gd name="T12" fmla="*/ 50 w 487"/>
                              <a:gd name="T13" fmla="*/ 39 h 166"/>
                              <a:gd name="T14" fmla="*/ 57 w 487"/>
                              <a:gd name="T15" fmla="*/ 25 h 166"/>
                              <a:gd name="T16" fmla="*/ 65 w 487"/>
                              <a:gd name="T17" fmla="*/ 14 h 166"/>
                              <a:gd name="T18" fmla="*/ 74 w 487"/>
                              <a:gd name="T19" fmla="*/ 5 h 166"/>
                              <a:gd name="T20" fmla="*/ 83 w 487"/>
                              <a:gd name="T21" fmla="*/ 1 h 166"/>
                              <a:gd name="T22" fmla="*/ 97 w 487"/>
                              <a:gd name="T23" fmla="*/ 0 h 166"/>
                              <a:gd name="T24" fmla="*/ 121 w 487"/>
                              <a:gd name="T25" fmla="*/ 3 h 1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7"/>
                              <a:gd name="T40" fmla="*/ 0 h 166"/>
                              <a:gd name="T41" fmla="*/ 487 w 487"/>
                              <a:gd name="T42" fmla="*/ 166 h 1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7" h="166">
                                <a:moveTo>
                                  <a:pt x="0" y="166"/>
                                </a:moveTo>
                                <a:lnTo>
                                  <a:pt x="57" y="135"/>
                                </a:lnTo>
                                <a:lnTo>
                                  <a:pt x="96" y="115"/>
                                </a:lnTo>
                                <a:lnTo>
                                  <a:pt x="124" y="94"/>
                                </a:lnTo>
                                <a:lnTo>
                                  <a:pt x="147" y="75"/>
                                </a:lnTo>
                                <a:lnTo>
                                  <a:pt x="171" y="56"/>
                                </a:lnTo>
                                <a:lnTo>
                                  <a:pt x="201" y="39"/>
                                </a:lnTo>
                                <a:lnTo>
                                  <a:pt x="228" y="25"/>
                                </a:lnTo>
                                <a:lnTo>
                                  <a:pt x="263" y="14"/>
                                </a:lnTo>
                                <a:lnTo>
                                  <a:pt x="297" y="5"/>
                                </a:lnTo>
                                <a:lnTo>
                                  <a:pt x="335" y="1"/>
                                </a:lnTo>
                                <a:lnTo>
                                  <a:pt x="389" y="0"/>
                                </a:lnTo>
                                <a:lnTo>
                                  <a:pt x="487" y="3"/>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b="1">
                              <a:solidFill>
                                <a:srgbClr val="000000"/>
                              </a:solidFill>
                              <a:latin typeface="Arial" charset="0"/>
                              <a:cs typeface="Arial" charset="0"/>
                            </a:endParaRPr>
                          </a:p>
                        </p:txBody>
                      </p:sp>
                    </p:grpSp>
                    <p:sp>
                      <p:nvSpPr>
                        <p:cNvPr id="256067" name="Freeform 63"/>
                        <p:cNvSpPr>
                          <a:spLocks/>
                        </p:cNvSpPr>
                        <p:nvPr/>
                      </p:nvSpPr>
                      <p:spPr bwMode="auto">
                        <a:xfrm>
                          <a:off x="651" y="3285"/>
                          <a:ext cx="75" cy="180"/>
                        </a:xfrm>
                        <a:custGeom>
                          <a:avLst/>
                          <a:gdLst>
                            <a:gd name="T0" fmla="*/ 21 w 149"/>
                            <a:gd name="T1" fmla="*/ 0 h 180"/>
                            <a:gd name="T2" fmla="*/ 26 w 149"/>
                            <a:gd name="T3" fmla="*/ 3 h 180"/>
                            <a:gd name="T4" fmla="*/ 32 w 149"/>
                            <a:gd name="T5" fmla="*/ 13 h 180"/>
                            <a:gd name="T6" fmla="*/ 36 w 149"/>
                            <a:gd name="T7" fmla="*/ 25 h 180"/>
                            <a:gd name="T8" fmla="*/ 38 w 149"/>
                            <a:gd name="T9" fmla="*/ 37 h 180"/>
                            <a:gd name="T10" fmla="*/ 36 w 149"/>
                            <a:gd name="T11" fmla="*/ 66 h 180"/>
                            <a:gd name="T12" fmla="*/ 34 w 149"/>
                            <a:gd name="T13" fmla="*/ 82 h 180"/>
                            <a:gd name="T14" fmla="*/ 29 w 149"/>
                            <a:gd name="T15" fmla="*/ 109 h 180"/>
                            <a:gd name="T16" fmla="*/ 22 w 149"/>
                            <a:gd name="T17" fmla="*/ 130 h 180"/>
                            <a:gd name="T18" fmla="*/ 17 w 149"/>
                            <a:gd name="T19" fmla="*/ 146 h 180"/>
                            <a:gd name="T20" fmla="*/ 10 w 149"/>
                            <a:gd name="T21" fmla="*/ 159 h 180"/>
                            <a:gd name="T22" fmla="*/ 0 w 149"/>
                            <a:gd name="T23" fmla="*/ 180 h 1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9"/>
                            <a:gd name="T37" fmla="*/ 0 h 180"/>
                            <a:gd name="T38" fmla="*/ 149 w 149"/>
                            <a:gd name="T39" fmla="*/ 180 h 1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9" h="180">
                              <a:moveTo>
                                <a:pt x="84" y="0"/>
                              </a:moveTo>
                              <a:lnTo>
                                <a:pt x="103" y="3"/>
                              </a:lnTo>
                              <a:lnTo>
                                <a:pt x="126" y="13"/>
                              </a:lnTo>
                              <a:lnTo>
                                <a:pt x="143" y="25"/>
                              </a:lnTo>
                              <a:lnTo>
                                <a:pt x="149" y="37"/>
                              </a:lnTo>
                              <a:lnTo>
                                <a:pt x="143" y="66"/>
                              </a:lnTo>
                              <a:lnTo>
                                <a:pt x="134" y="82"/>
                              </a:lnTo>
                              <a:lnTo>
                                <a:pt x="113" y="109"/>
                              </a:lnTo>
                              <a:lnTo>
                                <a:pt x="86" y="130"/>
                              </a:lnTo>
                              <a:lnTo>
                                <a:pt x="65" y="146"/>
                              </a:lnTo>
                              <a:lnTo>
                                <a:pt x="40" y="159"/>
                              </a:lnTo>
                              <a:lnTo>
                                <a:pt x="0" y="18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b="1">
                            <a:solidFill>
                              <a:srgbClr val="000000"/>
                            </a:solidFill>
                            <a:latin typeface="Arial" charset="0"/>
                            <a:cs typeface="Arial" charset="0"/>
                          </a:endParaRPr>
                        </a:p>
                      </p:txBody>
                    </p:sp>
                  </p:grpSp>
                </p:grpSp>
                <p:sp>
                  <p:nvSpPr>
                    <p:cNvPr id="256068" name="Freeform 66"/>
                    <p:cNvSpPr>
                      <a:spLocks/>
                    </p:cNvSpPr>
                    <p:nvPr/>
                  </p:nvSpPr>
                  <p:spPr bwMode="auto">
                    <a:xfrm>
                      <a:off x="1468" y="2217"/>
                      <a:ext cx="27" cy="216"/>
                    </a:xfrm>
                    <a:custGeom>
                      <a:avLst/>
                      <a:gdLst>
                        <a:gd name="T0" fmla="*/ 4 w 53"/>
                        <a:gd name="T1" fmla="*/ 0 h 216"/>
                        <a:gd name="T2" fmla="*/ 8 w 53"/>
                        <a:gd name="T3" fmla="*/ 37 h 216"/>
                        <a:gd name="T4" fmla="*/ 11 w 53"/>
                        <a:gd name="T5" fmla="*/ 64 h 216"/>
                        <a:gd name="T6" fmla="*/ 12 w 53"/>
                        <a:gd name="T7" fmla="*/ 80 h 216"/>
                        <a:gd name="T8" fmla="*/ 14 w 53"/>
                        <a:gd name="T9" fmla="*/ 103 h 216"/>
                        <a:gd name="T10" fmla="*/ 14 w 53"/>
                        <a:gd name="T11" fmla="*/ 132 h 216"/>
                        <a:gd name="T12" fmla="*/ 13 w 53"/>
                        <a:gd name="T13" fmla="*/ 151 h 216"/>
                        <a:gd name="T14" fmla="*/ 11 w 53"/>
                        <a:gd name="T15" fmla="*/ 166 h 216"/>
                        <a:gd name="T16" fmla="*/ 9 w 53"/>
                        <a:gd name="T17" fmla="*/ 179 h 216"/>
                        <a:gd name="T18" fmla="*/ 5 w 53"/>
                        <a:gd name="T19" fmla="*/ 199 h 216"/>
                        <a:gd name="T20" fmla="*/ 0 w 53"/>
                        <a:gd name="T21" fmla="*/ 216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
                        <a:gd name="T34" fmla="*/ 0 h 216"/>
                        <a:gd name="T35" fmla="*/ 53 w 53"/>
                        <a:gd name="T36" fmla="*/ 216 h 2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 h="216">
                          <a:moveTo>
                            <a:pt x="13" y="0"/>
                          </a:moveTo>
                          <a:lnTo>
                            <a:pt x="32" y="37"/>
                          </a:lnTo>
                          <a:lnTo>
                            <a:pt x="44" y="64"/>
                          </a:lnTo>
                          <a:lnTo>
                            <a:pt x="48" y="80"/>
                          </a:lnTo>
                          <a:lnTo>
                            <a:pt x="53" y="103"/>
                          </a:lnTo>
                          <a:lnTo>
                            <a:pt x="53" y="132"/>
                          </a:lnTo>
                          <a:lnTo>
                            <a:pt x="50" y="151"/>
                          </a:lnTo>
                          <a:lnTo>
                            <a:pt x="44" y="166"/>
                          </a:lnTo>
                          <a:lnTo>
                            <a:pt x="34" y="179"/>
                          </a:lnTo>
                          <a:lnTo>
                            <a:pt x="17" y="199"/>
                          </a:lnTo>
                          <a:lnTo>
                            <a:pt x="0" y="216"/>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b="1">
                        <a:solidFill>
                          <a:srgbClr val="000000"/>
                        </a:solidFill>
                        <a:latin typeface="Arial" charset="0"/>
                        <a:cs typeface="Arial" charset="0"/>
                      </a:endParaRPr>
                    </a:p>
                  </p:txBody>
                </p:sp>
              </p:grpSp>
            </p:grpSp>
          </p:grpSp>
          <p:grpSp>
            <p:nvGrpSpPr>
              <p:cNvPr id="256069" name="Group 72"/>
              <p:cNvGrpSpPr>
                <a:grpSpLocks/>
              </p:cNvGrpSpPr>
              <p:nvPr/>
            </p:nvGrpSpPr>
            <p:grpSpPr bwMode="auto">
              <a:xfrm>
                <a:off x="1102" y="1101"/>
                <a:ext cx="957" cy="811"/>
                <a:chOff x="1102" y="1101"/>
                <a:chExt cx="957" cy="811"/>
              </a:xfrm>
            </p:grpSpPr>
            <p:sp>
              <p:nvSpPr>
                <p:cNvPr id="256070" name="Freeform 70"/>
                <p:cNvSpPr>
                  <a:spLocks/>
                </p:cNvSpPr>
                <p:nvPr/>
              </p:nvSpPr>
              <p:spPr bwMode="auto">
                <a:xfrm>
                  <a:off x="1124" y="1524"/>
                  <a:ext cx="773" cy="388"/>
                </a:xfrm>
                <a:custGeom>
                  <a:avLst/>
                  <a:gdLst>
                    <a:gd name="T0" fmla="*/ 5 w 1546"/>
                    <a:gd name="T1" fmla="*/ 7 h 388"/>
                    <a:gd name="T2" fmla="*/ 10 w 1546"/>
                    <a:gd name="T3" fmla="*/ 43 h 388"/>
                    <a:gd name="T4" fmla="*/ 0 w 1546"/>
                    <a:gd name="T5" fmla="*/ 279 h 388"/>
                    <a:gd name="T6" fmla="*/ 38 w 1546"/>
                    <a:gd name="T7" fmla="*/ 266 h 388"/>
                    <a:gd name="T8" fmla="*/ 69 w 1546"/>
                    <a:gd name="T9" fmla="*/ 259 h 388"/>
                    <a:gd name="T10" fmla="*/ 116 w 1546"/>
                    <a:gd name="T11" fmla="*/ 257 h 388"/>
                    <a:gd name="T12" fmla="*/ 161 w 1546"/>
                    <a:gd name="T13" fmla="*/ 261 h 388"/>
                    <a:gd name="T14" fmla="*/ 186 w 1546"/>
                    <a:gd name="T15" fmla="*/ 265 h 388"/>
                    <a:gd name="T16" fmla="*/ 232 w 1546"/>
                    <a:gd name="T17" fmla="*/ 284 h 388"/>
                    <a:gd name="T18" fmla="*/ 266 w 1546"/>
                    <a:gd name="T19" fmla="*/ 300 h 388"/>
                    <a:gd name="T20" fmla="*/ 287 w 1546"/>
                    <a:gd name="T21" fmla="*/ 312 h 388"/>
                    <a:gd name="T22" fmla="*/ 308 w 1546"/>
                    <a:gd name="T23" fmla="*/ 328 h 388"/>
                    <a:gd name="T24" fmla="*/ 335 w 1546"/>
                    <a:gd name="T25" fmla="*/ 357 h 388"/>
                    <a:gd name="T26" fmla="*/ 348 w 1546"/>
                    <a:gd name="T27" fmla="*/ 374 h 388"/>
                    <a:gd name="T28" fmla="*/ 357 w 1546"/>
                    <a:gd name="T29" fmla="*/ 388 h 388"/>
                    <a:gd name="T30" fmla="*/ 387 w 1546"/>
                    <a:gd name="T31" fmla="*/ 192 h 388"/>
                    <a:gd name="T32" fmla="*/ 271 w 1546"/>
                    <a:gd name="T33" fmla="*/ 83 h 388"/>
                    <a:gd name="T34" fmla="*/ 157 w 1546"/>
                    <a:gd name="T35" fmla="*/ 15 h 388"/>
                    <a:gd name="T36" fmla="*/ 68 w 1546"/>
                    <a:gd name="T37" fmla="*/ 0 h 388"/>
                    <a:gd name="T38" fmla="*/ 5 w 1546"/>
                    <a:gd name="T39" fmla="*/ 7 h 3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46"/>
                    <a:gd name="T61" fmla="*/ 0 h 388"/>
                    <a:gd name="T62" fmla="*/ 1546 w 1546"/>
                    <a:gd name="T63" fmla="*/ 388 h 38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46" h="388">
                      <a:moveTo>
                        <a:pt x="19" y="7"/>
                      </a:moveTo>
                      <a:lnTo>
                        <a:pt x="37" y="43"/>
                      </a:lnTo>
                      <a:lnTo>
                        <a:pt x="0" y="279"/>
                      </a:lnTo>
                      <a:lnTo>
                        <a:pt x="152" y="266"/>
                      </a:lnTo>
                      <a:lnTo>
                        <a:pt x="274" y="259"/>
                      </a:lnTo>
                      <a:lnTo>
                        <a:pt x="466" y="257"/>
                      </a:lnTo>
                      <a:lnTo>
                        <a:pt x="643" y="261"/>
                      </a:lnTo>
                      <a:lnTo>
                        <a:pt x="742" y="265"/>
                      </a:lnTo>
                      <a:lnTo>
                        <a:pt x="928" y="284"/>
                      </a:lnTo>
                      <a:lnTo>
                        <a:pt x="1061" y="300"/>
                      </a:lnTo>
                      <a:lnTo>
                        <a:pt x="1145" y="312"/>
                      </a:lnTo>
                      <a:lnTo>
                        <a:pt x="1230" y="328"/>
                      </a:lnTo>
                      <a:lnTo>
                        <a:pt x="1339" y="357"/>
                      </a:lnTo>
                      <a:lnTo>
                        <a:pt x="1391" y="374"/>
                      </a:lnTo>
                      <a:lnTo>
                        <a:pt x="1427" y="388"/>
                      </a:lnTo>
                      <a:lnTo>
                        <a:pt x="1546" y="192"/>
                      </a:lnTo>
                      <a:lnTo>
                        <a:pt x="1084" y="83"/>
                      </a:lnTo>
                      <a:lnTo>
                        <a:pt x="625" y="15"/>
                      </a:lnTo>
                      <a:lnTo>
                        <a:pt x="271" y="0"/>
                      </a:lnTo>
                      <a:lnTo>
                        <a:pt x="19"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b="1">
                    <a:solidFill>
                      <a:srgbClr val="000000"/>
                    </a:solidFill>
                    <a:latin typeface="Arial" charset="0"/>
                    <a:cs typeface="Arial" charset="0"/>
                  </a:endParaRPr>
                </a:p>
              </p:txBody>
            </p:sp>
            <p:sp>
              <p:nvSpPr>
                <p:cNvPr id="256071" name="Freeform 71"/>
                <p:cNvSpPr>
                  <a:spLocks/>
                </p:cNvSpPr>
                <p:nvPr/>
              </p:nvSpPr>
              <p:spPr bwMode="auto">
                <a:xfrm>
                  <a:off x="1102" y="1101"/>
                  <a:ext cx="957" cy="720"/>
                </a:xfrm>
                <a:custGeom>
                  <a:avLst/>
                  <a:gdLst>
                    <a:gd name="T0" fmla="*/ 0 w 1914"/>
                    <a:gd name="T1" fmla="*/ 0 h 720"/>
                    <a:gd name="T2" fmla="*/ 479 w 1914"/>
                    <a:gd name="T3" fmla="*/ 0 h 720"/>
                    <a:gd name="T4" fmla="*/ 424 w 1914"/>
                    <a:gd name="T5" fmla="*/ 720 h 720"/>
                    <a:gd name="T6" fmla="*/ 401 w 1914"/>
                    <a:gd name="T7" fmla="*/ 682 h 720"/>
                    <a:gd name="T8" fmla="*/ 351 w 1914"/>
                    <a:gd name="T9" fmla="*/ 622 h 720"/>
                    <a:gd name="T10" fmla="*/ 325 w 1914"/>
                    <a:gd name="T11" fmla="*/ 592 h 720"/>
                    <a:gd name="T12" fmla="*/ 312 w 1914"/>
                    <a:gd name="T13" fmla="*/ 578 h 720"/>
                    <a:gd name="T14" fmla="*/ 287 w 1914"/>
                    <a:gd name="T15" fmla="*/ 558 h 720"/>
                    <a:gd name="T16" fmla="*/ 268 w 1914"/>
                    <a:gd name="T17" fmla="*/ 545 h 720"/>
                    <a:gd name="T18" fmla="*/ 246 w 1914"/>
                    <a:gd name="T19" fmla="*/ 530 h 720"/>
                    <a:gd name="T20" fmla="*/ 222 w 1914"/>
                    <a:gd name="T21" fmla="*/ 511 h 720"/>
                    <a:gd name="T22" fmla="*/ 186 w 1914"/>
                    <a:gd name="T23" fmla="*/ 490 h 720"/>
                    <a:gd name="T24" fmla="*/ 153 w 1914"/>
                    <a:gd name="T25" fmla="*/ 477 h 720"/>
                    <a:gd name="T26" fmla="*/ 112 w 1914"/>
                    <a:gd name="T27" fmla="*/ 466 h 720"/>
                    <a:gd name="T28" fmla="*/ 81 w 1914"/>
                    <a:gd name="T29" fmla="*/ 462 h 720"/>
                    <a:gd name="T30" fmla="*/ 44 w 1914"/>
                    <a:gd name="T31" fmla="*/ 462 h 720"/>
                    <a:gd name="T32" fmla="*/ 13 w 1914"/>
                    <a:gd name="T33" fmla="*/ 463 h 720"/>
                    <a:gd name="T34" fmla="*/ 0 w 1914"/>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14"/>
                    <a:gd name="T55" fmla="*/ 0 h 720"/>
                    <a:gd name="T56" fmla="*/ 1914 w 1914"/>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14" h="720">
                      <a:moveTo>
                        <a:pt x="0" y="0"/>
                      </a:moveTo>
                      <a:lnTo>
                        <a:pt x="1914" y="0"/>
                      </a:lnTo>
                      <a:lnTo>
                        <a:pt x="1696" y="720"/>
                      </a:lnTo>
                      <a:lnTo>
                        <a:pt x="1602" y="682"/>
                      </a:lnTo>
                      <a:lnTo>
                        <a:pt x="1402" y="622"/>
                      </a:lnTo>
                      <a:lnTo>
                        <a:pt x="1297" y="592"/>
                      </a:lnTo>
                      <a:lnTo>
                        <a:pt x="1247" y="578"/>
                      </a:lnTo>
                      <a:lnTo>
                        <a:pt x="1147" y="558"/>
                      </a:lnTo>
                      <a:lnTo>
                        <a:pt x="1072" y="545"/>
                      </a:lnTo>
                      <a:lnTo>
                        <a:pt x="984" y="530"/>
                      </a:lnTo>
                      <a:lnTo>
                        <a:pt x="888" y="511"/>
                      </a:lnTo>
                      <a:lnTo>
                        <a:pt x="744" y="490"/>
                      </a:lnTo>
                      <a:lnTo>
                        <a:pt x="610" y="477"/>
                      </a:lnTo>
                      <a:lnTo>
                        <a:pt x="445" y="466"/>
                      </a:lnTo>
                      <a:lnTo>
                        <a:pt x="324" y="462"/>
                      </a:lnTo>
                      <a:lnTo>
                        <a:pt x="175" y="462"/>
                      </a:lnTo>
                      <a:lnTo>
                        <a:pt x="52" y="463"/>
                      </a:lnTo>
                      <a:lnTo>
                        <a:pt x="0"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b="1">
                    <a:solidFill>
                      <a:srgbClr val="000000"/>
                    </a:solidFill>
                    <a:latin typeface="Arial" charset="0"/>
                    <a:cs typeface="Arial" charset="0"/>
                  </a:endParaRPr>
                </a:p>
              </p:txBody>
            </p:sp>
          </p:grpSp>
        </p:grpSp>
      </p:grpSp>
    </p:spTree>
    <p:extLst>
      <p:ext uri="{BB962C8B-B14F-4D97-AF65-F5344CB8AC3E}">
        <p14:creationId xmlns:p14="http://schemas.microsoft.com/office/powerpoint/2010/main" val="3682967331"/>
      </p:ext>
    </p:extLst>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2" name="Rectangle 4"/>
          <p:cNvSpPr>
            <a:spLocks noGrp="1" noChangeArrowheads="1"/>
          </p:cNvSpPr>
          <p:nvPr>
            <p:ph type="title"/>
          </p:nvPr>
        </p:nvSpPr>
        <p:spPr/>
        <p:txBody>
          <a:bodyPr/>
          <a:lstStyle/>
          <a:p>
            <a:r>
              <a:rPr lang="zh-TW" altLang="en-US"/>
              <a:t>消費者如何處理知覺風險？</a:t>
            </a:r>
          </a:p>
        </p:txBody>
      </p:sp>
      <p:sp>
        <p:nvSpPr>
          <p:cNvPr id="258053" name="Rectangle 5"/>
          <p:cNvSpPr>
            <a:spLocks noGrp="1" noChangeArrowheads="1"/>
          </p:cNvSpPr>
          <p:nvPr>
            <p:ph type="body" idx="1"/>
          </p:nvPr>
        </p:nvSpPr>
        <p:spPr/>
        <p:txBody>
          <a:bodyPr>
            <a:normAutofit fontScale="92500" lnSpcReduction="10000"/>
          </a:bodyPr>
          <a:lstStyle/>
          <a:p>
            <a:pPr>
              <a:lnSpc>
                <a:spcPct val="110000"/>
              </a:lnSpc>
            </a:pPr>
            <a:r>
              <a:rPr lang="zh-TW" altLang="en-US"/>
              <a:t>從可信賴和尊敬的個人找尋資訊</a:t>
            </a:r>
          </a:p>
          <a:p>
            <a:pPr>
              <a:lnSpc>
                <a:spcPct val="110000"/>
              </a:lnSpc>
            </a:pPr>
            <a:r>
              <a:rPr lang="zh-TW" altLang="en-US"/>
              <a:t>仰賴有聲譽的廠商</a:t>
            </a:r>
          </a:p>
          <a:p>
            <a:pPr>
              <a:lnSpc>
                <a:spcPct val="110000"/>
              </a:lnSpc>
            </a:pPr>
            <a:r>
              <a:rPr lang="zh-TW" altLang="en-US"/>
              <a:t>要求保證和擔保</a:t>
            </a:r>
          </a:p>
          <a:p>
            <a:pPr>
              <a:lnSpc>
                <a:spcPct val="110000"/>
              </a:lnSpc>
            </a:pPr>
            <a:r>
              <a:rPr lang="zh-TW" altLang="en-US"/>
              <a:t>實地了解服務設施或在購買前先行試用</a:t>
            </a:r>
          </a:p>
          <a:p>
            <a:pPr>
              <a:lnSpc>
                <a:spcPct val="110000"/>
              </a:lnSpc>
            </a:pPr>
            <a:r>
              <a:rPr lang="zh-TW" altLang="en-US"/>
              <a:t>詢問具有知識的員工對競爭服務的看法</a:t>
            </a:r>
          </a:p>
          <a:p>
            <a:pPr>
              <a:lnSpc>
                <a:spcPct val="110000"/>
              </a:lnSpc>
            </a:pPr>
            <a:r>
              <a:rPr lang="zh-TW" altLang="en-US"/>
              <a:t>檢視有形線索或其他實體證據</a:t>
            </a:r>
          </a:p>
          <a:p>
            <a:pPr>
              <a:lnSpc>
                <a:spcPct val="110000"/>
              </a:lnSpc>
            </a:pPr>
            <a:r>
              <a:rPr lang="zh-TW" altLang="en-US"/>
              <a:t>利用網路來比較所有的服務並尋求獨立第三者的評價與評等</a:t>
            </a:r>
          </a:p>
        </p:txBody>
      </p:sp>
    </p:spTree>
    <p:extLst>
      <p:ext uri="{BB962C8B-B14F-4D97-AF65-F5344CB8AC3E}">
        <p14:creationId xmlns:p14="http://schemas.microsoft.com/office/powerpoint/2010/main" val="20825302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100" name="Rectangle 4"/>
          <p:cNvSpPr>
            <a:spLocks noGrp="1" noChangeArrowheads="1"/>
          </p:cNvSpPr>
          <p:nvPr>
            <p:ph type="title"/>
          </p:nvPr>
        </p:nvSpPr>
        <p:spPr/>
        <p:txBody>
          <a:bodyPr>
            <a:normAutofit fontScale="90000"/>
          </a:bodyPr>
          <a:lstStyle/>
          <a:p>
            <a:r>
              <a:rPr lang="en-US" altLang="zh-TW"/>
              <a:t/>
            </a:r>
            <a:br>
              <a:rPr lang="en-US" altLang="zh-TW"/>
            </a:br>
            <a:r>
              <a:rPr lang="zh-TW" altLang="en-US"/>
              <a:t>管理顧客知覺風險的策略</a:t>
            </a:r>
            <a:br>
              <a:rPr lang="zh-TW" altLang="en-US"/>
            </a:br>
            <a:endParaRPr lang="zh-TW" altLang="en-US"/>
          </a:p>
        </p:txBody>
      </p:sp>
      <p:sp>
        <p:nvSpPr>
          <p:cNvPr id="260101" name="Rectangle 5"/>
          <p:cNvSpPr>
            <a:spLocks noGrp="1" noChangeArrowheads="1"/>
          </p:cNvSpPr>
          <p:nvPr>
            <p:ph type="body" idx="1"/>
          </p:nvPr>
        </p:nvSpPr>
        <p:spPr/>
        <p:txBody>
          <a:bodyPr>
            <a:normAutofit fontScale="92500" lnSpcReduction="10000"/>
          </a:bodyPr>
          <a:lstStyle/>
          <a:p>
            <a:pPr>
              <a:lnSpc>
                <a:spcPct val="110000"/>
              </a:lnSpc>
            </a:pPr>
            <a:r>
              <a:rPr lang="zh-TW" altLang="en-US"/>
              <a:t>提供績效擔保</a:t>
            </a:r>
            <a:r>
              <a:rPr lang="zh-TW" altLang="zh-TW"/>
              <a:t>，</a:t>
            </a:r>
            <a:r>
              <a:rPr lang="zh-TW" altLang="en-US"/>
              <a:t>減低顧客財務損失的恐懼</a:t>
            </a:r>
          </a:p>
          <a:p>
            <a:pPr>
              <a:lnSpc>
                <a:spcPct val="110000"/>
              </a:lnSpc>
            </a:pPr>
            <a:r>
              <a:rPr lang="zh-TW" altLang="en-US"/>
              <a:t>對顧客擔心其品質，產生感官風險的產品：</a:t>
            </a:r>
          </a:p>
          <a:p>
            <a:pPr lvl="1">
              <a:lnSpc>
                <a:spcPct val="110000"/>
              </a:lnSpc>
            </a:pPr>
            <a:r>
              <a:rPr lang="zh-TW" altLang="en-US"/>
              <a:t>提供預告</a:t>
            </a:r>
            <a:r>
              <a:rPr lang="zh-TW" altLang="zh-TW"/>
              <a:t>、</a:t>
            </a:r>
            <a:r>
              <a:rPr lang="zh-TW" altLang="en-US"/>
              <a:t>免費試用 （提供經驗）</a:t>
            </a:r>
          </a:p>
          <a:p>
            <a:pPr lvl="1">
              <a:lnSpc>
                <a:spcPct val="110000"/>
              </a:lnSpc>
            </a:pPr>
            <a:r>
              <a:rPr lang="zh-TW" altLang="en-US"/>
              <a:t>廣告 （讓顧客對服務效益眼見為憑）</a:t>
            </a:r>
          </a:p>
          <a:p>
            <a:pPr>
              <a:lnSpc>
                <a:spcPct val="110000"/>
              </a:lnSpc>
            </a:pPr>
            <a:r>
              <a:rPr lang="zh-TW" altLang="en-US"/>
              <a:t>對顧客會產生實體與心理風險的產品：</a:t>
            </a:r>
          </a:p>
          <a:p>
            <a:pPr lvl="1">
              <a:lnSpc>
                <a:spcPct val="110000"/>
              </a:lnSpc>
            </a:pPr>
            <a:r>
              <a:rPr lang="zh-TW" altLang="en-US"/>
              <a:t>制訂明確安全程序 </a:t>
            </a:r>
          </a:p>
          <a:p>
            <a:pPr lvl="1">
              <a:lnSpc>
                <a:spcPct val="110000"/>
              </a:lnSpc>
            </a:pPr>
            <a:r>
              <a:rPr lang="zh-TW" altLang="en-US"/>
              <a:t>對可預期的問題設定自動化訊息</a:t>
            </a:r>
          </a:p>
          <a:p>
            <a:pPr lvl="1">
              <a:lnSpc>
                <a:spcPct val="110000"/>
              </a:lnSpc>
            </a:pPr>
            <a:r>
              <a:rPr lang="zh-TW" altLang="en-US"/>
              <a:t>以網站提供常見問答與詳細的背景資料</a:t>
            </a:r>
          </a:p>
          <a:p>
            <a:pPr lvl="1">
              <a:lnSpc>
                <a:spcPct val="110000"/>
              </a:lnSpc>
            </a:pPr>
            <a:r>
              <a:rPr lang="zh-TW" altLang="en-US"/>
              <a:t>訓練服務人員尊重顧客且具有同理心</a:t>
            </a:r>
          </a:p>
        </p:txBody>
      </p:sp>
    </p:spTree>
    <p:extLst>
      <p:ext uri="{BB962C8B-B14F-4D97-AF65-F5344CB8AC3E}">
        <p14:creationId xmlns:p14="http://schemas.microsoft.com/office/powerpoint/2010/main" val="18029833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3" name="Rectangle 63"/>
          <p:cNvSpPr>
            <a:spLocks noGrp="1" noChangeArrowheads="1"/>
          </p:cNvSpPr>
          <p:nvPr>
            <p:ph type="title"/>
          </p:nvPr>
        </p:nvSpPr>
        <p:spPr/>
        <p:txBody>
          <a:bodyPr/>
          <a:lstStyle/>
          <a:p>
            <a:r>
              <a:rPr lang="zh-TW" altLang="en-US" dirty="0"/>
              <a:t>影響服務預期的</a:t>
            </a:r>
            <a:r>
              <a:rPr lang="zh-TW" altLang="en-US" dirty="0" smtClean="0"/>
              <a:t>因素</a:t>
            </a:r>
            <a:endParaRPr lang="en-US" altLang="zh-TW" sz="2000" dirty="0"/>
          </a:p>
        </p:txBody>
      </p:sp>
      <p:grpSp>
        <p:nvGrpSpPr>
          <p:cNvPr id="266305" name="Group 65"/>
          <p:cNvGrpSpPr>
            <a:grpSpLocks/>
          </p:cNvGrpSpPr>
          <p:nvPr/>
        </p:nvGrpSpPr>
        <p:grpSpPr bwMode="auto">
          <a:xfrm>
            <a:off x="590550" y="1898650"/>
            <a:ext cx="7639050" cy="3663950"/>
            <a:chOff x="372" y="1196"/>
            <a:chExt cx="4812" cy="2308"/>
          </a:xfrm>
        </p:grpSpPr>
        <p:sp>
          <p:nvSpPr>
            <p:cNvPr id="266244" name="Freeform 5"/>
            <p:cNvSpPr>
              <a:spLocks/>
            </p:cNvSpPr>
            <p:nvPr/>
          </p:nvSpPr>
          <p:spPr bwMode="auto">
            <a:xfrm>
              <a:off x="954" y="1410"/>
              <a:ext cx="822" cy="644"/>
            </a:xfrm>
            <a:custGeom>
              <a:avLst/>
              <a:gdLst>
                <a:gd name="T0" fmla="*/ 0 w 457"/>
                <a:gd name="T1" fmla="*/ 0 h 358"/>
                <a:gd name="T2" fmla="*/ 1479 w 457"/>
                <a:gd name="T3" fmla="*/ 0 h 358"/>
                <a:gd name="T4" fmla="*/ 1479 w 457"/>
                <a:gd name="T5" fmla="*/ 1158 h 358"/>
                <a:gd name="T6" fmla="*/ 13 w 457"/>
                <a:gd name="T7" fmla="*/ 1158 h 358"/>
                <a:gd name="T8" fmla="*/ 0 60000 65536"/>
                <a:gd name="T9" fmla="*/ 0 60000 65536"/>
                <a:gd name="T10" fmla="*/ 0 60000 65536"/>
                <a:gd name="T11" fmla="*/ 0 60000 65536"/>
                <a:gd name="T12" fmla="*/ 0 w 457"/>
                <a:gd name="T13" fmla="*/ 0 h 358"/>
                <a:gd name="T14" fmla="*/ 457 w 457"/>
                <a:gd name="T15" fmla="*/ 358 h 358"/>
              </a:gdLst>
              <a:ahLst/>
              <a:cxnLst>
                <a:cxn ang="T8">
                  <a:pos x="T0" y="T1"/>
                </a:cxn>
                <a:cxn ang="T9">
                  <a:pos x="T2" y="T3"/>
                </a:cxn>
                <a:cxn ang="T10">
                  <a:pos x="T4" y="T5"/>
                </a:cxn>
                <a:cxn ang="T11">
                  <a:pos x="T6" y="T7"/>
                </a:cxn>
              </a:cxnLst>
              <a:rect l="T12" t="T13" r="T14" b="T15"/>
              <a:pathLst>
                <a:path w="457" h="358">
                  <a:moveTo>
                    <a:pt x="0" y="0"/>
                  </a:moveTo>
                  <a:lnTo>
                    <a:pt x="457" y="0"/>
                  </a:lnTo>
                  <a:lnTo>
                    <a:pt x="457" y="358"/>
                  </a:lnTo>
                  <a:lnTo>
                    <a:pt x="4" y="358"/>
                  </a:lnTo>
                </a:path>
              </a:pathLst>
            </a:custGeom>
            <a:noFill/>
            <a:ln w="0">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a:solidFill>
                  <a:srgbClr val="000000"/>
                </a:solidFill>
                <a:ea typeface="標楷體" pitchFamily="65" charset="-120"/>
                <a:cs typeface="Arial" charset="0"/>
              </a:endParaRPr>
            </a:p>
          </p:txBody>
        </p:sp>
        <p:sp>
          <p:nvSpPr>
            <p:cNvPr id="266245" name="Line 6"/>
            <p:cNvSpPr>
              <a:spLocks noChangeShapeType="1"/>
            </p:cNvSpPr>
            <p:nvPr/>
          </p:nvSpPr>
          <p:spPr bwMode="auto">
            <a:xfrm>
              <a:off x="1776" y="1730"/>
              <a:ext cx="331" cy="2"/>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66246" name="Freeform 7"/>
            <p:cNvSpPr>
              <a:spLocks/>
            </p:cNvSpPr>
            <p:nvPr/>
          </p:nvSpPr>
          <p:spPr bwMode="auto">
            <a:xfrm>
              <a:off x="2096" y="1712"/>
              <a:ext cx="63" cy="40"/>
            </a:xfrm>
            <a:custGeom>
              <a:avLst/>
              <a:gdLst>
                <a:gd name="T0" fmla="*/ 52 w 35"/>
                <a:gd name="T1" fmla="*/ 20 h 22"/>
                <a:gd name="T2" fmla="*/ 45 w 35"/>
                <a:gd name="T3" fmla="*/ 20 h 22"/>
                <a:gd name="T4" fmla="*/ 40 w 35"/>
                <a:gd name="T5" fmla="*/ 20 h 22"/>
                <a:gd name="T6" fmla="*/ 32 w 35"/>
                <a:gd name="T7" fmla="*/ 13 h 22"/>
                <a:gd name="T8" fmla="*/ 25 w 35"/>
                <a:gd name="T9" fmla="*/ 13 h 22"/>
                <a:gd name="T10" fmla="*/ 20 w 35"/>
                <a:gd name="T11" fmla="*/ 7 h 22"/>
                <a:gd name="T12" fmla="*/ 13 w 35"/>
                <a:gd name="T13" fmla="*/ 7 h 22"/>
                <a:gd name="T14" fmla="*/ 7 w 35"/>
                <a:gd name="T15" fmla="*/ 7 h 22"/>
                <a:gd name="T16" fmla="*/ 0 w 35"/>
                <a:gd name="T17" fmla="*/ 0 h 22"/>
                <a:gd name="T18" fmla="*/ 0 w 35"/>
                <a:gd name="T19" fmla="*/ 73 h 22"/>
                <a:gd name="T20" fmla="*/ 0 w 35"/>
                <a:gd name="T21" fmla="*/ 73 h 22"/>
                <a:gd name="T22" fmla="*/ 7 w 35"/>
                <a:gd name="T23" fmla="*/ 65 h 22"/>
                <a:gd name="T24" fmla="*/ 13 w 35"/>
                <a:gd name="T25" fmla="*/ 65 h 22"/>
                <a:gd name="T26" fmla="*/ 20 w 35"/>
                <a:gd name="T27" fmla="*/ 60 h 22"/>
                <a:gd name="T28" fmla="*/ 25 w 35"/>
                <a:gd name="T29" fmla="*/ 60 h 22"/>
                <a:gd name="T30" fmla="*/ 40 w 35"/>
                <a:gd name="T31" fmla="*/ 53 h 22"/>
                <a:gd name="T32" fmla="*/ 45 w 35"/>
                <a:gd name="T33" fmla="*/ 53 h 22"/>
                <a:gd name="T34" fmla="*/ 52 w 35"/>
                <a:gd name="T35" fmla="*/ 53 h 22"/>
                <a:gd name="T36" fmla="*/ 61 w 35"/>
                <a:gd name="T37" fmla="*/ 45 h 22"/>
                <a:gd name="T38" fmla="*/ 68 w 35"/>
                <a:gd name="T39" fmla="*/ 45 h 22"/>
                <a:gd name="T40" fmla="*/ 74 w 35"/>
                <a:gd name="T41" fmla="*/ 45 h 22"/>
                <a:gd name="T42" fmla="*/ 88 w 35"/>
                <a:gd name="T43" fmla="*/ 40 h 22"/>
                <a:gd name="T44" fmla="*/ 94 w 35"/>
                <a:gd name="T45" fmla="*/ 40 h 22"/>
                <a:gd name="T46" fmla="*/ 101 w 35"/>
                <a:gd name="T47" fmla="*/ 40 h 22"/>
                <a:gd name="T48" fmla="*/ 106 w 35"/>
                <a:gd name="T49" fmla="*/ 40 h 22"/>
                <a:gd name="T50" fmla="*/ 113 w 35"/>
                <a:gd name="T51" fmla="*/ 33 h 22"/>
                <a:gd name="T52" fmla="*/ 106 w 35"/>
                <a:gd name="T53" fmla="*/ 33 h 22"/>
                <a:gd name="T54" fmla="*/ 101 w 35"/>
                <a:gd name="T55" fmla="*/ 33 h 22"/>
                <a:gd name="T56" fmla="*/ 94 w 35"/>
                <a:gd name="T57" fmla="*/ 33 h 22"/>
                <a:gd name="T58" fmla="*/ 88 w 35"/>
                <a:gd name="T59" fmla="*/ 33 h 22"/>
                <a:gd name="T60" fmla="*/ 74 w 35"/>
                <a:gd name="T61" fmla="*/ 27 h 22"/>
                <a:gd name="T62" fmla="*/ 68 w 35"/>
                <a:gd name="T63" fmla="*/ 27 h 22"/>
                <a:gd name="T64" fmla="*/ 61 w 35"/>
                <a:gd name="T65" fmla="*/ 27 h 22"/>
                <a:gd name="T66" fmla="*/ 52 w 35"/>
                <a:gd name="T67" fmla="*/ 20 h 2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
                <a:gd name="T103" fmla="*/ 0 h 22"/>
                <a:gd name="T104" fmla="*/ 35 w 35"/>
                <a:gd name="T105" fmla="*/ 22 h 2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 h="22">
                  <a:moveTo>
                    <a:pt x="16" y="6"/>
                  </a:moveTo>
                  <a:lnTo>
                    <a:pt x="14" y="6"/>
                  </a:lnTo>
                  <a:lnTo>
                    <a:pt x="12" y="6"/>
                  </a:lnTo>
                  <a:lnTo>
                    <a:pt x="10" y="4"/>
                  </a:lnTo>
                  <a:lnTo>
                    <a:pt x="8" y="4"/>
                  </a:lnTo>
                  <a:lnTo>
                    <a:pt x="6" y="2"/>
                  </a:lnTo>
                  <a:lnTo>
                    <a:pt x="4" y="2"/>
                  </a:lnTo>
                  <a:lnTo>
                    <a:pt x="2" y="2"/>
                  </a:lnTo>
                  <a:lnTo>
                    <a:pt x="0" y="0"/>
                  </a:lnTo>
                  <a:lnTo>
                    <a:pt x="0" y="22"/>
                  </a:lnTo>
                  <a:lnTo>
                    <a:pt x="2" y="20"/>
                  </a:lnTo>
                  <a:lnTo>
                    <a:pt x="4" y="20"/>
                  </a:lnTo>
                  <a:lnTo>
                    <a:pt x="6" y="18"/>
                  </a:lnTo>
                  <a:lnTo>
                    <a:pt x="8" y="18"/>
                  </a:lnTo>
                  <a:lnTo>
                    <a:pt x="12" y="16"/>
                  </a:lnTo>
                  <a:lnTo>
                    <a:pt x="14" y="16"/>
                  </a:lnTo>
                  <a:lnTo>
                    <a:pt x="16" y="16"/>
                  </a:lnTo>
                  <a:lnTo>
                    <a:pt x="19" y="14"/>
                  </a:lnTo>
                  <a:lnTo>
                    <a:pt x="21" y="14"/>
                  </a:lnTo>
                  <a:lnTo>
                    <a:pt x="23" y="14"/>
                  </a:lnTo>
                  <a:lnTo>
                    <a:pt x="27" y="12"/>
                  </a:lnTo>
                  <a:lnTo>
                    <a:pt x="29" y="12"/>
                  </a:lnTo>
                  <a:lnTo>
                    <a:pt x="31" y="12"/>
                  </a:lnTo>
                  <a:lnTo>
                    <a:pt x="33" y="12"/>
                  </a:lnTo>
                  <a:lnTo>
                    <a:pt x="35" y="10"/>
                  </a:lnTo>
                  <a:lnTo>
                    <a:pt x="33" y="10"/>
                  </a:lnTo>
                  <a:lnTo>
                    <a:pt x="31" y="10"/>
                  </a:lnTo>
                  <a:lnTo>
                    <a:pt x="29" y="10"/>
                  </a:lnTo>
                  <a:lnTo>
                    <a:pt x="27" y="10"/>
                  </a:lnTo>
                  <a:lnTo>
                    <a:pt x="23" y="8"/>
                  </a:lnTo>
                  <a:lnTo>
                    <a:pt x="21" y="8"/>
                  </a:lnTo>
                  <a:lnTo>
                    <a:pt x="19" y="8"/>
                  </a:lnTo>
                  <a:lnTo>
                    <a:pt x="16" y="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a:solidFill>
                  <a:srgbClr val="000000"/>
                </a:solidFill>
                <a:ea typeface="標楷體" pitchFamily="65" charset="-120"/>
                <a:cs typeface="Arial" charset="0"/>
              </a:endParaRPr>
            </a:p>
          </p:txBody>
        </p:sp>
        <p:sp>
          <p:nvSpPr>
            <p:cNvPr id="266247" name="Freeform 8"/>
            <p:cNvSpPr>
              <a:spLocks/>
            </p:cNvSpPr>
            <p:nvPr/>
          </p:nvSpPr>
          <p:spPr bwMode="auto">
            <a:xfrm>
              <a:off x="954" y="2677"/>
              <a:ext cx="822" cy="646"/>
            </a:xfrm>
            <a:custGeom>
              <a:avLst/>
              <a:gdLst>
                <a:gd name="T0" fmla="*/ 0 w 457"/>
                <a:gd name="T1" fmla="*/ 0 h 359"/>
                <a:gd name="T2" fmla="*/ 1479 w 457"/>
                <a:gd name="T3" fmla="*/ 0 h 359"/>
                <a:gd name="T4" fmla="*/ 1479 w 457"/>
                <a:gd name="T5" fmla="*/ 1162 h 359"/>
                <a:gd name="T6" fmla="*/ 13 w 457"/>
                <a:gd name="T7" fmla="*/ 1162 h 359"/>
                <a:gd name="T8" fmla="*/ 0 60000 65536"/>
                <a:gd name="T9" fmla="*/ 0 60000 65536"/>
                <a:gd name="T10" fmla="*/ 0 60000 65536"/>
                <a:gd name="T11" fmla="*/ 0 60000 65536"/>
                <a:gd name="T12" fmla="*/ 0 w 457"/>
                <a:gd name="T13" fmla="*/ 0 h 359"/>
                <a:gd name="T14" fmla="*/ 457 w 457"/>
                <a:gd name="T15" fmla="*/ 359 h 359"/>
              </a:gdLst>
              <a:ahLst/>
              <a:cxnLst>
                <a:cxn ang="T8">
                  <a:pos x="T0" y="T1"/>
                </a:cxn>
                <a:cxn ang="T9">
                  <a:pos x="T2" y="T3"/>
                </a:cxn>
                <a:cxn ang="T10">
                  <a:pos x="T4" y="T5"/>
                </a:cxn>
                <a:cxn ang="T11">
                  <a:pos x="T6" y="T7"/>
                </a:cxn>
              </a:cxnLst>
              <a:rect l="T12" t="T13" r="T14" b="T15"/>
              <a:pathLst>
                <a:path w="457" h="359">
                  <a:moveTo>
                    <a:pt x="0" y="0"/>
                  </a:moveTo>
                  <a:lnTo>
                    <a:pt x="457" y="0"/>
                  </a:lnTo>
                  <a:lnTo>
                    <a:pt x="457" y="359"/>
                  </a:lnTo>
                  <a:lnTo>
                    <a:pt x="4" y="359"/>
                  </a:lnTo>
                </a:path>
              </a:pathLst>
            </a:custGeom>
            <a:noFill/>
            <a:ln w="0">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a:solidFill>
                  <a:srgbClr val="000000"/>
                </a:solidFill>
                <a:ea typeface="標楷體" pitchFamily="65" charset="-120"/>
                <a:cs typeface="Arial" charset="0"/>
              </a:endParaRPr>
            </a:p>
          </p:txBody>
        </p:sp>
        <p:sp>
          <p:nvSpPr>
            <p:cNvPr id="266248" name="Line 9"/>
            <p:cNvSpPr>
              <a:spLocks noChangeShapeType="1"/>
            </p:cNvSpPr>
            <p:nvPr/>
          </p:nvSpPr>
          <p:spPr bwMode="auto">
            <a:xfrm>
              <a:off x="1776" y="2997"/>
              <a:ext cx="331" cy="2"/>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66249" name="Freeform 10"/>
            <p:cNvSpPr>
              <a:spLocks/>
            </p:cNvSpPr>
            <p:nvPr/>
          </p:nvSpPr>
          <p:spPr bwMode="auto">
            <a:xfrm>
              <a:off x="2096" y="2981"/>
              <a:ext cx="63" cy="38"/>
            </a:xfrm>
            <a:custGeom>
              <a:avLst/>
              <a:gdLst>
                <a:gd name="T0" fmla="*/ 52 w 35"/>
                <a:gd name="T1" fmla="*/ 16 h 21"/>
                <a:gd name="T2" fmla="*/ 45 w 35"/>
                <a:gd name="T3" fmla="*/ 16 h 21"/>
                <a:gd name="T4" fmla="*/ 40 w 35"/>
                <a:gd name="T5" fmla="*/ 16 h 21"/>
                <a:gd name="T6" fmla="*/ 32 w 35"/>
                <a:gd name="T7" fmla="*/ 9 h 21"/>
                <a:gd name="T8" fmla="*/ 25 w 35"/>
                <a:gd name="T9" fmla="*/ 9 h 21"/>
                <a:gd name="T10" fmla="*/ 20 w 35"/>
                <a:gd name="T11" fmla="*/ 7 h 21"/>
                <a:gd name="T12" fmla="*/ 13 w 35"/>
                <a:gd name="T13" fmla="*/ 7 h 21"/>
                <a:gd name="T14" fmla="*/ 7 w 35"/>
                <a:gd name="T15" fmla="*/ 7 h 21"/>
                <a:gd name="T16" fmla="*/ 0 w 35"/>
                <a:gd name="T17" fmla="*/ 0 h 21"/>
                <a:gd name="T18" fmla="*/ 0 w 35"/>
                <a:gd name="T19" fmla="*/ 69 h 21"/>
                <a:gd name="T20" fmla="*/ 0 w 35"/>
                <a:gd name="T21" fmla="*/ 69 h 21"/>
                <a:gd name="T22" fmla="*/ 7 w 35"/>
                <a:gd name="T23" fmla="*/ 62 h 21"/>
                <a:gd name="T24" fmla="*/ 13 w 35"/>
                <a:gd name="T25" fmla="*/ 62 h 21"/>
                <a:gd name="T26" fmla="*/ 20 w 35"/>
                <a:gd name="T27" fmla="*/ 56 h 21"/>
                <a:gd name="T28" fmla="*/ 25 w 35"/>
                <a:gd name="T29" fmla="*/ 56 h 21"/>
                <a:gd name="T30" fmla="*/ 40 w 35"/>
                <a:gd name="T31" fmla="*/ 56 h 21"/>
                <a:gd name="T32" fmla="*/ 45 w 35"/>
                <a:gd name="T33" fmla="*/ 49 h 21"/>
                <a:gd name="T34" fmla="*/ 52 w 35"/>
                <a:gd name="T35" fmla="*/ 49 h 21"/>
                <a:gd name="T36" fmla="*/ 61 w 35"/>
                <a:gd name="T37" fmla="*/ 43 h 21"/>
                <a:gd name="T38" fmla="*/ 68 w 35"/>
                <a:gd name="T39" fmla="*/ 43 h 21"/>
                <a:gd name="T40" fmla="*/ 74 w 35"/>
                <a:gd name="T41" fmla="*/ 43 h 21"/>
                <a:gd name="T42" fmla="*/ 88 w 35"/>
                <a:gd name="T43" fmla="*/ 36 h 21"/>
                <a:gd name="T44" fmla="*/ 94 w 35"/>
                <a:gd name="T45" fmla="*/ 36 h 21"/>
                <a:gd name="T46" fmla="*/ 101 w 35"/>
                <a:gd name="T47" fmla="*/ 36 h 21"/>
                <a:gd name="T48" fmla="*/ 106 w 35"/>
                <a:gd name="T49" fmla="*/ 36 h 21"/>
                <a:gd name="T50" fmla="*/ 113 w 35"/>
                <a:gd name="T51" fmla="*/ 29 h 21"/>
                <a:gd name="T52" fmla="*/ 106 w 35"/>
                <a:gd name="T53" fmla="*/ 29 h 21"/>
                <a:gd name="T54" fmla="*/ 101 w 35"/>
                <a:gd name="T55" fmla="*/ 29 h 21"/>
                <a:gd name="T56" fmla="*/ 94 w 35"/>
                <a:gd name="T57" fmla="*/ 29 h 21"/>
                <a:gd name="T58" fmla="*/ 88 w 35"/>
                <a:gd name="T59" fmla="*/ 29 h 21"/>
                <a:gd name="T60" fmla="*/ 74 w 35"/>
                <a:gd name="T61" fmla="*/ 24 h 21"/>
                <a:gd name="T62" fmla="*/ 68 w 35"/>
                <a:gd name="T63" fmla="*/ 24 h 21"/>
                <a:gd name="T64" fmla="*/ 61 w 35"/>
                <a:gd name="T65" fmla="*/ 24 h 21"/>
                <a:gd name="T66" fmla="*/ 52 w 35"/>
                <a:gd name="T67" fmla="*/ 16 h 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
                <a:gd name="T103" fmla="*/ 0 h 21"/>
                <a:gd name="T104" fmla="*/ 35 w 35"/>
                <a:gd name="T105" fmla="*/ 21 h 2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 h="21">
                  <a:moveTo>
                    <a:pt x="16" y="5"/>
                  </a:moveTo>
                  <a:lnTo>
                    <a:pt x="14" y="5"/>
                  </a:lnTo>
                  <a:lnTo>
                    <a:pt x="12" y="5"/>
                  </a:lnTo>
                  <a:lnTo>
                    <a:pt x="10" y="3"/>
                  </a:lnTo>
                  <a:lnTo>
                    <a:pt x="8" y="3"/>
                  </a:lnTo>
                  <a:lnTo>
                    <a:pt x="6" y="2"/>
                  </a:lnTo>
                  <a:lnTo>
                    <a:pt x="4" y="2"/>
                  </a:lnTo>
                  <a:lnTo>
                    <a:pt x="2" y="2"/>
                  </a:lnTo>
                  <a:lnTo>
                    <a:pt x="0" y="0"/>
                  </a:lnTo>
                  <a:lnTo>
                    <a:pt x="0" y="21"/>
                  </a:lnTo>
                  <a:lnTo>
                    <a:pt x="2" y="19"/>
                  </a:lnTo>
                  <a:lnTo>
                    <a:pt x="4" y="19"/>
                  </a:lnTo>
                  <a:lnTo>
                    <a:pt x="6" y="17"/>
                  </a:lnTo>
                  <a:lnTo>
                    <a:pt x="8" y="17"/>
                  </a:lnTo>
                  <a:lnTo>
                    <a:pt x="12" y="17"/>
                  </a:lnTo>
                  <a:lnTo>
                    <a:pt x="14" y="15"/>
                  </a:lnTo>
                  <a:lnTo>
                    <a:pt x="16" y="15"/>
                  </a:lnTo>
                  <a:lnTo>
                    <a:pt x="19" y="13"/>
                  </a:lnTo>
                  <a:lnTo>
                    <a:pt x="21" y="13"/>
                  </a:lnTo>
                  <a:lnTo>
                    <a:pt x="23" y="13"/>
                  </a:lnTo>
                  <a:lnTo>
                    <a:pt x="27" y="11"/>
                  </a:lnTo>
                  <a:lnTo>
                    <a:pt x="29" y="11"/>
                  </a:lnTo>
                  <a:lnTo>
                    <a:pt x="31" y="11"/>
                  </a:lnTo>
                  <a:lnTo>
                    <a:pt x="33" y="11"/>
                  </a:lnTo>
                  <a:lnTo>
                    <a:pt x="35" y="9"/>
                  </a:lnTo>
                  <a:lnTo>
                    <a:pt x="33" y="9"/>
                  </a:lnTo>
                  <a:lnTo>
                    <a:pt x="31" y="9"/>
                  </a:lnTo>
                  <a:lnTo>
                    <a:pt x="29" y="9"/>
                  </a:lnTo>
                  <a:lnTo>
                    <a:pt x="27" y="9"/>
                  </a:lnTo>
                  <a:lnTo>
                    <a:pt x="23" y="7"/>
                  </a:lnTo>
                  <a:lnTo>
                    <a:pt x="21" y="7"/>
                  </a:lnTo>
                  <a:lnTo>
                    <a:pt x="19" y="7"/>
                  </a:lnTo>
                  <a:lnTo>
                    <a:pt x="16" y="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a:solidFill>
                  <a:srgbClr val="000000"/>
                </a:solidFill>
                <a:ea typeface="標楷體" pitchFamily="65" charset="-120"/>
                <a:cs typeface="Arial" charset="0"/>
              </a:endParaRPr>
            </a:p>
          </p:txBody>
        </p:sp>
        <p:sp>
          <p:nvSpPr>
            <p:cNvPr id="266250" name="Line 11"/>
            <p:cNvSpPr>
              <a:spLocks noChangeShapeType="1"/>
            </p:cNvSpPr>
            <p:nvPr/>
          </p:nvSpPr>
          <p:spPr bwMode="auto">
            <a:xfrm flipH="1">
              <a:off x="3402" y="1730"/>
              <a:ext cx="690" cy="2"/>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66251" name="Freeform 12"/>
            <p:cNvSpPr>
              <a:spLocks/>
            </p:cNvSpPr>
            <p:nvPr/>
          </p:nvSpPr>
          <p:spPr bwMode="auto">
            <a:xfrm>
              <a:off x="3354" y="1712"/>
              <a:ext cx="61" cy="40"/>
            </a:xfrm>
            <a:custGeom>
              <a:avLst/>
              <a:gdLst>
                <a:gd name="T0" fmla="*/ 56 w 34"/>
                <a:gd name="T1" fmla="*/ 53 h 22"/>
                <a:gd name="T2" fmla="*/ 61 w 34"/>
                <a:gd name="T3" fmla="*/ 53 h 22"/>
                <a:gd name="T4" fmla="*/ 74 w 34"/>
                <a:gd name="T5" fmla="*/ 53 h 22"/>
                <a:gd name="T6" fmla="*/ 81 w 34"/>
                <a:gd name="T7" fmla="*/ 60 h 22"/>
                <a:gd name="T8" fmla="*/ 86 w 34"/>
                <a:gd name="T9" fmla="*/ 60 h 22"/>
                <a:gd name="T10" fmla="*/ 93 w 34"/>
                <a:gd name="T11" fmla="*/ 65 h 22"/>
                <a:gd name="T12" fmla="*/ 97 w 34"/>
                <a:gd name="T13" fmla="*/ 65 h 22"/>
                <a:gd name="T14" fmla="*/ 102 w 34"/>
                <a:gd name="T15" fmla="*/ 65 h 22"/>
                <a:gd name="T16" fmla="*/ 109 w 34"/>
                <a:gd name="T17" fmla="*/ 73 h 22"/>
                <a:gd name="T18" fmla="*/ 109 w 34"/>
                <a:gd name="T19" fmla="*/ 0 h 22"/>
                <a:gd name="T20" fmla="*/ 102 w 34"/>
                <a:gd name="T21" fmla="*/ 0 h 22"/>
                <a:gd name="T22" fmla="*/ 97 w 34"/>
                <a:gd name="T23" fmla="*/ 7 h 22"/>
                <a:gd name="T24" fmla="*/ 93 w 34"/>
                <a:gd name="T25" fmla="*/ 7 h 22"/>
                <a:gd name="T26" fmla="*/ 86 w 34"/>
                <a:gd name="T27" fmla="*/ 13 h 22"/>
                <a:gd name="T28" fmla="*/ 81 w 34"/>
                <a:gd name="T29" fmla="*/ 13 h 22"/>
                <a:gd name="T30" fmla="*/ 74 w 34"/>
                <a:gd name="T31" fmla="*/ 13 h 22"/>
                <a:gd name="T32" fmla="*/ 68 w 34"/>
                <a:gd name="T33" fmla="*/ 20 h 22"/>
                <a:gd name="T34" fmla="*/ 56 w 34"/>
                <a:gd name="T35" fmla="*/ 20 h 22"/>
                <a:gd name="T36" fmla="*/ 48 w 34"/>
                <a:gd name="T37" fmla="*/ 27 h 22"/>
                <a:gd name="T38" fmla="*/ 41 w 34"/>
                <a:gd name="T39" fmla="*/ 27 h 22"/>
                <a:gd name="T40" fmla="*/ 29 w 34"/>
                <a:gd name="T41" fmla="*/ 27 h 22"/>
                <a:gd name="T42" fmla="*/ 23 w 34"/>
                <a:gd name="T43" fmla="*/ 33 h 22"/>
                <a:gd name="T44" fmla="*/ 16 w 34"/>
                <a:gd name="T45" fmla="*/ 33 h 22"/>
                <a:gd name="T46" fmla="*/ 13 w 34"/>
                <a:gd name="T47" fmla="*/ 33 h 22"/>
                <a:gd name="T48" fmla="*/ 7 w 34"/>
                <a:gd name="T49" fmla="*/ 33 h 22"/>
                <a:gd name="T50" fmla="*/ 0 w 34"/>
                <a:gd name="T51" fmla="*/ 33 h 22"/>
                <a:gd name="T52" fmla="*/ 7 w 34"/>
                <a:gd name="T53" fmla="*/ 40 h 22"/>
                <a:gd name="T54" fmla="*/ 13 w 34"/>
                <a:gd name="T55" fmla="*/ 40 h 22"/>
                <a:gd name="T56" fmla="*/ 16 w 34"/>
                <a:gd name="T57" fmla="*/ 40 h 22"/>
                <a:gd name="T58" fmla="*/ 23 w 34"/>
                <a:gd name="T59" fmla="*/ 40 h 22"/>
                <a:gd name="T60" fmla="*/ 29 w 34"/>
                <a:gd name="T61" fmla="*/ 45 h 22"/>
                <a:gd name="T62" fmla="*/ 41 w 34"/>
                <a:gd name="T63" fmla="*/ 45 h 22"/>
                <a:gd name="T64" fmla="*/ 48 w 34"/>
                <a:gd name="T65" fmla="*/ 45 h 22"/>
                <a:gd name="T66" fmla="*/ 56 w 34"/>
                <a:gd name="T67" fmla="*/ 53 h 2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4"/>
                <a:gd name="T103" fmla="*/ 0 h 22"/>
                <a:gd name="T104" fmla="*/ 34 w 34"/>
                <a:gd name="T105" fmla="*/ 22 h 2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4" h="22">
                  <a:moveTo>
                    <a:pt x="17" y="16"/>
                  </a:moveTo>
                  <a:lnTo>
                    <a:pt x="19" y="16"/>
                  </a:lnTo>
                  <a:lnTo>
                    <a:pt x="23" y="16"/>
                  </a:lnTo>
                  <a:lnTo>
                    <a:pt x="25" y="18"/>
                  </a:lnTo>
                  <a:lnTo>
                    <a:pt x="27" y="18"/>
                  </a:lnTo>
                  <a:lnTo>
                    <a:pt x="29" y="20"/>
                  </a:lnTo>
                  <a:lnTo>
                    <a:pt x="30" y="20"/>
                  </a:lnTo>
                  <a:lnTo>
                    <a:pt x="32" y="20"/>
                  </a:lnTo>
                  <a:lnTo>
                    <a:pt x="34" y="22"/>
                  </a:lnTo>
                  <a:lnTo>
                    <a:pt x="34" y="0"/>
                  </a:lnTo>
                  <a:lnTo>
                    <a:pt x="32" y="0"/>
                  </a:lnTo>
                  <a:lnTo>
                    <a:pt x="30" y="2"/>
                  </a:lnTo>
                  <a:lnTo>
                    <a:pt x="29" y="2"/>
                  </a:lnTo>
                  <a:lnTo>
                    <a:pt x="27" y="4"/>
                  </a:lnTo>
                  <a:lnTo>
                    <a:pt x="25" y="4"/>
                  </a:lnTo>
                  <a:lnTo>
                    <a:pt x="23" y="4"/>
                  </a:lnTo>
                  <a:lnTo>
                    <a:pt x="21" y="6"/>
                  </a:lnTo>
                  <a:lnTo>
                    <a:pt x="17" y="6"/>
                  </a:lnTo>
                  <a:lnTo>
                    <a:pt x="15" y="8"/>
                  </a:lnTo>
                  <a:lnTo>
                    <a:pt x="13" y="8"/>
                  </a:lnTo>
                  <a:lnTo>
                    <a:pt x="9" y="8"/>
                  </a:lnTo>
                  <a:lnTo>
                    <a:pt x="7" y="10"/>
                  </a:lnTo>
                  <a:lnTo>
                    <a:pt x="5" y="10"/>
                  </a:lnTo>
                  <a:lnTo>
                    <a:pt x="4" y="10"/>
                  </a:lnTo>
                  <a:lnTo>
                    <a:pt x="2" y="10"/>
                  </a:lnTo>
                  <a:lnTo>
                    <a:pt x="0" y="10"/>
                  </a:lnTo>
                  <a:lnTo>
                    <a:pt x="2" y="12"/>
                  </a:lnTo>
                  <a:lnTo>
                    <a:pt x="4" y="12"/>
                  </a:lnTo>
                  <a:lnTo>
                    <a:pt x="5" y="12"/>
                  </a:lnTo>
                  <a:lnTo>
                    <a:pt x="7" y="12"/>
                  </a:lnTo>
                  <a:lnTo>
                    <a:pt x="9" y="14"/>
                  </a:lnTo>
                  <a:lnTo>
                    <a:pt x="13" y="14"/>
                  </a:lnTo>
                  <a:lnTo>
                    <a:pt x="15" y="14"/>
                  </a:lnTo>
                  <a:lnTo>
                    <a:pt x="17" y="1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a:solidFill>
                  <a:srgbClr val="000000"/>
                </a:solidFill>
                <a:ea typeface="標楷體" pitchFamily="65" charset="-120"/>
                <a:cs typeface="Arial" charset="0"/>
              </a:endParaRPr>
            </a:p>
          </p:txBody>
        </p:sp>
        <p:sp>
          <p:nvSpPr>
            <p:cNvPr id="266252" name="Line 13"/>
            <p:cNvSpPr>
              <a:spLocks noChangeShapeType="1"/>
            </p:cNvSpPr>
            <p:nvPr/>
          </p:nvSpPr>
          <p:spPr bwMode="auto">
            <a:xfrm>
              <a:off x="4561" y="1865"/>
              <a:ext cx="2" cy="873"/>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66253" name="Freeform 14"/>
            <p:cNvSpPr>
              <a:spLocks/>
            </p:cNvSpPr>
            <p:nvPr/>
          </p:nvSpPr>
          <p:spPr bwMode="auto">
            <a:xfrm>
              <a:off x="4545" y="2731"/>
              <a:ext cx="34" cy="59"/>
            </a:xfrm>
            <a:custGeom>
              <a:avLst/>
              <a:gdLst>
                <a:gd name="T0" fmla="*/ 41 w 19"/>
                <a:gd name="T1" fmla="*/ 52 h 33"/>
                <a:gd name="T2" fmla="*/ 48 w 19"/>
                <a:gd name="T3" fmla="*/ 45 h 33"/>
                <a:gd name="T4" fmla="*/ 48 w 19"/>
                <a:gd name="T5" fmla="*/ 38 h 33"/>
                <a:gd name="T6" fmla="*/ 48 w 19"/>
                <a:gd name="T7" fmla="*/ 32 h 33"/>
                <a:gd name="T8" fmla="*/ 54 w 19"/>
                <a:gd name="T9" fmla="*/ 25 h 33"/>
                <a:gd name="T10" fmla="*/ 54 w 19"/>
                <a:gd name="T11" fmla="*/ 20 h 33"/>
                <a:gd name="T12" fmla="*/ 61 w 19"/>
                <a:gd name="T13" fmla="*/ 13 h 33"/>
                <a:gd name="T14" fmla="*/ 61 w 19"/>
                <a:gd name="T15" fmla="*/ 7 h 33"/>
                <a:gd name="T16" fmla="*/ 61 w 19"/>
                <a:gd name="T17" fmla="*/ 0 h 33"/>
                <a:gd name="T18" fmla="*/ 0 w 19"/>
                <a:gd name="T19" fmla="*/ 0 h 33"/>
                <a:gd name="T20" fmla="*/ 0 w 19"/>
                <a:gd name="T21" fmla="*/ 0 h 33"/>
                <a:gd name="T22" fmla="*/ 0 w 19"/>
                <a:gd name="T23" fmla="*/ 7 h 33"/>
                <a:gd name="T24" fmla="*/ 7 w 19"/>
                <a:gd name="T25" fmla="*/ 13 h 33"/>
                <a:gd name="T26" fmla="*/ 7 w 19"/>
                <a:gd name="T27" fmla="*/ 20 h 33"/>
                <a:gd name="T28" fmla="*/ 13 w 19"/>
                <a:gd name="T29" fmla="*/ 25 h 33"/>
                <a:gd name="T30" fmla="*/ 13 w 19"/>
                <a:gd name="T31" fmla="*/ 38 h 33"/>
                <a:gd name="T32" fmla="*/ 20 w 19"/>
                <a:gd name="T33" fmla="*/ 45 h 33"/>
                <a:gd name="T34" fmla="*/ 20 w 19"/>
                <a:gd name="T35" fmla="*/ 52 h 33"/>
                <a:gd name="T36" fmla="*/ 20 w 19"/>
                <a:gd name="T37" fmla="*/ 64 h 33"/>
                <a:gd name="T38" fmla="*/ 25 w 19"/>
                <a:gd name="T39" fmla="*/ 70 h 33"/>
                <a:gd name="T40" fmla="*/ 25 w 19"/>
                <a:gd name="T41" fmla="*/ 77 h 33"/>
                <a:gd name="T42" fmla="*/ 25 w 19"/>
                <a:gd name="T43" fmla="*/ 80 h 33"/>
                <a:gd name="T44" fmla="*/ 29 w 19"/>
                <a:gd name="T45" fmla="*/ 93 h 33"/>
                <a:gd name="T46" fmla="*/ 29 w 19"/>
                <a:gd name="T47" fmla="*/ 98 h 33"/>
                <a:gd name="T48" fmla="*/ 29 w 19"/>
                <a:gd name="T49" fmla="*/ 105 h 33"/>
                <a:gd name="T50" fmla="*/ 29 w 19"/>
                <a:gd name="T51" fmla="*/ 105 h 33"/>
                <a:gd name="T52" fmla="*/ 29 w 19"/>
                <a:gd name="T53" fmla="*/ 105 h 33"/>
                <a:gd name="T54" fmla="*/ 29 w 19"/>
                <a:gd name="T55" fmla="*/ 98 h 33"/>
                <a:gd name="T56" fmla="*/ 36 w 19"/>
                <a:gd name="T57" fmla="*/ 93 h 33"/>
                <a:gd name="T58" fmla="*/ 36 w 19"/>
                <a:gd name="T59" fmla="*/ 80 h 33"/>
                <a:gd name="T60" fmla="*/ 36 w 19"/>
                <a:gd name="T61" fmla="*/ 77 h 33"/>
                <a:gd name="T62" fmla="*/ 36 w 19"/>
                <a:gd name="T63" fmla="*/ 70 h 33"/>
                <a:gd name="T64" fmla="*/ 41 w 19"/>
                <a:gd name="T65" fmla="*/ 64 h 33"/>
                <a:gd name="T66" fmla="*/ 41 w 19"/>
                <a:gd name="T67" fmla="*/ 52 h 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
                <a:gd name="T103" fmla="*/ 0 h 33"/>
                <a:gd name="T104" fmla="*/ 19 w 19"/>
                <a:gd name="T105" fmla="*/ 33 h 3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 h="33">
                  <a:moveTo>
                    <a:pt x="13" y="16"/>
                  </a:moveTo>
                  <a:lnTo>
                    <a:pt x="15" y="14"/>
                  </a:lnTo>
                  <a:lnTo>
                    <a:pt x="15" y="12"/>
                  </a:lnTo>
                  <a:lnTo>
                    <a:pt x="15" y="10"/>
                  </a:lnTo>
                  <a:lnTo>
                    <a:pt x="17" y="8"/>
                  </a:lnTo>
                  <a:lnTo>
                    <a:pt x="17" y="6"/>
                  </a:lnTo>
                  <a:lnTo>
                    <a:pt x="19" y="4"/>
                  </a:lnTo>
                  <a:lnTo>
                    <a:pt x="19" y="2"/>
                  </a:lnTo>
                  <a:lnTo>
                    <a:pt x="19" y="0"/>
                  </a:lnTo>
                  <a:lnTo>
                    <a:pt x="0" y="0"/>
                  </a:lnTo>
                  <a:lnTo>
                    <a:pt x="0" y="2"/>
                  </a:lnTo>
                  <a:lnTo>
                    <a:pt x="2" y="4"/>
                  </a:lnTo>
                  <a:lnTo>
                    <a:pt x="2" y="6"/>
                  </a:lnTo>
                  <a:lnTo>
                    <a:pt x="4" y="8"/>
                  </a:lnTo>
                  <a:lnTo>
                    <a:pt x="4" y="12"/>
                  </a:lnTo>
                  <a:lnTo>
                    <a:pt x="6" y="14"/>
                  </a:lnTo>
                  <a:lnTo>
                    <a:pt x="6" y="16"/>
                  </a:lnTo>
                  <a:lnTo>
                    <a:pt x="6" y="20"/>
                  </a:lnTo>
                  <a:lnTo>
                    <a:pt x="8" y="22"/>
                  </a:lnTo>
                  <a:lnTo>
                    <a:pt x="8" y="24"/>
                  </a:lnTo>
                  <a:lnTo>
                    <a:pt x="8" y="25"/>
                  </a:lnTo>
                  <a:lnTo>
                    <a:pt x="9" y="29"/>
                  </a:lnTo>
                  <a:lnTo>
                    <a:pt x="9" y="31"/>
                  </a:lnTo>
                  <a:lnTo>
                    <a:pt x="9" y="33"/>
                  </a:lnTo>
                  <a:lnTo>
                    <a:pt x="9" y="31"/>
                  </a:lnTo>
                  <a:lnTo>
                    <a:pt x="11" y="29"/>
                  </a:lnTo>
                  <a:lnTo>
                    <a:pt x="11" y="25"/>
                  </a:lnTo>
                  <a:lnTo>
                    <a:pt x="11" y="24"/>
                  </a:lnTo>
                  <a:lnTo>
                    <a:pt x="11" y="22"/>
                  </a:lnTo>
                  <a:lnTo>
                    <a:pt x="13" y="20"/>
                  </a:lnTo>
                  <a:lnTo>
                    <a:pt x="13" y="1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a:solidFill>
                  <a:srgbClr val="000000"/>
                </a:solidFill>
                <a:ea typeface="標楷體" pitchFamily="65" charset="-120"/>
                <a:cs typeface="Arial" charset="0"/>
              </a:endParaRPr>
            </a:p>
          </p:txBody>
        </p:sp>
        <p:sp>
          <p:nvSpPr>
            <p:cNvPr id="266254" name="Line 15"/>
            <p:cNvSpPr>
              <a:spLocks noChangeShapeType="1"/>
            </p:cNvSpPr>
            <p:nvPr/>
          </p:nvSpPr>
          <p:spPr bwMode="auto">
            <a:xfrm flipH="1">
              <a:off x="3402" y="2997"/>
              <a:ext cx="690" cy="2"/>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66255" name="Freeform 16"/>
            <p:cNvSpPr>
              <a:spLocks/>
            </p:cNvSpPr>
            <p:nvPr/>
          </p:nvSpPr>
          <p:spPr bwMode="auto">
            <a:xfrm>
              <a:off x="3354" y="2981"/>
              <a:ext cx="61" cy="38"/>
            </a:xfrm>
            <a:custGeom>
              <a:avLst/>
              <a:gdLst>
                <a:gd name="T0" fmla="*/ 56 w 34"/>
                <a:gd name="T1" fmla="*/ 49 h 21"/>
                <a:gd name="T2" fmla="*/ 61 w 34"/>
                <a:gd name="T3" fmla="*/ 49 h 21"/>
                <a:gd name="T4" fmla="*/ 74 w 34"/>
                <a:gd name="T5" fmla="*/ 49 h 21"/>
                <a:gd name="T6" fmla="*/ 81 w 34"/>
                <a:gd name="T7" fmla="*/ 56 h 21"/>
                <a:gd name="T8" fmla="*/ 86 w 34"/>
                <a:gd name="T9" fmla="*/ 56 h 21"/>
                <a:gd name="T10" fmla="*/ 93 w 34"/>
                <a:gd name="T11" fmla="*/ 62 h 21"/>
                <a:gd name="T12" fmla="*/ 97 w 34"/>
                <a:gd name="T13" fmla="*/ 62 h 21"/>
                <a:gd name="T14" fmla="*/ 102 w 34"/>
                <a:gd name="T15" fmla="*/ 62 h 21"/>
                <a:gd name="T16" fmla="*/ 109 w 34"/>
                <a:gd name="T17" fmla="*/ 69 h 21"/>
                <a:gd name="T18" fmla="*/ 109 w 34"/>
                <a:gd name="T19" fmla="*/ 0 h 21"/>
                <a:gd name="T20" fmla="*/ 102 w 34"/>
                <a:gd name="T21" fmla="*/ 0 h 21"/>
                <a:gd name="T22" fmla="*/ 97 w 34"/>
                <a:gd name="T23" fmla="*/ 7 h 21"/>
                <a:gd name="T24" fmla="*/ 93 w 34"/>
                <a:gd name="T25" fmla="*/ 7 h 21"/>
                <a:gd name="T26" fmla="*/ 86 w 34"/>
                <a:gd name="T27" fmla="*/ 9 h 21"/>
                <a:gd name="T28" fmla="*/ 81 w 34"/>
                <a:gd name="T29" fmla="*/ 9 h 21"/>
                <a:gd name="T30" fmla="*/ 74 w 34"/>
                <a:gd name="T31" fmla="*/ 9 h 21"/>
                <a:gd name="T32" fmla="*/ 68 w 34"/>
                <a:gd name="T33" fmla="*/ 16 h 21"/>
                <a:gd name="T34" fmla="*/ 56 w 34"/>
                <a:gd name="T35" fmla="*/ 16 h 21"/>
                <a:gd name="T36" fmla="*/ 48 w 34"/>
                <a:gd name="T37" fmla="*/ 24 h 21"/>
                <a:gd name="T38" fmla="*/ 41 w 34"/>
                <a:gd name="T39" fmla="*/ 24 h 21"/>
                <a:gd name="T40" fmla="*/ 29 w 34"/>
                <a:gd name="T41" fmla="*/ 24 h 21"/>
                <a:gd name="T42" fmla="*/ 23 w 34"/>
                <a:gd name="T43" fmla="*/ 29 h 21"/>
                <a:gd name="T44" fmla="*/ 16 w 34"/>
                <a:gd name="T45" fmla="*/ 29 h 21"/>
                <a:gd name="T46" fmla="*/ 13 w 34"/>
                <a:gd name="T47" fmla="*/ 29 h 21"/>
                <a:gd name="T48" fmla="*/ 7 w 34"/>
                <a:gd name="T49" fmla="*/ 29 h 21"/>
                <a:gd name="T50" fmla="*/ 0 w 34"/>
                <a:gd name="T51" fmla="*/ 29 h 21"/>
                <a:gd name="T52" fmla="*/ 7 w 34"/>
                <a:gd name="T53" fmla="*/ 36 h 21"/>
                <a:gd name="T54" fmla="*/ 13 w 34"/>
                <a:gd name="T55" fmla="*/ 36 h 21"/>
                <a:gd name="T56" fmla="*/ 16 w 34"/>
                <a:gd name="T57" fmla="*/ 36 h 21"/>
                <a:gd name="T58" fmla="*/ 23 w 34"/>
                <a:gd name="T59" fmla="*/ 36 h 21"/>
                <a:gd name="T60" fmla="*/ 29 w 34"/>
                <a:gd name="T61" fmla="*/ 43 h 21"/>
                <a:gd name="T62" fmla="*/ 41 w 34"/>
                <a:gd name="T63" fmla="*/ 43 h 21"/>
                <a:gd name="T64" fmla="*/ 48 w 34"/>
                <a:gd name="T65" fmla="*/ 43 h 21"/>
                <a:gd name="T66" fmla="*/ 56 w 34"/>
                <a:gd name="T67" fmla="*/ 49 h 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4"/>
                <a:gd name="T103" fmla="*/ 0 h 21"/>
                <a:gd name="T104" fmla="*/ 34 w 34"/>
                <a:gd name="T105" fmla="*/ 21 h 2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4" h="21">
                  <a:moveTo>
                    <a:pt x="17" y="15"/>
                  </a:moveTo>
                  <a:lnTo>
                    <a:pt x="19" y="15"/>
                  </a:lnTo>
                  <a:lnTo>
                    <a:pt x="23" y="15"/>
                  </a:lnTo>
                  <a:lnTo>
                    <a:pt x="25" y="17"/>
                  </a:lnTo>
                  <a:lnTo>
                    <a:pt x="27" y="17"/>
                  </a:lnTo>
                  <a:lnTo>
                    <a:pt x="29" y="19"/>
                  </a:lnTo>
                  <a:lnTo>
                    <a:pt x="30" y="19"/>
                  </a:lnTo>
                  <a:lnTo>
                    <a:pt x="32" y="19"/>
                  </a:lnTo>
                  <a:lnTo>
                    <a:pt x="34" y="21"/>
                  </a:lnTo>
                  <a:lnTo>
                    <a:pt x="34" y="0"/>
                  </a:lnTo>
                  <a:lnTo>
                    <a:pt x="32" y="0"/>
                  </a:lnTo>
                  <a:lnTo>
                    <a:pt x="30" y="2"/>
                  </a:lnTo>
                  <a:lnTo>
                    <a:pt x="29" y="2"/>
                  </a:lnTo>
                  <a:lnTo>
                    <a:pt x="27" y="3"/>
                  </a:lnTo>
                  <a:lnTo>
                    <a:pt x="25" y="3"/>
                  </a:lnTo>
                  <a:lnTo>
                    <a:pt x="23" y="3"/>
                  </a:lnTo>
                  <a:lnTo>
                    <a:pt x="21" y="5"/>
                  </a:lnTo>
                  <a:lnTo>
                    <a:pt x="17" y="5"/>
                  </a:lnTo>
                  <a:lnTo>
                    <a:pt x="15" y="7"/>
                  </a:lnTo>
                  <a:lnTo>
                    <a:pt x="13" y="7"/>
                  </a:lnTo>
                  <a:lnTo>
                    <a:pt x="9" y="7"/>
                  </a:lnTo>
                  <a:lnTo>
                    <a:pt x="7" y="9"/>
                  </a:lnTo>
                  <a:lnTo>
                    <a:pt x="5" y="9"/>
                  </a:lnTo>
                  <a:lnTo>
                    <a:pt x="4" y="9"/>
                  </a:lnTo>
                  <a:lnTo>
                    <a:pt x="2" y="9"/>
                  </a:lnTo>
                  <a:lnTo>
                    <a:pt x="0" y="9"/>
                  </a:lnTo>
                  <a:lnTo>
                    <a:pt x="2" y="11"/>
                  </a:lnTo>
                  <a:lnTo>
                    <a:pt x="4" y="11"/>
                  </a:lnTo>
                  <a:lnTo>
                    <a:pt x="5" y="11"/>
                  </a:lnTo>
                  <a:lnTo>
                    <a:pt x="7" y="11"/>
                  </a:lnTo>
                  <a:lnTo>
                    <a:pt x="9" y="13"/>
                  </a:lnTo>
                  <a:lnTo>
                    <a:pt x="13" y="13"/>
                  </a:lnTo>
                  <a:lnTo>
                    <a:pt x="15" y="13"/>
                  </a:lnTo>
                  <a:lnTo>
                    <a:pt x="17" y="1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a:solidFill>
                  <a:srgbClr val="000000"/>
                </a:solidFill>
                <a:ea typeface="標楷體" pitchFamily="65" charset="-120"/>
                <a:cs typeface="Arial" charset="0"/>
              </a:endParaRPr>
            </a:p>
          </p:txBody>
        </p:sp>
        <p:sp>
          <p:nvSpPr>
            <p:cNvPr id="266256" name="Rectangle 17"/>
            <p:cNvSpPr>
              <a:spLocks noChangeArrowheads="1"/>
            </p:cNvSpPr>
            <p:nvPr/>
          </p:nvSpPr>
          <p:spPr bwMode="auto">
            <a:xfrm>
              <a:off x="3940" y="1196"/>
              <a:ext cx="1244" cy="66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a:solidFill>
                  <a:srgbClr val="000000"/>
                </a:solidFill>
                <a:ea typeface="標楷體" pitchFamily="65" charset="-120"/>
                <a:cs typeface="Arial" charset="0"/>
              </a:endParaRPr>
            </a:p>
          </p:txBody>
        </p:sp>
        <p:sp>
          <p:nvSpPr>
            <p:cNvPr id="266257" name="Rectangle 18"/>
            <p:cNvSpPr>
              <a:spLocks noChangeArrowheads="1"/>
            </p:cNvSpPr>
            <p:nvPr/>
          </p:nvSpPr>
          <p:spPr bwMode="auto">
            <a:xfrm>
              <a:off x="3940" y="1196"/>
              <a:ext cx="1244" cy="666"/>
            </a:xfrm>
            <a:prstGeom prst="rect">
              <a:avLst/>
            </a:prstGeom>
            <a:solidFill>
              <a:srgbClr val="FFC9D2"/>
            </a:solidFill>
            <a:ln w="0">
              <a:solidFill>
                <a:srgbClr val="000000"/>
              </a:solidFill>
              <a:miter lim="800000"/>
              <a:headEnd/>
              <a:tailEnd/>
            </a:ln>
            <a:effectLst>
              <a:prstShdw prst="shdw13" dist="53882" dir="13500000">
                <a:srgbClr val="808080">
                  <a:alpha val="50000"/>
                </a:srgbClr>
              </a:prstShdw>
            </a:effectLst>
          </p:spPr>
          <p:txBody>
            <a:bodyPr/>
            <a:lstStyle/>
            <a:p>
              <a:pPr algn="just"/>
              <a:r>
                <a:rPr kumimoji="0" lang="zh-TW" altLang="en-US" sz="2000">
                  <a:solidFill>
                    <a:srgbClr val="022C8F"/>
                  </a:solidFill>
                  <a:ea typeface="標楷體" pitchFamily="65" charset="-120"/>
                </a:rPr>
                <a:t>明示與暗示的</a:t>
              </a:r>
            </a:p>
            <a:p>
              <a:pPr algn="just"/>
              <a:r>
                <a:rPr kumimoji="0" lang="zh-TW" altLang="en-US" sz="2000">
                  <a:solidFill>
                    <a:srgbClr val="022C8F"/>
                  </a:solidFill>
                  <a:ea typeface="標楷體" pitchFamily="65" charset="-120"/>
                </a:rPr>
                <a:t>服務承諾、口碑、過去經驗</a:t>
              </a:r>
              <a:endParaRPr kumimoji="0" lang="zh-TW" altLang="en-US" sz="2000">
                <a:solidFill>
                  <a:srgbClr val="000000"/>
                </a:solidFill>
                <a:ea typeface="標楷體" pitchFamily="65" charset="-120"/>
                <a:cs typeface="Arial" charset="0"/>
              </a:endParaRPr>
            </a:p>
          </p:txBody>
        </p:sp>
        <p:sp>
          <p:nvSpPr>
            <p:cNvPr id="266258" name="Rectangle 19"/>
            <p:cNvSpPr>
              <a:spLocks noChangeArrowheads="1"/>
            </p:cNvSpPr>
            <p:nvPr/>
          </p:nvSpPr>
          <p:spPr bwMode="auto">
            <a:xfrm>
              <a:off x="3940" y="2794"/>
              <a:ext cx="1244" cy="37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a:solidFill>
                  <a:srgbClr val="000000"/>
                </a:solidFill>
                <a:ea typeface="標楷體" pitchFamily="65" charset="-120"/>
                <a:cs typeface="Arial" charset="0"/>
              </a:endParaRPr>
            </a:p>
          </p:txBody>
        </p:sp>
        <p:sp>
          <p:nvSpPr>
            <p:cNvPr id="266259" name="Rectangle 20"/>
            <p:cNvSpPr>
              <a:spLocks noChangeArrowheads="1"/>
            </p:cNvSpPr>
            <p:nvPr/>
          </p:nvSpPr>
          <p:spPr bwMode="auto">
            <a:xfrm>
              <a:off x="3936" y="2784"/>
              <a:ext cx="1244" cy="379"/>
            </a:xfrm>
            <a:prstGeom prst="rect">
              <a:avLst/>
            </a:prstGeom>
            <a:solidFill>
              <a:srgbClr val="FFC9D2"/>
            </a:solidFill>
            <a:ln w="0">
              <a:solidFill>
                <a:srgbClr val="000000"/>
              </a:solidFill>
              <a:miter lim="800000"/>
              <a:headEnd/>
              <a:tailEnd/>
            </a:ln>
            <a:effectLst>
              <a:prstShdw prst="shdw13" dist="53882" dir="13500000">
                <a:srgbClr val="808080">
                  <a:alpha val="50000"/>
                </a:srgbClr>
              </a:prstShdw>
            </a:effectLst>
          </p:spPr>
          <p:txBody>
            <a:bodyPr anchor="ctr"/>
            <a:lstStyle/>
            <a:p>
              <a:pPr algn="ctr" eaLnBrk="0" hangingPunct="0"/>
              <a:r>
                <a:rPr kumimoji="0" lang="zh-TW" altLang="en-US">
                  <a:solidFill>
                    <a:srgbClr val="800000"/>
                  </a:solidFill>
                  <a:ea typeface="標楷體" pitchFamily="65" charset="-120"/>
                </a:rPr>
                <a:t>預期服務</a:t>
              </a:r>
              <a:endParaRPr kumimoji="0" lang="zh-TW" altLang="en-US" sz="2000">
                <a:solidFill>
                  <a:srgbClr val="000000"/>
                </a:solidFill>
                <a:ea typeface="標楷體" pitchFamily="65" charset="-120"/>
                <a:cs typeface="Arial" charset="0"/>
              </a:endParaRPr>
            </a:p>
          </p:txBody>
        </p:sp>
        <p:sp>
          <p:nvSpPr>
            <p:cNvPr id="266264" name="Rectangle 26"/>
            <p:cNvSpPr>
              <a:spLocks noChangeArrowheads="1"/>
            </p:cNvSpPr>
            <p:nvPr/>
          </p:nvSpPr>
          <p:spPr bwMode="auto">
            <a:xfrm>
              <a:off x="2299" y="1772"/>
              <a:ext cx="916" cy="1097"/>
            </a:xfrm>
            <a:prstGeom prst="rect">
              <a:avLst/>
            </a:prstGeom>
            <a:solidFill>
              <a:srgbClr val="CCFFCC"/>
            </a:solidFill>
            <a:ln>
              <a:noFill/>
            </a:ln>
            <a:effectLst>
              <a:prstShdw prst="shdw13" dist="53882" dir="13500000">
                <a:srgbClr val="808080">
                  <a:alpha val="50000"/>
                </a:srgbClr>
              </a:prst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lnSpc>
                  <a:spcPct val="95000"/>
                </a:lnSpc>
                <a:spcBef>
                  <a:spcPct val="50000"/>
                </a:spcBef>
                <a:buClr>
                  <a:srgbClr val="CC9900"/>
                </a:buClr>
                <a:buSzPct val="150000"/>
                <a:buFont typeface="Wingdings" pitchFamily="2" charset="2"/>
                <a:buNone/>
              </a:pPr>
              <a:r>
                <a:rPr kumimoji="0" lang="zh-TW" altLang="en-US">
                  <a:solidFill>
                    <a:srgbClr val="000000"/>
                  </a:solidFill>
                  <a:ea typeface="標楷體" pitchFamily="65" charset="-120"/>
                </a:rPr>
                <a:t>容忍區間</a:t>
              </a:r>
            </a:p>
          </p:txBody>
        </p:sp>
        <p:sp>
          <p:nvSpPr>
            <p:cNvPr id="266265" name="Rectangle 27"/>
            <p:cNvSpPr>
              <a:spLocks noChangeArrowheads="1"/>
            </p:cNvSpPr>
            <p:nvPr/>
          </p:nvSpPr>
          <p:spPr bwMode="auto">
            <a:xfrm>
              <a:off x="2299" y="1868"/>
              <a:ext cx="916" cy="1001"/>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a:solidFill>
                  <a:srgbClr val="000000"/>
                </a:solidFill>
                <a:ea typeface="標楷體" pitchFamily="65" charset="-120"/>
                <a:cs typeface="Arial" charset="0"/>
              </a:endParaRPr>
            </a:p>
          </p:txBody>
        </p:sp>
        <p:sp>
          <p:nvSpPr>
            <p:cNvPr id="266267" name="Rectangle 29"/>
            <p:cNvSpPr>
              <a:spLocks noChangeArrowheads="1"/>
            </p:cNvSpPr>
            <p:nvPr/>
          </p:nvSpPr>
          <p:spPr bwMode="auto">
            <a:xfrm>
              <a:off x="2160" y="1536"/>
              <a:ext cx="1157" cy="380"/>
            </a:xfrm>
            <a:prstGeom prst="rect">
              <a:avLst/>
            </a:prstGeom>
            <a:solidFill>
              <a:srgbClr val="CCFFFF"/>
            </a:solidFill>
            <a:ln w="0">
              <a:solidFill>
                <a:srgbClr val="000000"/>
              </a:solidFill>
              <a:miter lim="800000"/>
              <a:headEnd/>
              <a:tailEnd/>
            </a:ln>
            <a:effectLst>
              <a:prstShdw prst="shdw13" dist="53882" dir="13500000">
                <a:srgbClr val="808080">
                  <a:alpha val="50000"/>
                </a:srgbClr>
              </a:prstShdw>
            </a:effectLst>
          </p:spPr>
          <p:txBody>
            <a:bodyPr anchor="ctr"/>
            <a:lstStyle/>
            <a:p>
              <a:pPr algn="ctr" fontAlgn="ctr">
                <a:lnSpc>
                  <a:spcPct val="95000"/>
                </a:lnSpc>
                <a:spcBef>
                  <a:spcPct val="50000"/>
                </a:spcBef>
                <a:buClr>
                  <a:srgbClr val="CC9900"/>
                </a:buClr>
                <a:buSzPct val="150000"/>
                <a:buFont typeface="Wingdings" pitchFamily="2" charset="2"/>
                <a:buNone/>
              </a:pPr>
              <a:r>
                <a:rPr kumimoji="0" lang="zh-TW" altLang="en-US">
                  <a:solidFill>
                    <a:srgbClr val="000000"/>
                  </a:solidFill>
                  <a:ea typeface="標楷體" pitchFamily="65" charset="-120"/>
                </a:rPr>
                <a:t>渴望的服務</a:t>
              </a:r>
            </a:p>
          </p:txBody>
        </p:sp>
        <p:sp>
          <p:nvSpPr>
            <p:cNvPr id="266268" name="Rectangle 30"/>
            <p:cNvSpPr>
              <a:spLocks noChangeArrowheads="1"/>
            </p:cNvSpPr>
            <p:nvPr/>
          </p:nvSpPr>
          <p:spPr bwMode="auto">
            <a:xfrm>
              <a:off x="2179" y="2794"/>
              <a:ext cx="1157" cy="379"/>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a:solidFill>
                  <a:srgbClr val="000000"/>
                </a:solidFill>
                <a:ea typeface="標楷體" pitchFamily="65" charset="-120"/>
                <a:cs typeface="Arial" charset="0"/>
              </a:endParaRPr>
            </a:p>
          </p:txBody>
        </p:sp>
        <p:sp>
          <p:nvSpPr>
            <p:cNvPr id="266269" name="Rectangle 31"/>
            <p:cNvSpPr>
              <a:spLocks noChangeArrowheads="1"/>
            </p:cNvSpPr>
            <p:nvPr/>
          </p:nvSpPr>
          <p:spPr bwMode="auto">
            <a:xfrm>
              <a:off x="2179" y="2794"/>
              <a:ext cx="1157" cy="379"/>
            </a:xfrm>
            <a:prstGeom prst="rect">
              <a:avLst/>
            </a:prstGeom>
            <a:solidFill>
              <a:srgbClr val="FFFF99"/>
            </a:solidFill>
            <a:ln w="0">
              <a:solidFill>
                <a:srgbClr val="000000"/>
              </a:solidFill>
              <a:miter lim="800000"/>
              <a:headEnd/>
              <a:tailEnd/>
            </a:ln>
            <a:effectLst>
              <a:prstShdw prst="shdw13" dist="53882" dir="13500000">
                <a:srgbClr val="808080">
                  <a:alpha val="50000"/>
                </a:srgbClr>
              </a:prstShdw>
            </a:effectLst>
          </p:spPr>
          <p:txBody>
            <a:bodyPr anchor="ctr"/>
            <a:lstStyle/>
            <a:p>
              <a:pPr algn="ctr" fontAlgn="ctr">
                <a:lnSpc>
                  <a:spcPct val="95000"/>
                </a:lnSpc>
                <a:spcBef>
                  <a:spcPct val="50000"/>
                </a:spcBef>
                <a:buClr>
                  <a:srgbClr val="CC9900"/>
                </a:buClr>
                <a:buSzPct val="150000"/>
                <a:buFont typeface="Wingdings" pitchFamily="2" charset="2"/>
                <a:buNone/>
              </a:pPr>
              <a:r>
                <a:rPr kumimoji="0" lang="zh-TW" altLang="en-US">
                  <a:solidFill>
                    <a:srgbClr val="000000"/>
                  </a:solidFill>
                  <a:ea typeface="標楷體" pitchFamily="65" charset="-120"/>
                </a:rPr>
                <a:t>適當的服務</a:t>
              </a:r>
            </a:p>
          </p:txBody>
        </p:sp>
        <p:sp>
          <p:nvSpPr>
            <p:cNvPr id="266278" name="Rectangle 42"/>
            <p:cNvSpPr>
              <a:spLocks noChangeArrowheads="1"/>
            </p:cNvSpPr>
            <p:nvPr/>
          </p:nvSpPr>
          <p:spPr bwMode="auto">
            <a:xfrm>
              <a:off x="372" y="1196"/>
              <a:ext cx="1161" cy="38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a:solidFill>
                  <a:srgbClr val="000000"/>
                </a:solidFill>
                <a:ea typeface="標楷體" pitchFamily="65" charset="-120"/>
                <a:cs typeface="Arial" charset="0"/>
              </a:endParaRPr>
            </a:p>
          </p:txBody>
        </p:sp>
        <p:sp>
          <p:nvSpPr>
            <p:cNvPr id="266279" name="Rectangle 43"/>
            <p:cNvSpPr>
              <a:spLocks noChangeArrowheads="1"/>
            </p:cNvSpPr>
            <p:nvPr/>
          </p:nvSpPr>
          <p:spPr bwMode="auto">
            <a:xfrm>
              <a:off x="372" y="1196"/>
              <a:ext cx="1161" cy="383"/>
            </a:xfrm>
            <a:prstGeom prst="rect">
              <a:avLst/>
            </a:prstGeom>
            <a:solidFill>
              <a:srgbClr val="FFCC99"/>
            </a:solidFill>
            <a:ln w="0">
              <a:solidFill>
                <a:srgbClr val="000000"/>
              </a:solidFill>
              <a:miter lim="800000"/>
              <a:headEnd/>
              <a:tailEnd/>
            </a:ln>
            <a:effectLst>
              <a:prstShdw prst="shdw13" dist="53882" dir="13500000">
                <a:srgbClr val="808080">
                  <a:alpha val="50000"/>
                </a:srgbClr>
              </a:prstShdw>
            </a:effectLst>
          </p:spPr>
          <p:txBody>
            <a:bodyPr anchor="ctr"/>
            <a:lstStyle/>
            <a:p>
              <a:pPr algn="ctr" fontAlgn="ctr">
                <a:lnSpc>
                  <a:spcPct val="95000"/>
                </a:lnSpc>
                <a:spcBef>
                  <a:spcPct val="50000"/>
                </a:spcBef>
                <a:buClr>
                  <a:srgbClr val="CC9900"/>
                </a:buClr>
                <a:buSzPct val="150000"/>
                <a:buFont typeface="Wingdings" pitchFamily="2" charset="2"/>
                <a:buNone/>
              </a:pPr>
              <a:r>
                <a:rPr kumimoji="0" lang="zh-TW" altLang="en-US">
                  <a:solidFill>
                    <a:srgbClr val="000000"/>
                  </a:solidFill>
                  <a:ea typeface="標楷體" pitchFamily="65" charset="-120"/>
                </a:rPr>
                <a:t>個人需求</a:t>
              </a:r>
            </a:p>
          </p:txBody>
        </p:sp>
        <p:sp>
          <p:nvSpPr>
            <p:cNvPr id="266281" name="Rectangle 45"/>
            <p:cNvSpPr>
              <a:spLocks noChangeArrowheads="1"/>
            </p:cNvSpPr>
            <p:nvPr/>
          </p:nvSpPr>
          <p:spPr bwMode="auto">
            <a:xfrm>
              <a:off x="384" y="1824"/>
              <a:ext cx="1161" cy="380"/>
            </a:xfrm>
            <a:prstGeom prst="rect">
              <a:avLst/>
            </a:prstGeom>
            <a:solidFill>
              <a:srgbClr val="FFCC99"/>
            </a:solidFill>
            <a:ln w="0">
              <a:solidFill>
                <a:srgbClr val="000000"/>
              </a:solidFill>
              <a:miter lim="800000"/>
              <a:headEnd/>
              <a:tailEnd/>
            </a:ln>
            <a:effectLst>
              <a:prstShdw prst="shdw13" dist="53882" dir="13500000">
                <a:srgbClr val="808080">
                  <a:alpha val="50000"/>
                </a:srgbClr>
              </a:prstShdw>
            </a:effectLst>
          </p:spPr>
          <p:txBody>
            <a:bodyPr anchor="ctr"/>
            <a:lstStyle/>
            <a:p>
              <a:pPr algn="ctr" fontAlgn="ctr">
                <a:lnSpc>
                  <a:spcPct val="95000"/>
                </a:lnSpc>
                <a:spcBef>
                  <a:spcPct val="50000"/>
                </a:spcBef>
                <a:buClr>
                  <a:srgbClr val="CC9900"/>
                </a:buClr>
                <a:buSzPct val="150000"/>
                <a:buFont typeface="Wingdings" pitchFamily="2" charset="2"/>
                <a:buNone/>
              </a:pPr>
              <a:r>
                <a:rPr kumimoji="0" lang="zh-TW" altLang="en-US">
                  <a:solidFill>
                    <a:srgbClr val="000000"/>
                  </a:solidFill>
                  <a:ea typeface="標楷體" pitchFamily="65" charset="-120"/>
                </a:rPr>
                <a:t>可能的利益</a:t>
              </a:r>
            </a:p>
          </p:txBody>
        </p:sp>
        <p:sp>
          <p:nvSpPr>
            <p:cNvPr id="266282" name="Rectangle 46"/>
            <p:cNvSpPr>
              <a:spLocks noChangeArrowheads="1"/>
            </p:cNvSpPr>
            <p:nvPr/>
          </p:nvSpPr>
          <p:spPr bwMode="auto">
            <a:xfrm>
              <a:off x="372" y="2482"/>
              <a:ext cx="1161" cy="38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a:solidFill>
                  <a:srgbClr val="000000"/>
                </a:solidFill>
                <a:ea typeface="標楷體" pitchFamily="65" charset="-120"/>
                <a:cs typeface="Arial" charset="0"/>
              </a:endParaRPr>
            </a:p>
          </p:txBody>
        </p:sp>
        <p:sp>
          <p:nvSpPr>
            <p:cNvPr id="266283" name="Rectangle 47"/>
            <p:cNvSpPr>
              <a:spLocks noChangeArrowheads="1"/>
            </p:cNvSpPr>
            <p:nvPr/>
          </p:nvSpPr>
          <p:spPr bwMode="auto">
            <a:xfrm>
              <a:off x="372" y="2482"/>
              <a:ext cx="1161" cy="380"/>
            </a:xfrm>
            <a:prstGeom prst="rect">
              <a:avLst/>
            </a:prstGeom>
            <a:solidFill>
              <a:srgbClr val="FFCC99"/>
            </a:solidFill>
            <a:ln w="0">
              <a:solidFill>
                <a:srgbClr val="000000"/>
              </a:solidFill>
              <a:miter lim="800000"/>
              <a:headEnd/>
              <a:tailEnd/>
            </a:ln>
            <a:effectLst>
              <a:prstShdw prst="shdw13" dist="53882" dir="13500000">
                <a:srgbClr val="808080">
                  <a:alpha val="50000"/>
                </a:srgbClr>
              </a:prstShdw>
            </a:effectLst>
          </p:spPr>
          <p:txBody>
            <a:bodyPr anchor="ctr"/>
            <a:lstStyle/>
            <a:p>
              <a:pPr algn="ctr" fontAlgn="ctr">
                <a:lnSpc>
                  <a:spcPct val="95000"/>
                </a:lnSpc>
                <a:spcBef>
                  <a:spcPct val="50000"/>
                </a:spcBef>
                <a:buClr>
                  <a:srgbClr val="CC9900"/>
                </a:buClr>
                <a:buSzPct val="150000"/>
                <a:buFont typeface="Wingdings" pitchFamily="2" charset="2"/>
                <a:buNone/>
              </a:pPr>
              <a:r>
                <a:rPr kumimoji="0" lang="zh-TW" altLang="en-US">
                  <a:solidFill>
                    <a:srgbClr val="000000"/>
                  </a:solidFill>
                  <a:ea typeface="標楷體" pitchFamily="65" charset="-120"/>
                </a:rPr>
                <a:t>知覺的服務變更</a:t>
              </a:r>
            </a:p>
          </p:txBody>
        </p:sp>
        <p:sp>
          <p:nvSpPr>
            <p:cNvPr id="266284" name="Rectangle 48"/>
            <p:cNvSpPr>
              <a:spLocks noChangeArrowheads="1"/>
            </p:cNvSpPr>
            <p:nvPr/>
          </p:nvSpPr>
          <p:spPr bwMode="auto">
            <a:xfrm>
              <a:off x="372" y="3125"/>
              <a:ext cx="1161" cy="37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a:solidFill>
                  <a:srgbClr val="000000"/>
                </a:solidFill>
                <a:ea typeface="標楷體" pitchFamily="65" charset="-120"/>
                <a:cs typeface="Arial" charset="0"/>
              </a:endParaRPr>
            </a:p>
          </p:txBody>
        </p:sp>
        <p:sp>
          <p:nvSpPr>
            <p:cNvPr id="266285" name="Rectangle 49"/>
            <p:cNvSpPr>
              <a:spLocks noChangeArrowheads="1"/>
            </p:cNvSpPr>
            <p:nvPr/>
          </p:nvSpPr>
          <p:spPr bwMode="auto">
            <a:xfrm>
              <a:off x="372" y="3125"/>
              <a:ext cx="1161" cy="379"/>
            </a:xfrm>
            <a:prstGeom prst="rect">
              <a:avLst/>
            </a:prstGeom>
            <a:solidFill>
              <a:srgbClr val="FFCC99"/>
            </a:solidFill>
            <a:ln w="0">
              <a:solidFill>
                <a:srgbClr val="000000"/>
              </a:solidFill>
              <a:miter lim="800000"/>
              <a:headEnd/>
              <a:tailEnd/>
            </a:ln>
            <a:effectLst>
              <a:prstShdw prst="shdw13" dist="53882" dir="13500000">
                <a:srgbClr val="808080">
                  <a:alpha val="50000"/>
                </a:srgbClr>
              </a:prstShdw>
            </a:effectLst>
          </p:spPr>
          <p:txBody>
            <a:bodyPr anchor="ctr"/>
            <a:lstStyle/>
            <a:p>
              <a:pPr algn="ctr" fontAlgn="ctr">
                <a:lnSpc>
                  <a:spcPct val="95000"/>
                </a:lnSpc>
                <a:spcBef>
                  <a:spcPct val="50000"/>
                </a:spcBef>
                <a:buClr>
                  <a:srgbClr val="CC9900"/>
                </a:buClr>
                <a:buSzPct val="150000"/>
                <a:buFont typeface="Wingdings" pitchFamily="2" charset="2"/>
                <a:buNone/>
              </a:pPr>
              <a:r>
                <a:rPr kumimoji="0" lang="zh-TW" altLang="en-US">
                  <a:solidFill>
                    <a:srgbClr val="000000"/>
                  </a:solidFill>
                  <a:ea typeface="標楷體" pitchFamily="65" charset="-120"/>
                </a:rPr>
                <a:t>情境因素</a:t>
              </a:r>
            </a:p>
          </p:txBody>
        </p:sp>
        <p:sp>
          <p:nvSpPr>
            <p:cNvPr id="266291" name="Rectangle 55"/>
            <p:cNvSpPr>
              <a:spLocks noChangeArrowheads="1"/>
            </p:cNvSpPr>
            <p:nvPr/>
          </p:nvSpPr>
          <p:spPr bwMode="auto">
            <a:xfrm>
              <a:off x="475" y="2007"/>
              <a:ext cx="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endParaRPr kumimoji="0" lang="zh-TW" altLang="zh-TW" sz="2000">
                <a:solidFill>
                  <a:srgbClr val="000000"/>
                </a:solidFill>
                <a:ea typeface="標楷體" pitchFamily="65" charset="-120"/>
                <a:cs typeface="Arial" charset="0"/>
              </a:endParaRPr>
            </a:p>
          </p:txBody>
        </p:sp>
      </p:grpSp>
      <p:sp>
        <p:nvSpPr>
          <p:cNvPr id="266296" name="Rectangle 60"/>
          <p:cNvSpPr>
            <a:spLocks noChangeArrowheads="1"/>
          </p:cNvSpPr>
          <p:nvPr/>
        </p:nvSpPr>
        <p:spPr bwMode="auto">
          <a:xfrm>
            <a:off x="1065213" y="4271963"/>
            <a:ext cx="15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endParaRPr kumimoji="0" lang="zh-TW" altLang="zh-TW" sz="2000">
              <a:solidFill>
                <a:srgbClr val="000000"/>
              </a:solidFill>
              <a:ea typeface="標楷體" pitchFamily="65" charset="-120"/>
              <a:cs typeface="Arial" charset="0"/>
            </a:endParaRPr>
          </a:p>
        </p:txBody>
      </p:sp>
      <p:sp>
        <p:nvSpPr>
          <p:cNvPr id="266301" name="Text Box 66"/>
          <p:cNvSpPr txBox="1">
            <a:spLocks noChangeArrowheads="1"/>
          </p:cNvSpPr>
          <p:nvPr/>
        </p:nvSpPr>
        <p:spPr bwMode="auto">
          <a:xfrm>
            <a:off x="0" y="5943600"/>
            <a:ext cx="7772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fontAlgn="base">
              <a:spcBef>
                <a:spcPct val="0"/>
              </a:spcBef>
              <a:spcAft>
                <a:spcPct val="0"/>
              </a:spcAft>
              <a:defRPr kumimoji="1">
                <a:solidFill>
                  <a:schemeClr val="tx1"/>
                </a:solidFill>
                <a:latin typeface="Arial" charset="0"/>
                <a:ea typeface="新細明體" pitchFamily="18" charset="-120"/>
              </a:defRPr>
            </a:lvl6pPr>
            <a:lvl7pPr marL="2971800" indent="-228600" fontAlgn="base">
              <a:spcBef>
                <a:spcPct val="0"/>
              </a:spcBef>
              <a:spcAft>
                <a:spcPct val="0"/>
              </a:spcAft>
              <a:defRPr kumimoji="1">
                <a:solidFill>
                  <a:schemeClr val="tx1"/>
                </a:solidFill>
                <a:latin typeface="Arial" charset="0"/>
                <a:ea typeface="新細明體" pitchFamily="18" charset="-120"/>
              </a:defRPr>
            </a:lvl7pPr>
            <a:lvl8pPr marL="3429000" indent="-228600" fontAlgn="base">
              <a:spcBef>
                <a:spcPct val="0"/>
              </a:spcBef>
              <a:spcAft>
                <a:spcPct val="0"/>
              </a:spcAft>
              <a:defRPr kumimoji="1">
                <a:solidFill>
                  <a:schemeClr val="tx1"/>
                </a:solidFill>
                <a:latin typeface="Arial" charset="0"/>
                <a:ea typeface="新細明體" pitchFamily="18" charset="-120"/>
              </a:defRPr>
            </a:lvl8pPr>
            <a:lvl9pPr marL="3886200" indent="-228600" fontAlgn="base">
              <a:spcBef>
                <a:spcPct val="0"/>
              </a:spcBef>
              <a:spcAft>
                <a:spcPct val="0"/>
              </a:spcAft>
              <a:defRPr kumimoji="1">
                <a:solidFill>
                  <a:schemeClr val="tx1"/>
                </a:solidFill>
                <a:latin typeface="Arial" charset="0"/>
                <a:ea typeface="新細明體" pitchFamily="18" charset="-120"/>
              </a:defRPr>
            </a:lvl9pPr>
          </a:lstStyle>
          <a:p>
            <a:pPr fontAlgn="ctr">
              <a:lnSpc>
                <a:spcPct val="95000"/>
              </a:lnSpc>
              <a:spcBef>
                <a:spcPct val="50000"/>
              </a:spcBef>
              <a:buClr>
                <a:srgbClr val="CC9900"/>
              </a:buClr>
              <a:buSzPct val="150000"/>
              <a:buFont typeface="Wingdings" pitchFamily="2" charset="2"/>
              <a:buNone/>
            </a:pPr>
            <a:r>
              <a:rPr kumimoji="0" lang="zh-TW" altLang="en-US" sz="1000" i="1">
                <a:solidFill>
                  <a:srgbClr val="000000"/>
                </a:solidFill>
                <a:latin typeface="Times New Roman" pitchFamily="18" charset="0"/>
                <a:cs typeface="Arial" charset="0"/>
              </a:rPr>
              <a:t>資料來源： </a:t>
            </a:r>
            <a:r>
              <a:rPr kumimoji="0" lang="en-US" altLang="zh-TW" sz="1000">
                <a:solidFill>
                  <a:srgbClr val="000000"/>
                </a:solidFill>
                <a:latin typeface="Times New Roman" pitchFamily="18" charset="0"/>
                <a:cs typeface="Arial" charset="0"/>
              </a:rPr>
              <a:t>Adapted from Valarie A. Zeithaml, Leonard A. Berry, and A. Parasuraman, “The Nature and Determinants of Customer Expectations of Service,” </a:t>
            </a:r>
            <a:r>
              <a:rPr kumimoji="0" lang="en-US" altLang="zh-TW" sz="1000" i="1">
                <a:solidFill>
                  <a:srgbClr val="000000"/>
                </a:solidFill>
                <a:latin typeface="Times New Roman" pitchFamily="18" charset="0"/>
                <a:cs typeface="Arial" charset="0"/>
              </a:rPr>
              <a:t>Journal of the Academy of Marketing Science</a:t>
            </a:r>
            <a:r>
              <a:rPr kumimoji="0" lang="en-US" altLang="zh-TW" sz="1000">
                <a:solidFill>
                  <a:srgbClr val="000000"/>
                </a:solidFill>
                <a:latin typeface="Times New Roman" pitchFamily="18" charset="0"/>
                <a:cs typeface="Arial" charset="0"/>
              </a:rPr>
              <a:t> 21, no. 1 (1993)</a:t>
            </a:r>
            <a:r>
              <a:rPr kumimoji="0" lang="zh-TW" altLang="en-US" sz="1000">
                <a:solidFill>
                  <a:srgbClr val="000000"/>
                </a:solidFill>
                <a:latin typeface="Times New Roman" pitchFamily="18" charset="0"/>
                <a:cs typeface="Arial" charset="0"/>
              </a:rPr>
              <a:t>： </a:t>
            </a:r>
            <a:r>
              <a:rPr kumimoji="0" lang="en-US" altLang="zh-TW" sz="1000">
                <a:solidFill>
                  <a:srgbClr val="000000"/>
                </a:solidFill>
                <a:latin typeface="Times New Roman" pitchFamily="18" charset="0"/>
                <a:cs typeface="Arial" charset="0"/>
              </a:rPr>
              <a:t>pp 1–12.</a:t>
            </a:r>
            <a:endParaRPr kumimoji="0" lang="en-US" altLang="zh-TW" sz="1000" i="1">
              <a:solidFill>
                <a:srgbClr val="000000"/>
              </a:solidFill>
              <a:latin typeface="Times New Roman" pitchFamily="18" charset="0"/>
              <a:cs typeface="Arial" charset="0"/>
            </a:endParaRPr>
          </a:p>
        </p:txBody>
      </p:sp>
    </p:spTree>
    <p:extLst>
      <p:ext uri="{BB962C8B-B14F-4D97-AF65-F5344CB8AC3E}">
        <p14:creationId xmlns:p14="http://schemas.microsoft.com/office/powerpoint/2010/main" val="33244432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8" name="Rectangle 4"/>
          <p:cNvSpPr>
            <a:spLocks noGrp="1" noChangeArrowheads="1"/>
          </p:cNvSpPr>
          <p:nvPr>
            <p:ph type="title"/>
          </p:nvPr>
        </p:nvSpPr>
        <p:spPr/>
        <p:txBody>
          <a:bodyPr/>
          <a:lstStyle/>
          <a:p>
            <a:r>
              <a:rPr lang="zh-TW" altLang="en-US" dirty="0" smtClean="0"/>
              <a:t>第</a:t>
            </a:r>
            <a:r>
              <a:rPr lang="zh-TW" altLang="en-US" dirty="0"/>
              <a:t>五</a:t>
            </a:r>
            <a:r>
              <a:rPr lang="zh-TW" altLang="en-US" dirty="0" smtClean="0"/>
              <a:t>章 了解消費者行為</a:t>
            </a:r>
            <a:endParaRPr lang="zh-TW" altLang="en-US" dirty="0"/>
          </a:p>
        </p:txBody>
      </p:sp>
      <p:sp>
        <p:nvSpPr>
          <p:cNvPr id="221189" name="Rectangle 5"/>
          <p:cNvSpPr>
            <a:spLocks noGrp="1" noChangeArrowheads="1"/>
          </p:cNvSpPr>
          <p:nvPr>
            <p:ph type="body" idx="1"/>
          </p:nvPr>
        </p:nvSpPr>
        <p:spPr/>
        <p:txBody>
          <a:bodyPr/>
          <a:lstStyle/>
          <a:p>
            <a:r>
              <a:rPr lang="zh-TW" altLang="en-US" dirty="0" smtClean="0"/>
              <a:t>顧客</a:t>
            </a:r>
            <a:r>
              <a:rPr lang="zh-TW" altLang="en-US" dirty="0"/>
              <a:t>決策制訂：服務消費的三階段模型</a:t>
            </a:r>
          </a:p>
          <a:p>
            <a:pPr lvl="1"/>
            <a:r>
              <a:rPr lang="zh-TW" altLang="en-US" dirty="0"/>
              <a:t>購前階段</a:t>
            </a:r>
          </a:p>
          <a:p>
            <a:pPr lvl="1"/>
            <a:r>
              <a:rPr lang="zh-TW" altLang="en-US" dirty="0"/>
              <a:t>服務接觸階段</a:t>
            </a:r>
          </a:p>
          <a:p>
            <a:pPr lvl="1"/>
            <a:r>
              <a:rPr lang="zh-TW" altLang="en-US" dirty="0"/>
              <a:t>接觸後階段</a:t>
            </a:r>
          </a:p>
        </p:txBody>
      </p:sp>
    </p:spTree>
    <p:extLst>
      <p:ext uri="{BB962C8B-B14F-4D97-AF65-F5344CB8AC3E}">
        <p14:creationId xmlns:p14="http://schemas.microsoft.com/office/powerpoint/2010/main" val="27992125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3" name="Rectangle 5"/>
          <p:cNvSpPr>
            <a:spLocks noGrp="1" noChangeArrowheads="1"/>
          </p:cNvSpPr>
          <p:nvPr>
            <p:ph type="title"/>
          </p:nvPr>
        </p:nvSpPr>
        <p:spPr/>
        <p:txBody>
          <a:bodyPr/>
          <a:lstStyle/>
          <a:p>
            <a:r>
              <a:rPr lang="zh-TW" altLang="en-US"/>
              <a:t>消費者期望的組成要素</a:t>
            </a:r>
          </a:p>
        </p:txBody>
      </p:sp>
      <p:sp>
        <p:nvSpPr>
          <p:cNvPr id="268294" name="Rectangle 6"/>
          <p:cNvSpPr>
            <a:spLocks noGrp="1" noChangeArrowheads="1"/>
          </p:cNvSpPr>
          <p:nvPr>
            <p:ph type="body" idx="1"/>
          </p:nvPr>
        </p:nvSpPr>
        <p:spPr/>
        <p:txBody>
          <a:bodyPr>
            <a:normAutofit fontScale="92500" lnSpcReduction="10000"/>
          </a:bodyPr>
          <a:lstStyle/>
          <a:p>
            <a:pPr>
              <a:lnSpc>
                <a:spcPct val="110000"/>
              </a:lnSpc>
            </a:pPr>
            <a:r>
              <a:rPr lang="zh-TW" altLang="en-US"/>
              <a:t>渴望的服務水準： </a:t>
            </a:r>
          </a:p>
          <a:p>
            <a:pPr lvl="1">
              <a:lnSpc>
                <a:spcPct val="110000"/>
              </a:lnSpc>
            </a:pPr>
            <a:r>
              <a:rPr lang="zh-TW" altLang="en-US"/>
              <a:t>顧客「希望達到的」水準－顧客認定業者能提供、應該提供的服務</a:t>
            </a:r>
          </a:p>
          <a:p>
            <a:pPr>
              <a:lnSpc>
                <a:spcPct val="110000"/>
              </a:lnSpc>
            </a:pPr>
            <a:r>
              <a:rPr lang="zh-TW" altLang="en-US"/>
              <a:t>適當的服務水準：</a:t>
            </a:r>
          </a:p>
          <a:p>
            <a:pPr lvl="1">
              <a:lnSpc>
                <a:spcPct val="110000"/>
              </a:lnSpc>
            </a:pPr>
            <a:r>
              <a:rPr lang="zh-TW" altLang="en-US"/>
              <a:t>對服務期望的最低門檻</a:t>
            </a:r>
          </a:p>
          <a:p>
            <a:pPr>
              <a:lnSpc>
                <a:spcPct val="110000"/>
              </a:lnSpc>
            </a:pPr>
            <a:r>
              <a:rPr lang="zh-TW" altLang="en-US"/>
              <a:t>預期的服務水準：</a:t>
            </a:r>
          </a:p>
          <a:p>
            <a:pPr lvl="1">
              <a:lnSpc>
                <a:spcPct val="110000"/>
              </a:lnSpc>
            </a:pPr>
            <a:r>
              <a:rPr lang="zh-TW" altLang="en-US"/>
              <a:t>顧客實際上預期的服務水準</a:t>
            </a:r>
          </a:p>
          <a:p>
            <a:pPr>
              <a:lnSpc>
                <a:spcPct val="110000"/>
              </a:lnSpc>
            </a:pPr>
            <a:r>
              <a:rPr lang="zh-TW" altLang="en-US"/>
              <a:t>容忍區間：</a:t>
            </a:r>
          </a:p>
          <a:p>
            <a:pPr lvl="1">
              <a:lnSpc>
                <a:spcPct val="110000"/>
              </a:lnSpc>
            </a:pPr>
            <a:r>
              <a:rPr lang="zh-TW" altLang="en-US"/>
              <a:t>在服務傳遞中，消費者願意接受的差異程度</a:t>
            </a:r>
          </a:p>
        </p:txBody>
      </p:sp>
    </p:spTree>
    <p:extLst>
      <p:ext uri="{BB962C8B-B14F-4D97-AF65-F5344CB8AC3E}">
        <p14:creationId xmlns:p14="http://schemas.microsoft.com/office/powerpoint/2010/main" val="21998579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5"/>
          <p:cNvSpPr>
            <a:spLocks noChangeArrowheads="1"/>
          </p:cNvSpPr>
          <p:nvPr/>
        </p:nvSpPr>
        <p:spPr bwMode="auto">
          <a:xfrm>
            <a:off x="838200" y="2663825"/>
            <a:ext cx="7772400" cy="1984375"/>
          </a:xfrm>
          <a:prstGeom prst="rect">
            <a:avLst/>
          </a:prstGeom>
          <a:gradFill rotWithShape="1">
            <a:gsLst>
              <a:gs pos="0">
                <a:srgbClr val="F8F8F8">
                  <a:alpha val="79999"/>
                </a:srgbClr>
              </a:gs>
              <a:gs pos="100000">
                <a:srgbClr val="F4F4F4">
                  <a:alpha val="15999"/>
                </a:srgbClr>
              </a:gs>
            </a:gsLst>
            <a:lin ang="5400000" scaled="1"/>
          </a:gradFill>
          <a:ln w="57150" cmpd="thinThick" algn="ctr">
            <a:solidFill>
              <a:srgbClr val="FFCC00"/>
            </a:solidFill>
            <a:miter lim="800000"/>
            <a:headEnd/>
            <a:tailEnd/>
          </a:ln>
        </p:spPr>
        <p:txBody>
          <a:bodyPr lIns="92075" tIns="46038" rIns="92075" bIns="46038" anchor="ctr"/>
          <a:lstStyle/>
          <a:p>
            <a:pPr algn="ctr">
              <a:lnSpc>
                <a:spcPct val="110000"/>
              </a:lnSpc>
            </a:pPr>
            <a:r>
              <a:rPr kumimoji="0" lang="en-US" altLang="zh-TW" sz="4000" dirty="0" smtClean="0">
                <a:solidFill>
                  <a:srgbClr val="000099"/>
                </a:solidFill>
                <a:ea typeface="標楷體" pitchFamily="65" charset="-120"/>
                <a:cs typeface="Arial" charset="0"/>
              </a:rPr>
              <a:t>5.3  </a:t>
            </a:r>
            <a:r>
              <a:rPr kumimoji="0" lang="zh-TW" altLang="en-US" sz="4000" dirty="0">
                <a:solidFill>
                  <a:srgbClr val="000099"/>
                </a:solidFill>
                <a:ea typeface="標楷體" pitchFamily="65" charset="-120"/>
                <a:cs typeface="Arial" charset="0"/>
              </a:rPr>
              <a:t>服務接觸階段</a:t>
            </a:r>
          </a:p>
        </p:txBody>
      </p:sp>
    </p:spTree>
    <p:extLst>
      <p:ext uri="{BB962C8B-B14F-4D97-AF65-F5344CB8AC3E}">
        <p14:creationId xmlns:p14="http://schemas.microsoft.com/office/powerpoint/2010/main" val="3264312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94" name="Rectangle 11"/>
          <p:cNvSpPr>
            <a:spLocks noGrp="1" noChangeArrowheads="1"/>
          </p:cNvSpPr>
          <p:nvPr>
            <p:ph type="title" idx="4294967295"/>
          </p:nvPr>
        </p:nvSpPr>
        <p:spPr/>
        <p:txBody>
          <a:bodyPr lIns="92075" tIns="46038" rIns="92075" bIns="46038"/>
          <a:lstStyle/>
          <a:p>
            <a:r>
              <a:rPr lang="zh-TW" altLang="en-US">
                <a:latin typeface="標楷體" pitchFamily="65" charset="-120"/>
              </a:rPr>
              <a:t>服務接觸階段：概述</a:t>
            </a:r>
          </a:p>
        </p:txBody>
      </p:sp>
      <p:grpSp>
        <p:nvGrpSpPr>
          <p:cNvPr id="272399" name="Group 15"/>
          <p:cNvGrpSpPr>
            <a:grpSpLocks/>
          </p:cNvGrpSpPr>
          <p:nvPr/>
        </p:nvGrpSpPr>
        <p:grpSpPr bwMode="auto">
          <a:xfrm>
            <a:off x="152400" y="1752600"/>
            <a:ext cx="8610600" cy="4343400"/>
            <a:chOff x="96" y="1104"/>
            <a:chExt cx="5424" cy="2736"/>
          </a:xfrm>
        </p:grpSpPr>
        <p:sp>
          <p:nvSpPr>
            <p:cNvPr id="272386" name="Rectangle 3"/>
            <p:cNvSpPr>
              <a:spLocks noChangeArrowheads="1"/>
            </p:cNvSpPr>
            <p:nvPr/>
          </p:nvSpPr>
          <p:spPr bwMode="auto">
            <a:xfrm>
              <a:off x="288" y="1104"/>
              <a:ext cx="2016" cy="528"/>
            </a:xfrm>
            <a:prstGeom prst="rect">
              <a:avLst/>
            </a:prstGeom>
            <a:solidFill>
              <a:srgbClr val="3366FF">
                <a:alpha val="20000"/>
              </a:srgbClr>
            </a:solidFill>
            <a:ln w="9525" algn="ctr">
              <a:solidFill>
                <a:srgbClr val="000000"/>
              </a:solidFill>
              <a:miter lim="800000"/>
              <a:headEnd/>
              <a:tailEnd/>
            </a:ln>
          </p:spPr>
          <p:txBody>
            <a:bodyPr wrap="none" anchor="ctr"/>
            <a:lstStyle/>
            <a:p>
              <a:pPr algn="ctr" fontAlgn="ctr">
                <a:lnSpc>
                  <a:spcPct val="95000"/>
                </a:lnSpc>
                <a:spcBef>
                  <a:spcPct val="50000"/>
                </a:spcBef>
                <a:buClr>
                  <a:srgbClr val="CC9900"/>
                </a:buClr>
                <a:buSzPct val="150000"/>
                <a:buFont typeface="Wingdings" pitchFamily="2" charset="2"/>
                <a:buNone/>
              </a:pPr>
              <a:r>
                <a:rPr kumimoji="0" lang="zh-TW" altLang="en-US" sz="2200">
                  <a:solidFill>
                    <a:srgbClr val="000000"/>
                  </a:solidFill>
                  <a:ea typeface="標楷體" pitchFamily="65" charset="-120"/>
                </a:rPr>
                <a:t>購前階段</a:t>
              </a:r>
            </a:p>
          </p:txBody>
        </p:sp>
        <p:sp>
          <p:nvSpPr>
            <p:cNvPr id="272388" name="Rectangle 5"/>
            <p:cNvSpPr>
              <a:spLocks noChangeArrowheads="1"/>
            </p:cNvSpPr>
            <p:nvPr/>
          </p:nvSpPr>
          <p:spPr bwMode="auto">
            <a:xfrm>
              <a:off x="288" y="2208"/>
              <a:ext cx="2016" cy="528"/>
            </a:xfrm>
            <a:prstGeom prst="rect">
              <a:avLst/>
            </a:prstGeom>
            <a:solidFill>
              <a:srgbClr val="FF0000">
                <a:alpha val="29019"/>
              </a:srgbClr>
            </a:solidFill>
            <a:ln w="57150" algn="ctr">
              <a:solidFill>
                <a:srgbClr val="0C0300"/>
              </a:solidFill>
              <a:miter lim="800000"/>
              <a:headEnd/>
              <a:tailEnd/>
            </a:ln>
          </p:spPr>
          <p:txBody>
            <a:bodyPr wrap="none" anchor="ctr"/>
            <a:lstStyle/>
            <a:p>
              <a:pPr algn="ctr" fontAlgn="ctr">
                <a:lnSpc>
                  <a:spcPct val="95000"/>
                </a:lnSpc>
                <a:spcBef>
                  <a:spcPct val="50000"/>
                </a:spcBef>
                <a:buClr>
                  <a:srgbClr val="CC9900"/>
                </a:buClr>
                <a:buSzPct val="150000"/>
                <a:buFont typeface="Wingdings" pitchFamily="2" charset="2"/>
                <a:buNone/>
              </a:pPr>
              <a:r>
                <a:rPr kumimoji="0" lang="zh-TW" altLang="en-US" sz="2200">
                  <a:solidFill>
                    <a:srgbClr val="840019"/>
                  </a:solidFill>
                  <a:ea typeface="標楷體" pitchFamily="65" charset="-120"/>
                </a:rPr>
                <a:t>服務接觸階段</a:t>
              </a:r>
            </a:p>
          </p:txBody>
        </p:sp>
        <p:sp>
          <p:nvSpPr>
            <p:cNvPr id="272389" name="Text Box 6"/>
            <p:cNvSpPr txBox="1">
              <a:spLocks noChangeArrowheads="1"/>
            </p:cNvSpPr>
            <p:nvPr/>
          </p:nvSpPr>
          <p:spPr bwMode="auto">
            <a:xfrm>
              <a:off x="96" y="1776"/>
              <a:ext cx="1728"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fontAlgn="base">
                <a:spcBef>
                  <a:spcPct val="0"/>
                </a:spcBef>
                <a:spcAft>
                  <a:spcPct val="0"/>
                </a:spcAft>
                <a:defRPr kumimoji="1">
                  <a:solidFill>
                    <a:schemeClr val="tx1"/>
                  </a:solidFill>
                  <a:latin typeface="Arial" charset="0"/>
                  <a:ea typeface="新細明體" pitchFamily="18" charset="-120"/>
                </a:defRPr>
              </a:lvl6pPr>
              <a:lvl7pPr marL="2971800" indent="-228600" fontAlgn="base">
                <a:spcBef>
                  <a:spcPct val="0"/>
                </a:spcBef>
                <a:spcAft>
                  <a:spcPct val="0"/>
                </a:spcAft>
                <a:defRPr kumimoji="1">
                  <a:solidFill>
                    <a:schemeClr val="tx1"/>
                  </a:solidFill>
                  <a:latin typeface="Arial" charset="0"/>
                  <a:ea typeface="新細明體" pitchFamily="18" charset="-120"/>
                </a:defRPr>
              </a:lvl7pPr>
              <a:lvl8pPr marL="3429000" indent="-228600" fontAlgn="base">
                <a:spcBef>
                  <a:spcPct val="0"/>
                </a:spcBef>
                <a:spcAft>
                  <a:spcPct val="0"/>
                </a:spcAft>
                <a:defRPr kumimoji="1">
                  <a:solidFill>
                    <a:schemeClr val="tx1"/>
                  </a:solidFill>
                  <a:latin typeface="Arial" charset="0"/>
                  <a:ea typeface="新細明體" pitchFamily="18" charset="-120"/>
                </a:defRPr>
              </a:lvl8pPr>
              <a:lvl9pPr marL="3886200" indent="-228600" fontAlgn="base">
                <a:spcBef>
                  <a:spcPct val="0"/>
                </a:spcBef>
                <a:spcAft>
                  <a:spcPct val="0"/>
                </a:spcAft>
                <a:defRPr kumimoji="1">
                  <a:solidFill>
                    <a:schemeClr val="tx1"/>
                  </a:solidFill>
                  <a:latin typeface="Arial" charset="0"/>
                  <a:ea typeface="新細明體" pitchFamily="18" charset="-120"/>
                </a:defRPr>
              </a:lvl9pPr>
            </a:lstStyle>
            <a:p>
              <a:pPr algn="ctr" fontAlgn="ctr">
                <a:lnSpc>
                  <a:spcPct val="95000"/>
                </a:lnSpc>
                <a:spcBef>
                  <a:spcPct val="50000"/>
                </a:spcBef>
                <a:buClr>
                  <a:srgbClr val="CC9900"/>
                </a:buClr>
                <a:buSzPct val="150000"/>
                <a:buFont typeface="Wingdings" pitchFamily="2" charset="2"/>
                <a:buNone/>
              </a:pPr>
              <a:endParaRPr kumimoji="0" lang="zh-TW" altLang="zh-TW">
                <a:solidFill>
                  <a:srgbClr val="840019"/>
                </a:solidFill>
                <a:latin typeface="Times New Roman" pitchFamily="18" charset="0"/>
                <a:ea typeface="標楷體" pitchFamily="65" charset="-120"/>
                <a:cs typeface="Arial" charset="0"/>
              </a:endParaRPr>
            </a:p>
          </p:txBody>
        </p:sp>
        <p:sp>
          <p:nvSpPr>
            <p:cNvPr id="272390" name="Rectangle 7"/>
            <p:cNvSpPr>
              <a:spLocks noChangeArrowheads="1"/>
            </p:cNvSpPr>
            <p:nvPr/>
          </p:nvSpPr>
          <p:spPr bwMode="auto">
            <a:xfrm>
              <a:off x="288" y="3312"/>
              <a:ext cx="2016" cy="528"/>
            </a:xfrm>
            <a:prstGeom prst="rect">
              <a:avLst/>
            </a:prstGeom>
            <a:solidFill>
              <a:srgbClr val="FFFF99">
                <a:alpha val="85097"/>
              </a:srgbClr>
            </a:solidFill>
            <a:ln w="9525" algn="ctr">
              <a:solidFill>
                <a:srgbClr val="000000"/>
              </a:solidFill>
              <a:miter lim="800000"/>
              <a:headEnd/>
              <a:tailEnd/>
            </a:ln>
          </p:spPr>
          <p:txBody>
            <a:bodyPr wrap="none" anchor="ctr"/>
            <a:lstStyle/>
            <a:p>
              <a:pPr algn="ctr" fontAlgn="ctr">
                <a:lnSpc>
                  <a:spcPct val="95000"/>
                </a:lnSpc>
                <a:spcBef>
                  <a:spcPct val="50000"/>
                </a:spcBef>
                <a:buClr>
                  <a:srgbClr val="CC9900"/>
                </a:buClr>
                <a:buSzPct val="150000"/>
                <a:buFont typeface="Wingdings" pitchFamily="2" charset="2"/>
                <a:buNone/>
              </a:pPr>
              <a:r>
                <a:rPr kumimoji="0" lang="zh-TW" altLang="en-US" sz="2200">
                  <a:solidFill>
                    <a:srgbClr val="000000"/>
                  </a:solidFill>
                  <a:ea typeface="標楷體" pitchFamily="65" charset="-120"/>
                </a:rPr>
                <a:t>接觸後階段</a:t>
              </a:r>
            </a:p>
          </p:txBody>
        </p:sp>
        <p:sp>
          <p:nvSpPr>
            <p:cNvPr id="272392" name="AutoShape 9"/>
            <p:cNvSpPr>
              <a:spLocks noChangeArrowheads="1"/>
            </p:cNvSpPr>
            <p:nvPr/>
          </p:nvSpPr>
          <p:spPr bwMode="auto">
            <a:xfrm>
              <a:off x="1104" y="1776"/>
              <a:ext cx="336" cy="336"/>
            </a:xfrm>
            <a:prstGeom prst="downArrow">
              <a:avLst>
                <a:gd name="adj1" fmla="val 50000"/>
                <a:gd name="adj2" fmla="val 25000"/>
              </a:avLst>
            </a:prstGeom>
            <a:solidFill>
              <a:schemeClr val="hlink"/>
            </a:solidFill>
            <a:ln w="9525" algn="ctr">
              <a:solidFill>
                <a:srgbClr val="993300"/>
              </a:solidFill>
              <a:miter lim="800000"/>
              <a:headEnd/>
              <a:tailEnd/>
            </a:ln>
          </p:spPr>
          <p:txBody>
            <a:bodyPr wrap="none" anchor="ctr"/>
            <a:lstStyle/>
            <a:p>
              <a:pPr algn="ctr" fontAlgn="ctr">
                <a:lnSpc>
                  <a:spcPct val="95000"/>
                </a:lnSpc>
                <a:spcBef>
                  <a:spcPct val="50000"/>
                </a:spcBef>
                <a:buClr>
                  <a:srgbClr val="CC9900"/>
                </a:buClr>
                <a:buSzPct val="150000"/>
                <a:buFont typeface="Wingdings" pitchFamily="2" charset="2"/>
                <a:buNone/>
              </a:pPr>
              <a:endParaRPr kumimoji="0" lang="zh-TW" altLang="zh-TW">
                <a:solidFill>
                  <a:srgbClr val="000000"/>
                </a:solidFill>
                <a:ea typeface="標楷體" pitchFamily="65" charset="-120"/>
                <a:cs typeface="Arial" charset="0"/>
              </a:endParaRPr>
            </a:p>
          </p:txBody>
        </p:sp>
        <p:sp>
          <p:nvSpPr>
            <p:cNvPr id="272393" name="AutoShape 10"/>
            <p:cNvSpPr>
              <a:spLocks noChangeArrowheads="1"/>
            </p:cNvSpPr>
            <p:nvPr/>
          </p:nvSpPr>
          <p:spPr bwMode="auto">
            <a:xfrm>
              <a:off x="1104" y="2880"/>
              <a:ext cx="336" cy="336"/>
            </a:xfrm>
            <a:prstGeom prst="downArrow">
              <a:avLst>
                <a:gd name="adj1" fmla="val 50000"/>
                <a:gd name="adj2" fmla="val 25000"/>
              </a:avLst>
            </a:prstGeom>
            <a:solidFill>
              <a:schemeClr val="hlink"/>
            </a:solidFill>
            <a:ln w="9525" algn="ctr">
              <a:solidFill>
                <a:srgbClr val="993300"/>
              </a:solidFill>
              <a:miter lim="800000"/>
              <a:headEnd/>
              <a:tailEnd/>
            </a:ln>
          </p:spPr>
          <p:txBody>
            <a:bodyPr wrap="none" anchor="ctr"/>
            <a:lstStyle/>
            <a:p>
              <a:pPr algn="ctr" fontAlgn="ctr">
                <a:lnSpc>
                  <a:spcPct val="95000"/>
                </a:lnSpc>
                <a:spcBef>
                  <a:spcPct val="50000"/>
                </a:spcBef>
                <a:buClr>
                  <a:srgbClr val="CC9900"/>
                </a:buClr>
                <a:buSzPct val="150000"/>
                <a:buFont typeface="Wingdings" pitchFamily="2" charset="2"/>
                <a:buNone/>
              </a:pPr>
              <a:endParaRPr kumimoji="0" lang="zh-TW" altLang="zh-TW">
                <a:solidFill>
                  <a:srgbClr val="000000"/>
                </a:solidFill>
                <a:ea typeface="標楷體" pitchFamily="65" charset="-120"/>
                <a:cs typeface="Arial" charset="0"/>
              </a:endParaRPr>
            </a:p>
          </p:txBody>
        </p:sp>
        <p:sp>
          <p:nvSpPr>
            <p:cNvPr id="272395" name="Rectangle 12"/>
            <p:cNvSpPr>
              <a:spLocks noChangeArrowheads="1"/>
            </p:cNvSpPr>
            <p:nvPr/>
          </p:nvSpPr>
          <p:spPr bwMode="auto">
            <a:xfrm>
              <a:off x="2976" y="1104"/>
              <a:ext cx="2544" cy="2736"/>
            </a:xfrm>
            <a:prstGeom prst="rect">
              <a:avLst/>
            </a:prstGeom>
            <a:solidFill>
              <a:srgbClr val="FF9999">
                <a:alpha val="29019"/>
              </a:srgbClr>
            </a:solidFill>
            <a:ln w="9525" algn="ctr">
              <a:solidFill>
                <a:srgbClr val="000000"/>
              </a:solidFill>
              <a:miter lim="800000"/>
              <a:headEnd/>
              <a:tailEnd/>
            </a:ln>
          </p:spPr>
          <p:txBody>
            <a:bodyPr wrap="none" anchor="ctr"/>
            <a:lstStyle/>
            <a:p>
              <a:pPr algn="ctr" fontAlgn="ctr">
                <a:lnSpc>
                  <a:spcPct val="95000"/>
                </a:lnSpc>
                <a:spcBef>
                  <a:spcPct val="50000"/>
                </a:spcBef>
                <a:buClr>
                  <a:srgbClr val="CC9900"/>
                </a:buClr>
                <a:buSzPct val="150000"/>
                <a:buFont typeface="Wingdings" pitchFamily="2" charset="2"/>
                <a:buNone/>
              </a:pPr>
              <a:endParaRPr kumimoji="0" lang="zh-TW" altLang="zh-TW">
                <a:solidFill>
                  <a:srgbClr val="000000"/>
                </a:solidFill>
                <a:ea typeface="標楷體" pitchFamily="65" charset="-120"/>
                <a:cs typeface="Arial" charset="0"/>
              </a:endParaRPr>
            </a:p>
          </p:txBody>
        </p:sp>
        <p:sp>
          <p:nvSpPr>
            <p:cNvPr id="272396" name="Line 14"/>
            <p:cNvSpPr>
              <a:spLocks noChangeShapeType="1"/>
            </p:cNvSpPr>
            <p:nvPr/>
          </p:nvSpPr>
          <p:spPr bwMode="auto">
            <a:xfrm flipV="1">
              <a:off x="2304" y="1104"/>
              <a:ext cx="672" cy="1104"/>
            </a:xfrm>
            <a:prstGeom prst="line">
              <a:avLst/>
            </a:prstGeom>
            <a:noFill/>
            <a:ln w="9525">
              <a:solidFill>
                <a:srgbClr val="0C03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72397" name="Line 15"/>
            <p:cNvSpPr>
              <a:spLocks noChangeShapeType="1"/>
            </p:cNvSpPr>
            <p:nvPr/>
          </p:nvSpPr>
          <p:spPr bwMode="auto">
            <a:xfrm>
              <a:off x="2304" y="2736"/>
              <a:ext cx="672" cy="1104"/>
            </a:xfrm>
            <a:prstGeom prst="line">
              <a:avLst/>
            </a:prstGeom>
            <a:noFill/>
            <a:ln w="9525">
              <a:solidFill>
                <a:srgbClr val="0C03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72398" name="Rectangle 16"/>
            <p:cNvSpPr>
              <a:spLocks noChangeArrowheads="1"/>
            </p:cNvSpPr>
            <p:nvPr/>
          </p:nvSpPr>
          <p:spPr bwMode="auto">
            <a:xfrm>
              <a:off x="2976" y="1104"/>
              <a:ext cx="2544" cy="2736"/>
            </a:xfrm>
            <a:prstGeom prst="rect">
              <a:avLst/>
            </a:prstGeom>
            <a:solidFill>
              <a:srgbClr val="FFC1E0">
                <a:alpha val="7607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285750" indent="-285750">
                <a:lnSpc>
                  <a:spcPct val="120000"/>
                </a:lnSpc>
                <a:buClr>
                  <a:srgbClr val="CC9900"/>
                </a:buClr>
                <a:buFont typeface="Wingdings" pitchFamily="2" charset="2"/>
                <a:buChar char="§"/>
              </a:pPr>
              <a:r>
                <a:rPr kumimoji="0" lang="zh-TW" altLang="en-US" sz="2200">
                  <a:solidFill>
                    <a:srgbClr val="870104"/>
                  </a:solidFill>
                  <a:ea typeface="標楷體" pitchFamily="65" charset="-120"/>
                  <a:cs typeface="Arial" charset="0"/>
                </a:rPr>
                <a:t>服務接觸由高度接觸分佈至低度接觸</a:t>
              </a:r>
            </a:p>
            <a:p>
              <a:pPr marL="285750" indent="-285750">
                <a:lnSpc>
                  <a:spcPct val="120000"/>
                </a:lnSpc>
                <a:buClr>
                  <a:srgbClr val="CC9900"/>
                </a:buClr>
                <a:buFont typeface="Wingdings" pitchFamily="2" charset="2"/>
                <a:buChar char="§"/>
              </a:pPr>
              <a:r>
                <a:rPr kumimoji="0" lang="zh-TW" altLang="en-US" sz="2200">
                  <a:solidFill>
                    <a:srgbClr val="870104"/>
                  </a:solidFill>
                  <a:ea typeface="標楷體" pitchFamily="65" charset="-120"/>
                  <a:cs typeface="Arial" charset="0"/>
                </a:rPr>
                <a:t>了解服務生產系統</a:t>
              </a:r>
            </a:p>
            <a:p>
              <a:pPr marL="285750" indent="-285750">
                <a:lnSpc>
                  <a:spcPct val="120000"/>
                </a:lnSpc>
                <a:buClr>
                  <a:srgbClr val="CC9900"/>
                </a:buClr>
                <a:buFont typeface="Wingdings" pitchFamily="2" charset="2"/>
                <a:buChar char="§"/>
              </a:pPr>
              <a:r>
                <a:rPr kumimoji="0" lang="zh-TW" altLang="en-US" sz="2200">
                  <a:solidFill>
                    <a:srgbClr val="870104"/>
                  </a:solidFill>
                  <a:ea typeface="標楷體" pitchFamily="65" charset="-120"/>
                  <a:cs typeface="Arial" charset="0"/>
                </a:rPr>
                <a:t>高度接觸與低度接觸的服務行銷系統</a:t>
              </a:r>
            </a:p>
            <a:p>
              <a:pPr marL="285750" indent="-285750">
                <a:lnSpc>
                  <a:spcPct val="120000"/>
                </a:lnSpc>
                <a:buClr>
                  <a:srgbClr val="CC9900"/>
                </a:buClr>
                <a:buFont typeface="Wingdings" pitchFamily="2" charset="2"/>
                <a:buChar char="§"/>
              </a:pPr>
              <a:r>
                <a:rPr kumimoji="0" lang="zh-TW" altLang="en-US" sz="2200">
                  <a:solidFill>
                    <a:srgbClr val="870104"/>
                  </a:solidFill>
                  <a:ea typeface="標楷體" pitchFamily="65" charset="-120"/>
                  <a:cs typeface="Arial" charset="0"/>
                </a:rPr>
                <a:t>角色與腳本理論</a:t>
              </a:r>
            </a:p>
            <a:p>
              <a:pPr marL="285750" indent="-285750">
                <a:lnSpc>
                  <a:spcPct val="120000"/>
                </a:lnSpc>
                <a:buClr>
                  <a:srgbClr val="CC9900"/>
                </a:buClr>
                <a:buFont typeface="Wingdings" pitchFamily="2" charset="2"/>
                <a:buChar char="§"/>
              </a:pPr>
              <a:r>
                <a:rPr kumimoji="0" lang="zh-TW" altLang="en-US" sz="2200">
                  <a:solidFill>
                    <a:srgbClr val="870104"/>
                  </a:solidFill>
                  <a:ea typeface="標楷體" pitchFamily="65" charset="-120"/>
                  <a:cs typeface="Arial" charset="0"/>
                </a:rPr>
                <a:t>服務傳遞比喻為劇場：整合觀點</a:t>
              </a:r>
            </a:p>
            <a:p>
              <a:pPr marL="285750" indent="-285750">
                <a:lnSpc>
                  <a:spcPct val="120000"/>
                </a:lnSpc>
                <a:buClr>
                  <a:srgbClr val="CC9900"/>
                </a:buClr>
                <a:buFont typeface="Wingdings" pitchFamily="2" charset="2"/>
                <a:buChar char="§"/>
              </a:pPr>
              <a:r>
                <a:rPr kumimoji="0" lang="zh-TW" altLang="en-US" sz="2200">
                  <a:solidFill>
                    <a:srgbClr val="870104"/>
                  </a:solidFill>
                  <a:ea typeface="標楷體" pitchFamily="65" charset="-120"/>
                  <a:cs typeface="Arial" charset="0"/>
                </a:rPr>
                <a:t>顧客參與服務創造與傳遞的影響</a:t>
              </a:r>
            </a:p>
          </p:txBody>
        </p:sp>
      </p:grpSp>
    </p:spTree>
    <p:extLst>
      <p:ext uri="{BB962C8B-B14F-4D97-AF65-F5344CB8AC3E}">
        <p14:creationId xmlns:p14="http://schemas.microsoft.com/office/powerpoint/2010/main" val="11172472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4" name="Rectangle 4"/>
          <p:cNvSpPr>
            <a:spLocks noGrp="1" noChangeArrowheads="1"/>
          </p:cNvSpPr>
          <p:nvPr>
            <p:ph type="title"/>
          </p:nvPr>
        </p:nvSpPr>
        <p:spPr/>
        <p:txBody>
          <a:bodyPr/>
          <a:lstStyle/>
          <a:p>
            <a:r>
              <a:rPr lang="zh-TW" altLang="en-US"/>
              <a:t>高接觸服務與低接觸服務的差別</a:t>
            </a:r>
          </a:p>
        </p:txBody>
      </p:sp>
      <p:sp>
        <p:nvSpPr>
          <p:cNvPr id="276485" name="Rectangle 5"/>
          <p:cNvSpPr>
            <a:spLocks noGrp="1" noChangeArrowheads="1"/>
          </p:cNvSpPr>
          <p:nvPr>
            <p:ph type="body" idx="1"/>
          </p:nvPr>
        </p:nvSpPr>
        <p:spPr/>
        <p:txBody>
          <a:bodyPr>
            <a:normAutofit fontScale="92500" lnSpcReduction="10000"/>
          </a:bodyPr>
          <a:lstStyle/>
          <a:p>
            <a:pPr>
              <a:lnSpc>
                <a:spcPct val="110000"/>
              </a:lnSpc>
            </a:pPr>
            <a:r>
              <a:rPr lang="zh-TW" altLang="en-US"/>
              <a:t>高接觸服務</a:t>
            </a:r>
          </a:p>
          <a:p>
            <a:pPr lvl="1">
              <a:lnSpc>
                <a:spcPct val="110000"/>
              </a:lnSpc>
            </a:pPr>
            <a:r>
              <a:rPr lang="zh-TW" altLang="en-US"/>
              <a:t>顧客在整個服務傳遞過程中，都必須在服務工廠裡</a:t>
            </a:r>
          </a:p>
          <a:p>
            <a:pPr lvl="1">
              <a:lnSpc>
                <a:spcPct val="110000"/>
              </a:lnSpc>
            </a:pPr>
            <a:r>
              <a:rPr lang="zh-TW" altLang="en-US"/>
              <a:t>顧客與服務人員的必須主動接觸</a:t>
            </a:r>
          </a:p>
          <a:p>
            <a:pPr lvl="1">
              <a:lnSpc>
                <a:spcPct val="110000"/>
              </a:lnSpc>
            </a:pPr>
            <a:r>
              <a:rPr lang="zh-TW" altLang="en-US"/>
              <a:t>包含大多數處理人的服務</a:t>
            </a:r>
          </a:p>
          <a:p>
            <a:pPr>
              <a:lnSpc>
                <a:spcPct val="110000"/>
              </a:lnSpc>
            </a:pPr>
            <a:r>
              <a:rPr lang="zh-TW" altLang="en-US"/>
              <a:t>低接觸服務</a:t>
            </a:r>
          </a:p>
          <a:p>
            <a:pPr lvl="1">
              <a:lnSpc>
                <a:spcPct val="110000"/>
              </a:lnSpc>
            </a:pPr>
            <a:r>
              <a:rPr lang="zh-TW" altLang="en-US"/>
              <a:t>顧客與服務供應者極少實際接觸</a:t>
            </a:r>
          </a:p>
          <a:p>
            <a:pPr lvl="1">
              <a:lnSpc>
                <a:spcPct val="110000"/>
              </a:lnSpc>
            </a:pPr>
            <a:r>
              <a:rPr lang="zh-TW" altLang="en-US"/>
              <a:t>藉由電子或實體的配銷管道做為媒介進行遠端接觸</a:t>
            </a:r>
          </a:p>
          <a:p>
            <a:pPr lvl="1">
              <a:lnSpc>
                <a:spcPct val="110000"/>
              </a:lnSpc>
            </a:pPr>
            <a:r>
              <a:rPr lang="zh-TW" altLang="en-US"/>
              <a:t>新科技（例如：網路）可協助降低接觸程度</a:t>
            </a:r>
          </a:p>
          <a:p>
            <a:pPr>
              <a:lnSpc>
                <a:spcPct val="110000"/>
              </a:lnSpc>
            </a:pPr>
            <a:r>
              <a:rPr lang="zh-TW" altLang="en-US"/>
              <a:t>中度接觸服務介於兩者之間</a:t>
            </a:r>
          </a:p>
        </p:txBody>
      </p:sp>
    </p:spTree>
    <p:extLst>
      <p:ext uri="{BB962C8B-B14F-4D97-AF65-F5344CB8AC3E}">
        <p14:creationId xmlns:p14="http://schemas.microsoft.com/office/powerpoint/2010/main" val="26421344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2" name="Rectangle 4"/>
          <p:cNvSpPr>
            <a:spLocks noGrp="1" noChangeArrowheads="1"/>
          </p:cNvSpPr>
          <p:nvPr>
            <p:ph type="title"/>
          </p:nvPr>
        </p:nvSpPr>
        <p:spPr/>
        <p:txBody>
          <a:bodyPr>
            <a:normAutofit fontScale="90000"/>
          </a:bodyPr>
          <a:lstStyle/>
          <a:p>
            <a:r>
              <a:rPr lang="zh-TW" altLang="en-US"/>
              <a:t>服務生產系統：服務的生產和傳遞</a:t>
            </a:r>
          </a:p>
        </p:txBody>
      </p:sp>
      <p:sp>
        <p:nvSpPr>
          <p:cNvPr id="278533" name="Rectangle 5"/>
          <p:cNvSpPr>
            <a:spLocks noGrp="1" noChangeArrowheads="1"/>
          </p:cNvSpPr>
          <p:nvPr>
            <p:ph type="body" idx="1"/>
          </p:nvPr>
        </p:nvSpPr>
        <p:spPr/>
        <p:txBody>
          <a:bodyPr>
            <a:normAutofit fontScale="92500" lnSpcReduction="10000"/>
          </a:bodyPr>
          <a:lstStyle/>
          <a:p>
            <a:pPr>
              <a:lnSpc>
                <a:spcPct val="110000"/>
              </a:lnSpc>
            </a:pPr>
            <a:r>
              <a:rPr lang="zh-TW" altLang="en-US"/>
              <a:t>服務作業（前場和後場）</a:t>
            </a:r>
          </a:p>
          <a:p>
            <a:pPr lvl="1">
              <a:lnSpc>
                <a:spcPct val="110000"/>
              </a:lnSpc>
            </a:pPr>
            <a:r>
              <a:rPr lang="zh-TW" altLang="en-US"/>
              <a:t>處理投入要素，創造服務產品要素</a:t>
            </a:r>
          </a:p>
          <a:p>
            <a:pPr lvl="1">
              <a:lnSpc>
                <a:spcPct val="110000"/>
              </a:lnSpc>
            </a:pPr>
            <a:r>
              <a:rPr lang="zh-TW" altLang="en-US"/>
              <a:t>包含實體設施、設備及人員</a:t>
            </a:r>
          </a:p>
          <a:p>
            <a:pPr>
              <a:lnSpc>
                <a:spcPct val="110000"/>
              </a:lnSpc>
            </a:pPr>
            <a:r>
              <a:rPr lang="zh-TW" altLang="en-US"/>
              <a:t>服務傳遞（前場）</a:t>
            </a:r>
          </a:p>
          <a:p>
            <a:pPr lvl="1">
              <a:lnSpc>
                <a:spcPct val="110000"/>
              </a:lnSpc>
            </a:pPr>
            <a:r>
              <a:rPr lang="zh-TW" altLang="en-US"/>
              <a:t>將要素最終組合在一起，傳遞服務給顧客</a:t>
            </a:r>
          </a:p>
          <a:p>
            <a:pPr lvl="1">
              <a:lnSpc>
                <a:spcPct val="110000"/>
              </a:lnSpc>
            </a:pPr>
            <a:r>
              <a:rPr lang="zh-TW" altLang="en-US"/>
              <a:t>包含顧客與服務作業及其他顧客的接觸</a:t>
            </a:r>
          </a:p>
          <a:p>
            <a:pPr>
              <a:lnSpc>
                <a:spcPct val="110000"/>
              </a:lnSpc>
            </a:pPr>
            <a:r>
              <a:rPr lang="zh-TW" altLang="en-US"/>
              <a:t>服務行銷（前場）</a:t>
            </a:r>
          </a:p>
          <a:p>
            <a:pPr lvl="1">
              <a:lnSpc>
                <a:spcPct val="110000"/>
              </a:lnSpc>
            </a:pPr>
            <a:r>
              <a:rPr lang="zh-TW" altLang="en-US"/>
              <a:t>除上述服務傳遞外，還包含服務廠商與顧客間的所有連結</a:t>
            </a:r>
          </a:p>
        </p:txBody>
      </p:sp>
    </p:spTree>
    <p:extLst>
      <p:ext uri="{BB962C8B-B14F-4D97-AF65-F5344CB8AC3E}">
        <p14:creationId xmlns:p14="http://schemas.microsoft.com/office/powerpoint/2010/main" val="20806107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773" name="Rectangle 197"/>
          <p:cNvSpPr>
            <a:spLocks noGrp="1" noChangeArrowheads="1"/>
          </p:cNvSpPr>
          <p:nvPr>
            <p:ph type="title"/>
          </p:nvPr>
        </p:nvSpPr>
        <p:spPr/>
        <p:txBody>
          <a:bodyPr/>
          <a:lstStyle/>
          <a:p>
            <a:r>
              <a:rPr lang="zh-TW" altLang="en-US" dirty="0"/>
              <a:t>高接觸服務之服務行銷</a:t>
            </a:r>
            <a:r>
              <a:rPr lang="zh-TW" altLang="en-US" dirty="0" smtClean="0"/>
              <a:t>系統</a:t>
            </a:r>
            <a:endParaRPr lang="en-US" altLang="zh-TW" sz="2000" dirty="0"/>
          </a:p>
        </p:txBody>
      </p:sp>
      <p:grpSp>
        <p:nvGrpSpPr>
          <p:cNvPr id="280775" name="Group 199"/>
          <p:cNvGrpSpPr>
            <a:grpSpLocks/>
          </p:cNvGrpSpPr>
          <p:nvPr/>
        </p:nvGrpSpPr>
        <p:grpSpPr bwMode="auto">
          <a:xfrm>
            <a:off x="381000" y="1254125"/>
            <a:ext cx="8534400" cy="4841875"/>
            <a:chOff x="240" y="790"/>
            <a:chExt cx="5376" cy="3050"/>
          </a:xfrm>
        </p:grpSpPr>
        <p:sp>
          <p:nvSpPr>
            <p:cNvPr id="280580" name="Freeform 416"/>
            <p:cNvSpPr>
              <a:spLocks/>
            </p:cNvSpPr>
            <p:nvPr/>
          </p:nvSpPr>
          <p:spPr bwMode="auto">
            <a:xfrm>
              <a:off x="1235" y="1691"/>
              <a:ext cx="253" cy="1476"/>
            </a:xfrm>
            <a:custGeom>
              <a:avLst/>
              <a:gdLst>
                <a:gd name="T0" fmla="*/ 69 w 926"/>
                <a:gd name="T1" fmla="*/ 431 h 5059"/>
                <a:gd name="T2" fmla="*/ 0 w 926"/>
                <a:gd name="T3" fmla="*/ 397 h 5059"/>
                <a:gd name="T4" fmla="*/ 0 w 926"/>
                <a:gd name="T5" fmla="*/ 53 h 5059"/>
                <a:gd name="T6" fmla="*/ 69 w 926"/>
                <a:gd name="T7" fmla="*/ 0 h 5059"/>
                <a:gd name="T8" fmla="*/ 69 w 926"/>
                <a:gd name="T9" fmla="*/ 431 h 5059"/>
                <a:gd name="T10" fmla="*/ 0 60000 65536"/>
                <a:gd name="T11" fmla="*/ 0 60000 65536"/>
                <a:gd name="T12" fmla="*/ 0 60000 65536"/>
                <a:gd name="T13" fmla="*/ 0 60000 65536"/>
                <a:gd name="T14" fmla="*/ 0 60000 65536"/>
                <a:gd name="T15" fmla="*/ 0 w 926"/>
                <a:gd name="T16" fmla="*/ 0 h 5059"/>
                <a:gd name="T17" fmla="*/ 926 w 926"/>
                <a:gd name="T18" fmla="*/ 5059 h 5059"/>
              </a:gdLst>
              <a:ahLst/>
              <a:cxnLst>
                <a:cxn ang="T10">
                  <a:pos x="T0" y="T1"/>
                </a:cxn>
                <a:cxn ang="T11">
                  <a:pos x="T2" y="T3"/>
                </a:cxn>
                <a:cxn ang="T12">
                  <a:pos x="T4" y="T5"/>
                </a:cxn>
                <a:cxn ang="T13">
                  <a:pos x="T6" y="T7"/>
                </a:cxn>
                <a:cxn ang="T14">
                  <a:pos x="T8" y="T9"/>
                </a:cxn>
              </a:cxnLst>
              <a:rect l="T15" t="T16" r="T17" b="T18"/>
              <a:pathLst>
                <a:path w="926" h="5059">
                  <a:moveTo>
                    <a:pt x="926" y="5059"/>
                  </a:moveTo>
                  <a:lnTo>
                    <a:pt x="0" y="4666"/>
                  </a:lnTo>
                  <a:lnTo>
                    <a:pt x="0" y="618"/>
                  </a:lnTo>
                  <a:lnTo>
                    <a:pt x="926" y="0"/>
                  </a:lnTo>
                  <a:lnTo>
                    <a:pt x="926" y="5059"/>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581" name="Freeform 417"/>
            <p:cNvSpPr>
              <a:spLocks/>
            </p:cNvSpPr>
            <p:nvPr/>
          </p:nvSpPr>
          <p:spPr bwMode="auto">
            <a:xfrm>
              <a:off x="1235" y="1691"/>
              <a:ext cx="253" cy="1476"/>
            </a:xfrm>
            <a:custGeom>
              <a:avLst/>
              <a:gdLst>
                <a:gd name="T0" fmla="*/ 69 w 926"/>
                <a:gd name="T1" fmla="*/ 431 h 5059"/>
                <a:gd name="T2" fmla="*/ 0 w 926"/>
                <a:gd name="T3" fmla="*/ 397 h 5059"/>
                <a:gd name="T4" fmla="*/ 0 w 926"/>
                <a:gd name="T5" fmla="*/ 53 h 5059"/>
                <a:gd name="T6" fmla="*/ 69 w 926"/>
                <a:gd name="T7" fmla="*/ 0 h 5059"/>
                <a:gd name="T8" fmla="*/ 69 w 926"/>
                <a:gd name="T9" fmla="*/ 431 h 5059"/>
                <a:gd name="T10" fmla="*/ 0 60000 65536"/>
                <a:gd name="T11" fmla="*/ 0 60000 65536"/>
                <a:gd name="T12" fmla="*/ 0 60000 65536"/>
                <a:gd name="T13" fmla="*/ 0 60000 65536"/>
                <a:gd name="T14" fmla="*/ 0 60000 65536"/>
                <a:gd name="T15" fmla="*/ 0 w 926"/>
                <a:gd name="T16" fmla="*/ 0 h 5059"/>
                <a:gd name="T17" fmla="*/ 926 w 926"/>
                <a:gd name="T18" fmla="*/ 5059 h 5059"/>
              </a:gdLst>
              <a:ahLst/>
              <a:cxnLst>
                <a:cxn ang="T10">
                  <a:pos x="T0" y="T1"/>
                </a:cxn>
                <a:cxn ang="T11">
                  <a:pos x="T2" y="T3"/>
                </a:cxn>
                <a:cxn ang="T12">
                  <a:pos x="T4" y="T5"/>
                </a:cxn>
                <a:cxn ang="T13">
                  <a:pos x="T6" y="T7"/>
                </a:cxn>
                <a:cxn ang="T14">
                  <a:pos x="T8" y="T9"/>
                </a:cxn>
              </a:cxnLst>
              <a:rect l="T15" t="T16" r="T17" b="T18"/>
              <a:pathLst>
                <a:path w="926" h="5059">
                  <a:moveTo>
                    <a:pt x="926" y="5059"/>
                  </a:moveTo>
                  <a:lnTo>
                    <a:pt x="0" y="4666"/>
                  </a:lnTo>
                  <a:lnTo>
                    <a:pt x="0" y="618"/>
                  </a:lnTo>
                  <a:lnTo>
                    <a:pt x="926" y="0"/>
                  </a:lnTo>
                  <a:lnTo>
                    <a:pt x="926" y="5059"/>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582" name="Rectangle 418"/>
            <p:cNvSpPr>
              <a:spLocks noChangeArrowheads="1"/>
            </p:cNvSpPr>
            <p:nvPr/>
          </p:nvSpPr>
          <p:spPr bwMode="auto">
            <a:xfrm>
              <a:off x="1488" y="1691"/>
              <a:ext cx="1159" cy="1476"/>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583" name="Rectangle 419"/>
            <p:cNvSpPr>
              <a:spLocks noChangeArrowheads="1"/>
            </p:cNvSpPr>
            <p:nvPr/>
          </p:nvSpPr>
          <p:spPr bwMode="auto">
            <a:xfrm>
              <a:off x="1488" y="1691"/>
              <a:ext cx="1159" cy="1476"/>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584" name="Freeform 420"/>
            <p:cNvSpPr>
              <a:spLocks/>
            </p:cNvSpPr>
            <p:nvPr/>
          </p:nvSpPr>
          <p:spPr bwMode="auto">
            <a:xfrm>
              <a:off x="240" y="1689"/>
              <a:ext cx="183" cy="1477"/>
            </a:xfrm>
            <a:custGeom>
              <a:avLst/>
              <a:gdLst>
                <a:gd name="T0" fmla="*/ 50 w 667"/>
                <a:gd name="T1" fmla="*/ 431 h 5059"/>
                <a:gd name="T2" fmla="*/ 0 w 667"/>
                <a:gd name="T3" fmla="*/ 398 h 5059"/>
                <a:gd name="T4" fmla="*/ 0 w 667"/>
                <a:gd name="T5" fmla="*/ 53 h 5059"/>
                <a:gd name="T6" fmla="*/ 50 w 667"/>
                <a:gd name="T7" fmla="*/ 0 h 5059"/>
                <a:gd name="T8" fmla="*/ 50 w 667"/>
                <a:gd name="T9" fmla="*/ 431 h 5059"/>
                <a:gd name="T10" fmla="*/ 0 60000 65536"/>
                <a:gd name="T11" fmla="*/ 0 60000 65536"/>
                <a:gd name="T12" fmla="*/ 0 60000 65536"/>
                <a:gd name="T13" fmla="*/ 0 60000 65536"/>
                <a:gd name="T14" fmla="*/ 0 60000 65536"/>
                <a:gd name="T15" fmla="*/ 0 w 667"/>
                <a:gd name="T16" fmla="*/ 0 h 5059"/>
                <a:gd name="T17" fmla="*/ 667 w 667"/>
                <a:gd name="T18" fmla="*/ 5059 h 5059"/>
              </a:gdLst>
              <a:ahLst/>
              <a:cxnLst>
                <a:cxn ang="T10">
                  <a:pos x="T0" y="T1"/>
                </a:cxn>
                <a:cxn ang="T11">
                  <a:pos x="T2" y="T3"/>
                </a:cxn>
                <a:cxn ang="T12">
                  <a:pos x="T4" y="T5"/>
                </a:cxn>
                <a:cxn ang="T13">
                  <a:pos x="T6" y="T7"/>
                </a:cxn>
                <a:cxn ang="T14">
                  <a:pos x="T8" y="T9"/>
                </a:cxn>
              </a:cxnLst>
              <a:rect l="T15" t="T16" r="T17" b="T18"/>
              <a:pathLst>
                <a:path w="667" h="5059">
                  <a:moveTo>
                    <a:pt x="667" y="5059"/>
                  </a:moveTo>
                  <a:lnTo>
                    <a:pt x="0" y="4667"/>
                  </a:lnTo>
                  <a:lnTo>
                    <a:pt x="0" y="619"/>
                  </a:lnTo>
                  <a:lnTo>
                    <a:pt x="667" y="0"/>
                  </a:lnTo>
                  <a:lnTo>
                    <a:pt x="667" y="5059"/>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585" name="Freeform 421"/>
            <p:cNvSpPr>
              <a:spLocks/>
            </p:cNvSpPr>
            <p:nvPr/>
          </p:nvSpPr>
          <p:spPr bwMode="auto">
            <a:xfrm>
              <a:off x="240" y="1689"/>
              <a:ext cx="183" cy="1477"/>
            </a:xfrm>
            <a:custGeom>
              <a:avLst/>
              <a:gdLst>
                <a:gd name="T0" fmla="*/ 50 w 667"/>
                <a:gd name="T1" fmla="*/ 431 h 5059"/>
                <a:gd name="T2" fmla="*/ 0 w 667"/>
                <a:gd name="T3" fmla="*/ 398 h 5059"/>
                <a:gd name="T4" fmla="*/ 0 w 667"/>
                <a:gd name="T5" fmla="*/ 53 h 5059"/>
                <a:gd name="T6" fmla="*/ 50 w 667"/>
                <a:gd name="T7" fmla="*/ 0 h 5059"/>
                <a:gd name="T8" fmla="*/ 50 w 667"/>
                <a:gd name="T9" fmla="*/ 431 h 5059"/>
                <a:gd name="T10" fmla="*/ 0 60000 65536"/>
                <a:gd name="T11" fmla="*/ 0 60000 65536"/>
                <a:gd name="T12" fmla="*/ 0 60000 65536"/>
                <a:gd name="T13" fmla="*/ 0 60000 65536"/>
                <a:gd name="T14" fmla="*/ 0 60000 65536"/>
                <a:gd name="T15" fmla="*/ 0 w 667"/>
                <a:gd name="T16" fmla="*/ 0 h 5059"/>
                <a:gd name="T17" fmla="*/ 667 w 667"/>
                <a:gd name="T18" fmla="*/ 5059 h 5059"/>
              </a:gdLst>
              <a:ahLst/>
              <a:cxnLst>
                <a:cxn ang="T10">
                  <a:pos x="T0" y="T1"/>
                </a:cxn>
                <a:cxn ang="T11">
                  <a:pos x="T2" y="T3"/>
                </a:cxn>
                <a:cxn ang="T12">
                  <a:pos x="T4" y="T5"/>
                </a:cxn>
                <a:cxn ang="T13">
                  <a:pos x="T6" y="T7"/>
                </a:cxn>
                <a:cxn ang="T14">
                  <a:pos x="T8" y="T9"/>
                </a:cxn>
              </a:cxnLst>
              <a:rect l="T15" t="T16" r="T17" b="T18"/>
              <a:pathLst>
                <a:path w="667" h="5059">
                  <a:moveTo>
                    <a:pt x="667" y="5059"/>
                  </a:moveTo>
                  <a:lnTo>
                    <a:pt x="0" y="4667"/>
                  </a:lnTo>
                  <a:lnTo>
                    <a:pt x="0" y="619"/>
                  </a:lnTo>
                  <a:lnTo>
                    <a:pt x="667" y="0"/>
                  </a:lnTo>
                  <a:lnTo>
                    <a:pt x="667" y="5059"/>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586" name="Rectangle 422"/>
            <p:cNvSpPr>
              <a:spLocks noChangeArrowheads="1"/>
            </p:cNvSpPr>
            <p:nvPr/>
          </p:nvSpPr>
          <p:spPr bwMode="auto">
            <a:xfrm>
              <a:off x="423" y="1689"/>
              <a:ext cx="836" cy="147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587" name="Rectangle 423"/>
            <p:cNvSpPr>
              <a:spLocks noChangeArrowheads="1"/>
            </p:cNvSpPr>
            <p:nvPr/>
          </p:nvSpPr>
          <p:spPr bwMode="auto">
            <a:xfrm>
              <a:off x="423" y="1689"/>
              <a:ext cx="836" cy="1477"/>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588" name="Freeform 424"/>
            <p:cNvSpPr>
              <a:spLocks/>
            </p:cNvSpPr>
            <p:nvPr/>
          </p:nvSpPr>
          <p:spPr bwMode="auto">
            <a:xfrm>
              <a:off x="3290" y="1304"/>
              <a:ext cx="530" cy="2536"/>
            </a:xfrm>
            <a:custGeom>
              <a:avLst/>
              <a:gdLst>
                <a:gd name="T0" fmla="*/ 145 w 1932"/>
                <a:gd name="T1" fmla="*/ 740 h 8694"/>
                <a:gd name="T2" fmla="*/ 0 w 1932"/>
                <a:gd name="T3" fmla="*/ 666 h 8694"/>
                <a:gd name="T4" fmla="*/ 0 w 1932"/>
                <a:gd name="T5" fmla="*/ 74 h 8694"/>
                <a:gd name="T6" fmla="*/ 145 w 1932"/>
                <a:gd name="T7" fmla="*/ 0 h 8694"/>
                <a:gd name="T8" fmla="*/ 145 w 1932"/>
                <a:gd name="T9" fmla="*/ 740 h 8694"/>
                <a:gd name="T10" fmla="*/ 0 60000 65536"/>
                <a:gd name="T11" fmla="*/ 0 60000 65536"/>
                <a:gd name="T12" fmla="*/ 0 60000 65536"/>
                <a:gd name="T13" fmla="*/ 0 60000 65536"/>
                <a:gd name="T14" fmla="*/ 0 60000 65536"/>
                <a:gd name="T15" fmla="*/ 0 w 1932"/>
                <a:gd name="T16" fmla="*/ 0 h 8694"/>
                <a:gd name="T17" fmla="*/ 1932 w 1932"/>
                <a:gd name="T18" fmla="*/ 8694 h 8694"/>
              </a:gdLst>
              <a:ahLst/>
              <a:cxnLst>
                <a:cxn ang="T10">
                  <a:pos x="T0" y="T1"/>
                </a:cxn>
                <a:cxn ang="T11">
                  <a:pos x="T2" y="T3"/>
                </a:cxn>
                <a:cxn ang="T12">
                  <a:pos x="T4" y="T5"/>
                </a:cxn>
                <a:cxn ang="T13">
                  <a:pos x="T6" y="T7"/>
                </a:cxn>
                <a:cxn ang="T14">
                  <a:pos x="T8" y="T9"/>
                </a:cxn>
              </a:cxnLst>
              <a:rect l="T15" t="T16" r="T17" b="T18"/>
              <a:pathLst>
                <a:path w="1932" h="8694">
                  <a:moveTo>
                    <a:pt x="1932" y="8694"/>
                  </a:moveTo>
                  <a:lnTo>
                    <a:pt x="0" y="7829"/>
                  </a:lnTo>
                  <a:lnTo>
                    <a:pt x="0" y="874"/>
                  </a:lnTo>
                  <a:lnTo>
                    <a:pt x="1932" y="0"/>
                  </a:lnTo>
                  <a:lnTo>
                    <a:pt x="1932" y="8694"/>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589" name="Freeform 425"/>
            <p:cNvSpPr>
              <a:spLocks/>
            </p:cNvSpPr>
            <p:nvPr/>
          </p:nvSpPr>
          <p:spPr bwMode="auto">
            <a:xfrm>
              <a:off x="3290" y="1304"/>
              <a:ext cx="530" cy="2536"/>
            </a:xfrm>
            <a:custGeom>
              <a:avLst/>
              <a:gdLst>
                <a:gd name="T0" fmla="*/ 145 w 1932"/>
                <a:gd name="T1" fmla="*/ 740 h 8694"/>
                <a:gd name="T2" fmla="*/ 0 w 1932"/>
                <a:gd name="T3" fmla="*/ 666 h 8694"/>
                <a:gd name="T4" fmla="*/ 0 w 1932"/>
                <a:gd name="T5" fmla="*/ 74 h 8694"/>
                <a:gd name="T6" fmla="*/ 145 w 1932"/>
                <a:gd name="T7" fmla="*/ 0 h 8694"/>
                <a:gd name="T8" fmla="*/ 145 w 1932"/>
                <a:gd name="T9" fmla="*/ 740 h 8694"/>
                <a:gd name="T10" fmla="*/ 0 60000 65536"/>
                <a:gd name="T11" fmla="*/ 0 60000 65536"/>
                <a:gd name="T12" fmla="*/ 0 60000 65536"/>
                <a:gd name="T13" fmla="*/ 0 60000 65536"/>
                <a:gd name="T14" fmla="*/ 0 60000 65536"/>
                <a:gd name="T15" fmla="*/ 0 w 1932"/>
                <a:gd name="T16" fmla="*/ 0 h 8694"/>
                <a:gd name="T17" fmla="*/ 1932 w 1932"/>
                <a:gd name="T18" fmla="*/ 8694 h 8694"/>
              </a:gdLst>
              <a:ahLst/>
              <a:cxnLst>
                <a:cxn ang="T10">
                  <a:pos x="T0" y="T1"/>
                </a:cxn>
                <a:cxn ang="T11">
                  <a:pos x="T2" y="T3"/>
                </a:cxn>
                <a:cxn ang="T12">
                  <a:pos x="T4" y="T5"/>
                </a:cxn>
                <a:cxn ang="T13">
                  <a:pos x="T6" y="T7"/>
                </a:cxn>
                <a:cxn ang="T14">
                  <a:pos x="T8" y="T9"/>
                </a:cxn>
              </a:cxnLst>
              <a:rect l="T15" t="T16" r="T17" b="T18"/>
              <a:pathLst>
                <a:path w="1932" h="8694">
                  <a:moveTo>
                    <a:pt x="1932" y="8694"/>
                  </a:moveTo>
                  <a:lnTo>
                    <a:pt x="0" y="7829"/>
                  </a:lnTo>
                  <a:lnTo>
                    <a:pt x="0" y="874"/>
                  </a:lnTo>
                  <a:lnTo>
                    <a:pt x="1932" y="0"/>
                  </a:lnTo>
                  <a:lnTo>
                    <a:pt x="1932" y="8694"/>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590" name="Rectangle 426"/>
            <p:cNvSpPr>
              <a:spLocks noChangeArrowheads="1"/>
            </p:cNvSpPr>
            <p:nvPr/>
          </p:nvSpPr>
          <p:spPr bwMode="auto">
            <a:xfrm>
              <a:off x="3820" y="1304"/>
              <a:ext cx="1796" cy="2536"/>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591" name="Rectangle 427"/>
            <p:cNvSpPr>
              <a:spLocks noChangeArrowheads="1"/>
            </p:cNvSpPr>
            <p:nvPr/>
          </p:nvSpPr>
          <p:spPr bwMode="auto">
            <a:xfrm>
              <a:off x="3820" y="1304"/>
              <a:ext cx="1796" cy="2536"/>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592" name="Rectangle 428"/>
            <p:cNvSpPr>
              <a:spLocks noChangeArrowheads="1"/>
            </p:cNvSpPr>
            <p:nvPr/>
          </p:nvSpPr>
          <p:spPr bwMode="auto">
            <a:xfrm>
              <a:off x="2647" y="1288"/>
              <a:ext cx="904" cy="2537"/>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593" name="Rectangle 429"/>
            <p:cNvSpPr>
              <a:spLocks noChangeArrowheads="1"/>
            </p:cNvSpPr>
            <p:nvPr/>
          </p:nvSpPr>
          <p:spPr bwMode="auto">
            <a:xfrm>
              <a:off x="2647" y="1288"/>
              <a:ext cx="904" cy="2537"/>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594" name="Line 430"/>
            <p:cNvSpPr>
              <a:spLocks noChangeShapeType="1"/>
            </p:cNvSpPr>
            <p:nvPr/>
          </p:nvSpPr>
          <p:spPr bwMode="auto">
            <a:xfrm>
              <a:off x="1488" y="2177"/>
              <a:ext cx="1153"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80595" name="Line 431"/>
            <p:cNvSpPr>
              <a:spLocks noChangeShapeType="1"/>
            </p:cNvSpPr>
            <p:nvPr/>
          </p:nvSpPr>
          <p:spPr bwMode="auto">
            <a:xfrm>
              <a:off x="1488" y="2672"/>
              <a:ext cx="1174"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80596" name="Freeform 432"/>
            <p:cNvSpPr>
              <a:spLocks/>
            </p:cNvSpPr>
            <p:nvPr/>
          </p:nvSpPr>
          <p:spPr bwMode="auto">
            <a:xfrm>
              <a:off x="2351" y="1947"/>
              <a:ext cx="957" cy="1018"/>
            </a:xfrm>
            <a:custGeom>
              <a:avLst/>
              <a:gdLst>
                <a:gd name="T0" fmla="*/ 145 w 3488"/>
                <a:gd name="T1" fmla="*/ 1 h 3487"/>
                <a:gd name="T2" fmla="*/ 164 w 3488"/>
                <a:gd name="T3" fmla="*/ 5 h 3487"/>
                <a:gd name="T4" fmla="*/ 182 w 3488"/>
                <a:gd name="T5" fmla="*/ 12 h 3487"/>
                <a:gd name="T6" fmla="*/ 199 w 3488"/>
                <a:gd name="T7" fmla="*/ 22 h 3487"/>
                <a:gd name="T8" fmla="*/ 215 w 3488"/>
                <a:gd name="T9" fmla="*/ 34 h 3487"/>
                <a:gd name="T10" fmla="*/ 228 w 3488"/>
                <a:gd name="T11" fmla="*/ 49 h 3487"/>
                <a:gd name="T12" fmla="*/ 240 w 3488"/>
                <a:gd name="T13" fmla="*/ 66 h 3487"/>
                <a:gd name="T14" fmla="*/ 250 w 3488"/>
                <a:gd name="T15" fmla="*/ 84 h 3487"/>
                <a:gd name="T16" fmla="*/ 257 w 3488"/>
                <a:gd name="T17" fmla="*/ 105 h 3487"/>
                <a:gd name="T18" fmla="*/ 261 w 3488"/>
                <a:gd name="T19" fmla="*/ 126 h 3487"/>
                <a:gd name="T20" fmla="*/ 263 w 3488"/>
                <a:gd name="T21" fmla="*/ 149 h 3487"/>
                <a:gd name="T22" fmla="*/ 261 w 3488"/>
                <a:gd name="T23" fmla="*/ 171 h 3487"/>
                <a:gd name="T24" fmla="*/ 257 w 3488"/>
                <a:gd name="T25" fmla="*/ 193 h 3487"/>
                <a:gd name="T26" fmla="*/ 250 w 3488"/>
                <a:gd name="T27" fmla="*/ 213 h 3487"/>
                <a:gd name="T28" fmla="*/ 240 w 3488"/>
                <a:gd name="T29" fmla="*/ 232 h 3487"/>
                <a:gd name="T30" fmla="*/ 228 w 3488"/>
                <a:gd name="T31" fmla="*/ 248 h 3487"/>
                <a:gd name="T32" fmla="*/ 215 w 3488"/>
                <a:gd name="T33" fmla="*/ 263 h 3487"/>
                <a:gd name="T34" fmla="*/ 199 w 3488"/>
                <a:gd name="T35" fmla="*/ 276 h 3487"/>
                <a:gd name="T36" fmla="*/ 182 w 3488"/>
                <a:gd name="T37" fmla="*/ 286 h 3487"/>
                <a:gd name="T38" fmla="*/ 164 w 3488"/>
                <a:gd name="T39" fmla="*/ 293 h 3487"/>
                <a:gd name="T40" fmla="*/ 145 w 3488"/>
                <a:gd name="T41" fmla="*/ 296 h 3487"/>
                <a:gd name="T42" fmla="*/ 125 w 3488"/>
                <a:gd name="T43" fmla="*/ 297 h 3487"/>
                <a:gd name="T44" fmla="*/ 105 w 3488"/>
                <a:gd name="T45" fmla="*/ 294 h 3487"/>
                <a:gd name="T46" fmla="*/ 86 w 3488"/>
                <a:gd name="T47" fmla="*/ 288 h 3487"/>
                <a:gd name="T48" fmla="*/ 69 w 3488"/>
                <a:gd name="T49" fmla="*/ 279 h 3487"/>
                <a:gd name="T50" fmla="*/ 53 w 3488"/>
                <a:gd name="T51" fmla="*/ 268 h 3487"/>
                <a:gd name="T52" fmla="*/ 38 w 3488"/>
                <a:gd name="T53" fmla="*/ 254 h 3487"/>
                <a:gd name="T54" fmla="*/ 26 w 3488"/>
                <a:gd name="T55" fmla="*/ 237 h 3487"/>
                <a:gd name="T56" fmla="*/ 16 w 3488"/>
                <a:gd name="T57" fmla="*/ 219 h 3487"/>
                <a:gd name="T58" fmla="*/ 8 w 3488"/>
                <a:gd name="T59" fmla="*/ 199 h 3487"/>
                <a:gd name="T60" fmla="*/ 3 w 3488"/>
                <a:gd name="T61" fmla="*/ 178 h 3487"/>
                <a:gd name="T62" fmla="*/ 0 w 3488"/>
                <a:gd name="T63" fmla="*/ 156 h 3487"/>
                <a:gd name="T64" fmla="*/ 1 w 3488"/>
                <a:gd name="T65" fmla="*/ 133 h 3487"/>
                <a:gd name="T66" fmla="*/ 4 w 3488"/>
                <a:gd name="T67" fmla="*/ 112 h 3487"/>
                <a:gd name="T68" fmla="*/ 10 w 3488"/>
                <a:gd name="T69" fmla="*/ 91 h 3487"/>
                <a:gd name="T70" fmla="*/ 19 w 3488"/>
                <a:gd name="T71" fmla="*/ 72 h 3487"/>
                <a:gd name="T72" fmla="*/ 30 w 3488"/>
                <a:gd name="T73" fmla="*/ 54 h 3487"/>
                <a:gd name="T74" fmla="*/ 43 w 3488"/>
                <a:gd name="T75" fmla="*/ 39 h 3487"/>
                <a:gd name="T76" fmla="*/ 58 w 3488"/>
                <a:gd name="T77" fmla="*/ 25 h 3487"/>
                <a:gd name="T78" fmla="*/ 74 w 3488"/>
                <a:gd name="T79" fmla="*/ 15 h 3487"/>
                <a:gd name="T80" fmla="*/ 92 w 3488"/>
                <a:gd name="T81" fmla="*/ 7 h 3487"/>
                <a:gd name="T82" fmla="*/ 111 w 3488"/>
                <a:gd name="T83" fmla="*/ 2 h 3487"/>
                <a:gd name="T84" fmla="*/ 131 w 3488"/>
                <a:gd name="T85" fmla="*/ 0 h 348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88"/>
                <a:gd name="T130" fmla="*/ 0 h 3487"/>
                <a:gd name="T131" fmla="*/ 3488 w 3488"/>
                <a:gd name="T132" fmla="*/ 3487 h 348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88" h="3487">
                  <a:moveTo>
                    <a:pt x="1744" y="0"/>
                  </a:moveTo>
                  <a:lnTo>
                    <a:pt x="1833" y="2"/>
                  </a:lnTo>
                  <a:lnTo>
                    <a:pt x="1921" y="9"/>
                  </a:lnTo>
                  <a:lnTo>
                    <a:pt x="2009" y="20"/>
                  </a:lnTo>
                  <a:lnTo>
                    <a:pt x="2094" y="35"/>
                  </a:lnTo>
                  <a:lnTo>
                    <a:pt x="2179" y="54"/>
                  </a:lnTo>
                  <a:lnTo>
                    <a:pt x="2261" y="78"/>
                  </a:lnTo>
                  <a:lnTo>
                    <a:pt x="2342" y="106"/>
                  </a:lnTo>
                  <a:lnTo>
                    <a:pt x="2422" y="137"/>
                  </a:lnTo>
                  <a:lnTo>
                    <a:pt x="2499" y="172"/>
                  </a:lnTo>
                  <a:lnTo>
                    <a:pt x="2574" y="211"/>
                  </a:lnTo>
                  <a:lnTo>
                    <a:pt x="2647" y="252"/>
                  </a:lnTo>
                  <a:lnTo>
                    <a:pt x="2718" y="299"/>
                  </a:lnTo>
                  <a:lnTo>
                    <a:pt x="2787" y="346"/>
                  </a:lnTo>
                  <a:lnTo>
                    <a:pt x="2852" y="399"/>
                  </a:lnTo>
                  <a:lnTo>
                    <a:pt x="2915" y="454"/>
                  </a:lnTo>
                  <a:lnTo>
                    <a:pt x="2976" y="511"/>
                  </a:lnTo>
                  <a:lnTo>
                    <a:pt x="3033" y="572"/>
                  </a:lnTo>
                  <a:lnTo>
                    <a:pt x="3089" y="635"/>
                  </a:lnTo>
                  <a:lnTo>
                    <a:pt x="3141" y="702"/>
                  </a:lnTo>
                  <a:lnTo>
                    <a:pt x="3190" y="769"/>
                  </a:lnTo>
                  <a:lnTo>
                    <a:pt x="3235" y="841"/>
                  </a:lnTo>
                  <a:lnTo>
                    <a:pt x="3277" y="914"/>
                  </a:lnTo>
                  <a:lnTo>
                    <a:pt x="3316" y="989"/>
                  </a:lnTo>
                  <a:lnTo>
                    <a:pt x="3350" y="1066"/>
                  </a:lnTo>
                  <a:lnTo>
                    <a:pt x="3381" y="1145"/>
                  </a:lnTo>
                  <a:lnTo>
                    <a:pt x="3409" y="1226"/>
                  </a:lnTo>
                  <a:lnTo>
                    <a:pt x="3433" y="1308"/>
                  </a:lnTo>
                  <a:lnTo>
                    <a:pt x="3453" y="1393"/>
                  </a:lnTo>
                  <a:lnTo>
                    <a:pt x="3467" y="1479"/>
                  </a:lnTo>
                  <a:lnTo>
                    <a:pt x="3479" y="1566"/>
                  </a:lnTo>
                  <a:lnTo>
                    <a:pt x="3485" y="1654"/>
                  </a:lnTo>
                  <a:lnTo>
                    <a:pt x="3488" y="1743"/>
                  </a:lnTo>
                  <a:lnTo>
                    <a:pt x="3485" y="1833"/>
                  </a:lnTo>
                  <a:lnTo>
                    <a:pt x="3479" y="1921"/>
                  </a:lnTo>
                  <a:lnTo>
                    <a:pt x="3467" y="2009"/>
                  </a:lnTo>
                  <a:lnTo>
                    <a:pt x="3453" y="2094"/>
                  </a:lnTo>
                  <a:lnTo>
                    <a:pt x="3433" y="2178"/>
                  </a:lnTo>
                  <a:lnTo>
                    <a:pt x="3409" y="2260"/>
                  </a:lnTo>
                  <a:lnTo>
                    <a:pt x="3381" y="2341"/>
                  </a:lnTo>
                  <a:lnTo>
                    <a:pt x="3350" y="2421"/>
                  </a:lnTo>
                  <a:lnTo>
                    <a:pt x="3316" y="2499"/>
                  </a:lnTo>
                  <a:lnTo>
                    <a:pt x="3277" y="2574"/>
                  </a:lnTo>
                  <a:lnTo>
                    <a:pt x="3235" y="2647"/>
                  </a:lnTo>
                  <a:lnTo>
                    <a:pt x="3190" y="2717"/>
                  </a:lnTo>
                  <a:lnTo>
                    <a:pt x="3141" y="2786"/>
                  </a:lnTo>
                  <a:lnTo>
                    <a:pt x="3089" y="2852"/>
                  </a:lnTo>
                  <a:lnTo>
                    <a:pt x="3033" y="2915"/>
                  </a:lnTo>
                  <a:lnTo>
                    <a:pt x="2976" y="2975"/>
                  </a:lnTo>
                  <a:lnTo>
                    <a:pt x="2915" y="3033"/>
                  </a:lnTo>
                  <a:lnTo>
                    <a:pt x="2852" y="3089"/>
                  </a:lnTo>
                  <a:lnTo>
                    <a:pt x="2787" y="3140"/>
                  </a:lnTo>
                  <a:lnTo>
                    <a:pt x="2718" y="3189"/>
                  </a:lnTo>
                  <a:lnTo>
                    <a:pt x="2647" y="3234"/>
                  </a:lnTo>
                  <a:lnTo>
                    <a:pt x="2574" y="3276"/>
                  </a:lnTo>
                  <a:lnTo>
                    <a:pt x="2499" y="3315"/>
                  </a:lnTo>
                  <a:lnTo>
                    <a:pt x="2422" y="3350"/>
                  </a:lnTo>
                  <a:lnTo>
                    <a:pt x="2342" y="3381"/>
                  </a:lnTo>
                  <a:lnTo>
                    <a:pt x="2261" y="3408"/>
                  </a:lnTo>
                  <a:lnTo>
                    <a:pt x="2179" y="3432"/>
                  </a:lnTo>
                  <a:lnTo>
                    <a:pt x="2094" y="3451"/>
                  </a:lnTo>
                  <a:lnTo>
                    <a:pt x="2009" y="3466"/>
                  </a:lnTo>
                  <a:lnTo>
                    <a:pt x="1921" y="3478"/>
                  </a:lnTo>
                  <a:lnTo>
                    <a:pt x="1833" y="3484"/>
                  </a:lnTo>
                  <a:lnTo>
                    <a:pt x="1744" y="3487"/>
                  </a:lnTo>
                  <a:lnTo>
                    <a:pt x="1654" y="3484"/>
                  </a:lnTo>
                  <a:lnTo>
                    <a:pt x="1566" y="3478"/>
                  </a:lnTo>
                  <a:lnTo>
                    <a:pt x="1479" y="3466"/>
                  </a:lnTo>
                  <a:lnTo>
                    <a:pt x="1393" y="3451"/>
                  </a:lnTo>
                  <a:lnTo>
                    <a:pt x="1309" y="3432"/>
                  </a:lnTo>
                  <a:lnTo>
                    <a:pt x="1226" y="3408"/>
                  </a:lnTo>
                  <a:lnTo>
                    <a:pt x="1145" y="3381"/>
                  </a:lnTo>
                  <a:lnTo>
                    <a:pt x="1067" y="3350"/>
                  </a:lnTo>
                  <a:lnTo>
                    <a:pt x="989" y="3315"/>
                  </a:lnTo>
                  <a:lnTo>
                    <a:pt x="914" y="3276"/>
                  </a:lnTo>
                  <a:lnTo>
                    <a:pt x="841" y="3234"/>
                  </a:lnTo>
                  <a:lnTo>
                    <a:pt x="770" y="3189"/>
                  </a:lnTo>
                  <a:lnTo>
                    <a:pt x="702" y="3140"/>
                  </a:lnTo>
                  <a:lnTo>
                    <a:pt x="635" y="3089"/>
                  </a:lnTo>
                  <a:lnTo>
                    <a:pt x="572" y="3033"/>
                  </a:lnTo>
                  <a:lnTo>
                    <a:pt x="511" y="2975"/>
                  </a:lnTo>
                  <a:lnTo>
                    <a:pt x="454" y="2915"/>
                  </a:lnTo>
                  <a:lnTo>
                    <a:pt x="399" y="2852"/>
                  </a:lnTo>
                  <a:lnTo>
                    <a:pt x="347" y="2786"/>
                  </a:lnTo>
                  <a:lnTo>
                    <a:pt x="299" y="2717"/>
                  </a:lnTo>
                  <a:lnTo>
                    <a:pt x="252" y="2647"/>
                  </a:lnTo>
                  <a:lnTo>
                    <a:pt x="211" y="2574"/>
                  </a:lnTo>
                  <a:lnTo>
                    <a:pt x="173" y="2499"/>
                  </a:lnTo>
                  <a:lnTo>
                    <a:pt x="137" y="2421"/>
                  </a:lnTo>
                  <a:lnTo>
                    <a:pt x="106" y="2341"/>
                  </a:lnTo>
                  <a:lnTo>
                    <a:pt x="78" y="2260"/>
                  </a:lnTo>
                  <a:lnTo>
                    <a:pt x="55" y="2178"/>
                  </a:lnTo>
                  <a:lnTo>
                    <a:pt x="36" y="2094"/>
                  </a:lnTo>
                  <a:lnTo>
                    <a:pt x="20" y="2009"/>
                  </a:lnTo>
                  <a:lnTo>
                    <a:pt x="9" y="1921"/>
                  </a:lnTo>
                  <a:lnTo>
                    <a:pt x="2" y="1833"/>
                  </a:lnTo>
                  <a:lnTo>
                    <a:pt x="0" y="1743"/>
                  </a:lnTo>
                  <a:lnTo>
                    <a:pt x="2" y="1654"/>
                  </a:lnTo>
                  <a:lnTo>
                    <a:pt x="9" y="1566"/>
                  </a:lnTo>
                  <a:lnTo>
                    <a:pt x="20" y="1479"/>
                  </a:lnTo>
                  <a:lnTo>
                    <a:pt x="36" y="1393"/>
                  </a:lnTo>
                  <a:lnTo>
                    <a:pt x="55" y="1308"/>
                  </a:lnTo>
                  <a:lnTo>
                    <a:pt x="78" y="1226"/>
                  </a:lnTo>
                  <a:lnTo>
                    <a:pt x="106" y="1145"/>
                  </a:lnTo>
                  <a:lnTo>
                    <a:pt x="137" y="1066"/>
                  </a:lnTo>
                  <a:lnTo>
                    <a:pt x="173" y="989"/>
                  </a:lnTo>
                  <a:lnTo>
                    <a:pt x="211" y="914"/>
                  </a:lnTo>
                  <a:lnTo>
                    <a:pt x="252" y="841"/>
                  </a:lnTo>
                  <a:lnTo>
                    <a:pt x="299" y="769"/>
                  </a:lnTo>
                  <a:lnTo>
                    <a:pt x="347" y="702"/>
                  </a:lnTo>
                  <a:lnTo>
                    <a:pt x="399" y="635"/>
                  </a:lnTo>
                  <a:lnTo>
                    <a:pt x="454" y="572"/>
                  </a:lnTo>
                  <a:lnTo>
                    <a:pt x="511" y="511"/>
                  </a:lnTo>
                  <a:lnTo>
                    <a:pt x="572" y="454"/>
                  </a:lnTo>
                  <a:lnTo>
                    <a:pt x="635" y="399"/>
                  </a:lnTo>
                  <a:lnTo>
                    <a:pt x="702" y="346"/>
                  </a:lnTo>
                  <a:lnTo>
                    <a:pt x="770" y="299"/>
                  </a:lnTo>
                  <a:lnTo>
                    <a:pt x="841" y="252"/>
                  </a:lnTo>
                  <a:lnTo>
                    <a:pt x="914" y="211"/>
                  </a:lnTo>
                  <a:lnTo>
                    <a:pt x="989" y="172"/>
                  </a:lnTo>
                  <a:lnTo>
                    <a:pt x="1067" y="137"/>
                  </a:lnTo>
                  <a:lnTo>
                    <a:pt x="1145" y="106"/>
                  </a:lnTo>
                  <a:lnTo>
                    <a:pt x="1226" y="78"/>
                  </a:lnTo>
                  <a:lnTo>
                    <a:pt x="1309" y="54"/>
                  </a:lnTo>
                  <a:lnTo>
                    <a:pt x="1393" y="35"/>
                  </a:lnTo>
                  <a:lnTo>
                    <a:pt x="1479" y="20"/>
                  </a:lnTo>
                  <a:lnTo>
                    <a:pt x="1566" y="9"/>
                  </a:lnTo>
                  <a:lnTo>
                    <a:pt x="1654" y="2"/>
                  </a:lnTo>
                  <a:lnTo>
                    <a:pt x="1744" y="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597" name="Freeform 433"/>
            <p:cNvSpPr>
              <a:spLocks/>
            </p:cNvSpPr>
            <p:nvPr/>
          </p:nvSpPr>
          <p:spPr bwMode="auto">
            <a:xfrm>
              <a:off x="2351" y="1947"/>
              <a:ext cx="957" cy="1018"/>
            </a:xfrm>
            <a:custGeom>
              <a:avLst/>
              <a:gdLst>
                <a:gd name="T0" fmla="*/ 145 w 3488"/>
                <a:gd name="T1" fmla="*/ 1 h 3487"/>
                <a:gd name="T2" fmla="*/ 164 w 3488"/>
                <a:gd name="T3" fmla="*/ 5 h 3487"/>
                <a:gd name="T4" fmla="*/ 182 w 3488"/>
                <a:gd name="T5" fmla="*/ 12 h 3487"/>
                <a:gd name="T6" fmla="*/ 199 w 3488"/>
                <a:gd name="T7" fmla="*/ 22 h 3487"/>
                <a:gd name="T8" fmla="*/ 215 w 3488"/>
                <a:gd name="T9" fmla="*/ 34 h 3487"/>
                <a:gd name="T10" fmla="*/ 228 w 3488"/>
                <a:gd name="T11" fmla="*/ 49 h 3487"/>
                <a:gd name="T12" fmla="*/ 240 w 3488"/>
                <a:gd name="T13" fmla="*/ 66 h 3487"/>
                <a:gd name="T14" fmla="*/ 250 w 3488"/>
                <a:gd name="T15" fmla="*/ 84 h 3487"/>
                <a:gd name="T16" fmla="*/ 257 w 3488"/>
                <a:gd name="T17" fmla="*/ 105 h 3487"/>
                <a:gd name="T18" fmla="*/ 261 w 3488"/>
                <a:gd name="T19" fmla="*/ 126 h 3487"/>
                <a:gd name="T20" fmla="*/ 263 w 3488"/>
                <a:gd name="T21" fmla="*/ 149 h 3487"/>
                <a:gd name="T22" fmla="*/ 261 w 3488"/>
                <a:gd name="T23" fmla="*/ 171 h 3487"/>
                <a:gd name="T24" fmla="*/ 257 w 3488"/>
                <a:gd name="T25" fmla="*/ 193 h 3487"/>
                <a:gd name="T26" fmla="*/ 250 w 3488"/>
                <a:gd name="T27" fmla="*/ 213 h 3487"/>
                <a:gd name="T28" fmla="*/ 240 w 3488"/>
                <a:gd name="T29" fmla="*/ 232 h 3487"/>
                <a:gd name="T30" fmla="*/ 228 w 3488"/>
                <a:gd name="T31" fmla="*/ 248 h 3487"/>
                <a:gd name="T32" fmla="*/ 215 w 3488"/>
                <a:gd name="T33" fmla="*/ 263 h 3487"/>
                <a:gd name="T34" fmla="*/ 199 w 3488"/>
                <a:gd name="T35" fmla="*/ 276 h 3487"/>
                <a:gd name="T36" fmla="*/ 182 w 3488"/>
                <a:gd name="T37" fmla="*/ 286 h 3487"/>
                <a:gd name="T38" fmla="*/ 164 w 3488"/>
                <a:gd name="T39" fmla="*/ 293 h 3487"/>
                <a:gd name="T40" fmla="*/ 145 w 3488"/>
                <a:gd name="T41" fmla="*/ 296 h 3487"/>
                <a:gd name="T42" fmla="*/ 125 w 3488"/>
                <a:gd name="T43" fmla="*/ 297 h 3487"/>
                <a:gd name="T44" fmla="*/ 105 w 3488"/>
                <a:gd name="T45" fmla="*/ 294 h 3487"/>
                <a:gd name="T46" fmla="*/ 86 w 3488"/>
                <a:gd name="T47" fmla="*/ 288 h 3487"/>
                <a:gd name="T48" fmla="*/ 69 w 3488"/>
                <a:gd name="T49" fmla="*/ 279 h 3487"/>
                <a:gd name="T50" fmla="*/ 53 w 3488"/>
                <a:gd name="T51" fmla="*/ 268 h 3487"/>
                <a:gd name="T52" fmla="*/ 38 w 3488"/>
                <a:gd name="T53" fmla="*/ 254 h 3487"/>
                <a:gd name="T54" fmla="*/ 26 w 3488"/>
                <a:gd name="T55" fmla="*/ 237 h 3487"/>
                <a:gd name="T56" fmla="*/ 16 w 3488"/>
                <a:gd name="T57" fmla="*/ 219 h 3487"/>
                <a:gd name="T58" fmla="*/ 8 w 3488"/>
                <a:gd name="T59" fmla="*/ 199 h 3487"/>
                <a:gd name="T60" fmla="*/ 3 w 3488"/>
                <a:gd name="T61" fmla="*/ 178 h 3487"/>
                <a:gd name="T62" fmla="*/ 0 w 3488"/>
                <a:gd name="T63" fmla="*/ 156 h 3487"/>
                <a:gd name="T64" fmla="*/ 1 w 3488"/>
                <a:gd name="T65" fmla="*/ 133 h 3487"/>
                <a:gd name="T66" fmla="*/ 4 w 3488"/>
                <a:gd name="T67" fmla="*/ 112 h 3487"/>
                <a:gd name="T68" fmla="*/ 10 w 3488"/>
                <a:gd name="T69" fmla="*/ 91 h 3487"/>
                <a:gd name="T70" fmla="*/ 19 w 3488"/>
                <a:gd name="T71" fmla="*/ 72 h 3487"/>
                <a:gd name="T72" fmla="*/ 30 w 3488"/>
                <a:gd name="T73" fmla="*/ 54 h 3487"/>
                <a:gd name="T74" fmla="*/ 43 w 3488"/>
                <a:gd name="T75" fmla="*/ 39 h 3487"/>
                <a:gd name="T76" fmla="*/ 58 w 3488"/>
                <a:gd name="T77" fmla="*/ 25 h 3487"/>
                <a:gd name="T78" fmla="*/ 74 w 3488"/>
                <a:gd name="T79" fmla="*/ 15 h 3487"/>
                <a:gd name="T80" fmla="*/ 92 w 3488"/>
                <a:gd name="T81" fmla="*/ 7 h 3487"/>
                <a:gd name="T82" fmla="*/ 111 w 3488"/>
                <a:gd name="T83" fmla="*/ 2 h 3487"/>
                <a:gd name="T84" fmla="*/ 131 w 3488"/>
                <a:gd name="T85" fmla="*/ 0 h 348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88"/>
                <a:gd name="T130" fmla="*/ 0 h 3487"/>
                <a:gd name="T131" fmla="*/ 3488 w 3488"/>
                <a:gd name="T132" fmla="*/ 3487 h 348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88" h="3487">
                  <a:moveTo>
                    <a:pt x="1744" y="0"/>
                  </a:moveTo>
                  <a:lnTo>
                    <a:pt x="1833" y="2"/>
                  </a:lnTo>
                  <a:lnTo>
                    <a:pt x="1921" y="9"/>
                  </a:lnTo>
                  <a:lnTo>
                    <a:pt x="2009" y="20"/>
                  </a:lnTo>
                  <a:lnTo>
                    <a:pt x="2094" y="35"/>
                  </a:lnTo>
                  <a:lnTo>
                    <a:pt x="2179" y="54"/>
                  </a:lnTo>
                  <a:lnTo>
                    <a:pt x="2261" y="78"/>
                  </a:lnTo>
                  <a:lnTo>
                    <a:pt x="2342" y="106"/>
                  </a:lnTo>
                  <a:lnTo>
                    <a:pt x="2422" y="137"/>
                  </a:lnTo>
                  <a:lnTo>
                    <a:pt x="2499" y="172"/>
                  </a:lnTo>
                  <a:lnTo>
                    <a:pt x="2574" y="211"/>
                  </a:lnTo>
                  <a:lnTo>
                    <a:pt x="2647" y="252"/>
                  </a:lnTo>
                  <a:lnTo>
                    <a:pt x="2718" y="299"/>
                  </a:lnTo>
                  <a:lnTo>
                    <a:pt x="2787" y="346"/>
                  </a:lnTo>
                  <a:lnTo>
                    <a:pt x="2852" y="399"/>
                  </a:lnTo>
                  <a:lnTo>
                    <a:pt x="2915" y="454"/>
                  </a:lnTo>
                  <a:lnTo>
                    <a:pt x="2976" y="511"/>
                  </a:lnTo>
                  <a:lnTo>
                    <a:pt x="3033" y="572"/>
                  </a:lnTo>
                  <a:lnTo>
                    <a:pt x="3089" y="635"/>
                  </a:lnTo>
                  <a:lnTo>
                    <a:pt x="3141" y="702"/>
                  </a:lnTo>
                  <a:lnTo>
                    <a:pt x="3190" y="769"/>
                  </a:lnTo>
                  <a:lnTo>
                    <a:pt x="3235" y="841"/>
                  </a:lnTo>
                  <a:lnTo>
                    <a:pt x="3277" y="914"/>
                  </a:lnTo>
                  <a:lnTo>
                    <a:pt x="3316" y="989"/>
                  </a:lnTo>
                  <a:lnTo>
                    <a:pt x="3350" y="1066"/>
                  </a:lnTo>
                  <a:lnTo>
                    <a:pt x="3381" y="1145"/>
                  </a:lnTo>
                  <a:lnTo>
                    <a:pt x="3409" y="1226"/>
                  </a:lnTo>
                  <a:lnTo>
                    <a:pt x="3433" y="1308"/>
                  </a:lnTo>
                  <a:lnTo>
                    <a:pt x="3453" y="1393"/>
                  </a:lnTo>
                  <a:lnTo>
                    <a:pt x="3467" y="1479"/>
                  </a:lnTo>
                  <a:lnTo>
                    <a:pt x="3479" y="1566"/>
                  </a:lnTo>
                  <a:lnTo>
                    <a:pt x="3485" y="1654"/>
                  </a:lnTo>
                  <a:lnTo>
                    <a:pt x="3488" y="1743"/>
                  </a:lnTo>
                  <a:lnTo>
                    <a:pt x="3485" y="1833"/>
                  </a:lnTo>
                  <a:lnTo>
                    <a:pt x="3479" y="1921"/>
                  </a:lnTo>
                  <a:lnTo>
                    <a:pt x="3467" y="2009"/>
                  </a:lnTo>
                  <a:lnTo>
                    <a:pt x="3453" y="2094"/>
                  </a:lnTo>
                  <a:lnTo>
                    <a:pt x="3433" y="2178"/>
                  </a:lnTo>
                  <a:lnTo>
                    <a:pt x="3409" y="2260"/>
                  </a:lnTo>
                  <a:lnTo>
                    <a:pt x="3381" y="2341"/>
                  </a:lnTo>
                  <a:lnTo>
                    <a:pt x="3350" y="2421"/>
                  </a:lnTo>
                  <a:lnTo>
                    <a:pt x="3316" y="2499"/>
                  </a:lnTo>
                  <a:lnTo>
                    <a:pt x="3277" y="2574"/>
                  </a:lnTo>
                  <a:lnTo>
                    <a:pt x="3235" y="2647"/>
                  </a:lnTo>
                  <a:lnTo>
                    <a:pt x="3190" y="2717"/>
                  </a:lnTo>
                  <a:lnTo>
                    <a:pt x="3141" y="2786"/>
                  </a:lnTo>
                  <a:lnTo>
                    <a:pt x="3089" y="2852"/>
                  </a:lnTo>
                  <a:lnTo>
                    <a:pt x="3033" y="2915"/>
                  </a:lnTo>
                  <a:lnTo>
                    <a:pt x="2976" y="2975"/>
                  </a:lnTo>
                  <a:lnTo>
                    <a:pt x="2915" y="3033"/>
                  </a:lnTo>
                  <a:lnTo>
                    <a:pt x="2852" y="3089"/>
                  </a:lnTo>
                  <a:lnTo>
                    <a:pt x="2787" y="3140"/>
                  </a:lnTo>
                  <a:lnTo>
                    <a:pt x="2718" y="3189"/>
                  </a:lnTo>
                  <a:lnTo>
                    <a:pt x="2647" y="3234"/>
                  </a:lnTo>
                  <a:lnTo>
                    <a:pt x="2574" y="3276"/>
                  </a:lnTo>
                  <a:lnTo>
                    <a:pt x="2499" y="3315"/>
                  </a:lnTo>
                  <a:lnTo>
                    <a:pt x="2422" y="3350"/>
                  </a:lnTo>
                  <a:lnTo>
                    <a:pt x="2342" y="3381"/>
                  </a:lnTo>
                  <a:lnTo>
                    <a:pt x="2261" y="3408"/>
                  </a:lnTo>
                  <a:lnTo>
                    <a:pt x="2179" y="3432"/>
                  </a:lnTo>
                  <a:lnTo>
                    <a:pt x="2094" y="3451"/>
                  </a:lnTo>
                  <a:lnTo>
                    <a:pt x="2009" y="3466"/>
                  </a:lnTo>
                  <a:lnTo>
                    <a:pt x="1921" y="3478"/>
                  </a:lnTo>
                  <a:lnTo>
                    <a:pt x="1833" y="3484"/>
                  </a:lnTo>
                  <a:lnTo>
                    <a:pt x="1744" y="3487"/>
                  </a:lnTo>
                  <a:lnTo>
                    <a:pt x="1654" y="3484"/>
                  </a:lnTo>
                  <a:lnTo>
                    <a:pt x="1566" y="3478"/>
                  </a:lnTo>
                  <a:lnTo>
                    <a:pt x="1479" y="3466"/>
                  </a:lnTo>
                  <a:lnTo>
                    <a:pt x="1393" y="3451"/>
                  </a:lnTo>
                  <a:lnTo>
                    <a:pt x="1309" y="3432"/>
                  </a:lnTo>
                  <a:lnTo>
                    <a:pt x="1226" y="3408"/>
                  </a:lnTo>
                  <a:lnTo>
                    <a:pt x="1145" y="3381"/>
                  </a:lnTo>
                  <a:lnTo>
                    <a:pt x="1067" y="3350"/>
                  </a:lnTo>
                  <a:lnTo>
                    <a:pt x="989" y="3315"/>
                  </a:lnTo>
                  <a:lnTo>
                    <a:pt x="914" y="3276"/>
                  </a:lnTo>
                  <a:lnTo>
                    <a:pt x="841" y="3234"/>
                  </a:lnTo>
                  <a:lnTo>
                    <a:pt x="770" y="3189"/>
                  </a:lnTo>
                  <a:lnTo>
                    <a:pt x="702" y="3140"/>
                  </a:lnTo>
                  <a:lnTo>
                    <a:pt x="635" y="3089"/>
                  </a:lnTo>
                  <a:lnTo>
                    <a:pt x="572" y="3033"/>
                  </a:lnTo>
                  <a:lnTo>
                    <a:pt x="511" y="2975"/>
                  </a:lnTo>
                  <a:lnTo>
                    <a:pt x="454" y="2915"/>
                  </a:lnTo>
                  <a:lnTo>
                    <a:pt x="399" y="2852"/>
                  </a:lnTo>
                  <a:lnTo>
                    <a:pt x="347" y="2786"/>
                  </a:lnTo>
                  <a:lnTo>
                    <a:pt x="299" y="2717"/>
                  </a:lnTo>
                  <a:lnTo>
                    <a:pt x="252" y="2647"/>
                  </a:lnTo>
                  <a:lnTo>
                    <a:pt x="211" y="2574"/>
                  </a:lnTo>
                  <a:lnTo>
                    <a:pt x="173" y="2499"/>
                  </a:lnTo>
                  <a:lnTo>
                    <a:pt x="137" y="2421"/>
                  </a:lnTo>
                  <a:lnTo>
                    <a:pt x="106" y="2341"/>
                  </a:lnTo>
                  <a:lnTo>
                    <a:pt x="78" y="2260"/>
                  </a:lnTo>
                  <a:lnTo>
                    <a:pt x="55" y="2178"/>
                  </a:lnTo>
                  <a:lnTo>
                    <a:pt x="36" y="2094"/>
                  </a:lnTo>
                  <a:lnTo>
                    <a:pt x="20" y="2009"/>
                  </a:lnTo>
                  <a:lnTo>
                    <a:pt x="9" y="1921"/>
                  </a:lnTo>
                  <a:lnTo>
                    <a:pt x="2" y="1833"/>
                  </a:lnTo>
                  <a:lnTo>
                    <a:pt x="0" y="1743"/>
                  </a:lnTo>
                  <a:lnTo>
                    <a:pt x="2" y="1654"/>
                  </a:lnTo>
                  <a:lnTo>
                    <a:pt x="9" y="1566"/>
                  </a:lnTo>
                  <a:lnTo>
                    <a:pt x="20" y="1479"/>
                  </a:lnTo>
                  <a:lnTo>
                    <a:pt x="36" y="1393"/>
                  </a:lnTo>
                  <a:lnTo>
                    <a:pt x="55" y="1308"/>
                  </a:lnTo>
                  <a:lnTo>
                    <a:pt x="78" y="1226"/>
                  </a:lnTo>
                  <a:lnTo>
                    <a:pt x="106" y="1145"/>
                  </a:lnTo>
                  <a:lnTo>
                    <a:pt x="137" y="1066"/>
                  </a:lnTo>
                  <a:lnTo>
                    <a:pt x="173" y="989"/>
                  </a:lnTo>
                  <a:lnTo>
                    <a:pt x="211" y="914"/>
                  </a:lnTo>
                  <a:lnTo>
                    <a:pt x="252" y="841"/>
                  </a:lnTo>
                  <a:lnTo>
                    <a:pt x="299" y="769"/>
                  </a:lnTo>
                  <a:lnTo>
                    <a:pt x="347" y="702"/>
                  </a:lnTo>
                  <a:lnTo>
                    <a:pt x="399" y="635"/>
                  </a:lnTo>
                  <a:lnTo>
                    <a:pt x="454" y="572"/>
                  </a:lnTo>
                  <a:lnTo>
                    <a:pt x="511" y="511"/>
                  </a:lnTo>
                  <a:lnTo>
                    <a:pt x="572" y="454"/>
                  </a:lnTo>
                  <a:lnTo>
                    <a:pt x="635" y="399"/>
                  </a:lnTo>
                  <a:lnTo>
                    <a:pt x="702" y="346"/>
                  </a:lnTo>
                  <a:lnTo>
                    <a:pt x="770" y="299"/>
                  </a:lnTo>
                  <a:lnTo>
                    <a:pt x="841" y="252"/>
                  </a:lnTo>
                  <a:lnTo>
                    <a:pt x="914" y="211"/>
                  </a:lnTo>
                  <a:lnTo>
                    <a:pt x="989" y="172"/>
                  </a:lnTo>
                  <a:lnTo>
                    <a:pt x="1067" y="137"/>
                  </a:lnTo>
                  <a:lnTo>
                    <a:pt x="1145" y="106"/>
                  </a:lnTo>
                  <a:lnTo>
                    <a:pt x="1226" y="78"/>
                  </a:lnTo>
                  <a:lnTo>
                    <a:pt x="1309" y="54"/>
                  </a:lnTo>
                  <a:lnTo>
                    <a:pt x="1393" y="35"/>
                  </a:lnTo>
                  <a:lnTo>
                    <a:pt x="1479" y="20"/>
                  </a:lnTo>
                  <a:lnTo>
                    <a:pt x="1566" y="9"/>
                  </a:lnTo>
                  <a:lnTo>
                    <a:pt x="1654" y="2"/>
                  </a:lnTo>
                  <a:lnTo>
                    <a:pt x="1744"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598" name="Rectangle 434"/>
            <p:cNvSpPr>
              <a:spLocks noChangeArrowheads="1"/>
            </p:cNvSpPr>
            <p:nvPr/>
          </p:nvSpPr>
          <p:spPr bwMode="auto">
            <a:xfrm>
              <a:off x="2545" y="2304"/>
              <a:ext cx="512"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kumimoji="0" lang="zh-TW" altLang="en-US" sz="3200">
                  <a:solidFill>
                    <a:srgbClr val="FFFFFF"/>
                  </a:solidFill>
                  <a:latin typeface="標楷體" pitchFamily="65" charset="-120"/>
                  <a:ea typeface="標楷體" pitchFamily="65" charset="-120"/>
                  <a:cs typeface="Arial" charset="0"/>
                </a:rPr>
                <a:t>顧客</a:t>
              </a:r>
              <a:endParaRPr kumimoji="0" lang="zh-TW" altLang="en-US" sz="3200">
                <a:solidFill>
                  <a:srgbClr val="500093"/>
                </a:solidFill>
                <a:latin typeface="標楷體" pitchFamily="65" charset="-120"/>
                <a:ea typeface="標楷體" pitchFamily="65" charset="-120"/>
                <a:cs typeface="Arial" charset="0"/>
              </a:endParaRPr>
            </a:p>
          </p:txBody>
        </p:sp>
        <p:sp>
          <p:nvSpPr>
            <p:cNvPr id="280599" name="Rectangle 435"/>
            <p:cNvSpPr>
              <a:spLocks noChangeArrowheads="1"/>
            </p:cNvSpPr>
            <p:nvPr/>
          </p:nvSpPr>
          <p:spPr bwMode="auto">
            <a:xfrm>
              <a:off x="547" y="2256"/>
              <a:ext cx="6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kumimoji="0" lang="zh-TW" altLang="en-US" sz="2000" b="1">
                  <a:solidFill>
                    <a:srgbClr val="500093"/>
                  </a:solidFill>
                  <a:latin typeface="標楷體" pitchFamily="65" charset="-120"/>
                  <a:ea typeface="標楷體" pitchFamily="65" charset="-120"/>
                  <a:cs typeface="Arial" charset="0"/>
                </a:rPr>
                <a:t>技術核心</a:t>
              </a:r>
            </a:p>
          </p:txBody>
        </p:sp>
        <p:sp>
          <p:nvSpPr>
            <p:cNvPr id="280600" name="Rectangle 436"/>
            <p:cNvSpPr>
              <a:spLocks noChangeArrowheads="1"/>
            </p:cNvSpPr>
            <p:nvPr/>
          </p:nvSpPr>
          <p:spPr bwMode="auto">
            <a:xfrm>
              <a:off x="1524" y="1776"/>
              <a:ext cx="11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kumimoji="0" lang="zh-TW" altLang="en-US" sz="2000" b="1">
                  <a:solidFill>
                    <a:srgbClr val="000000"/>
                  </a:solidFill>
                  <a:latin typeface="標楷體" pitchFamily="65" charset="-120"/>
                  <a:ea typeface="標楷體" pitchFamily="65" charset="-120"/>
                  <a:cs typeface="Arial" charset="0"/>
                </a:rPr>
                <a:t>內部與外部設施</a:t>
              </a:r>
              <a:endParaRPr kumimoji="0" lang="zh-TW" altLang="en-US" sz="2000">
                <a:solidFill>
                  <a:srgbClr val="500093"/>
                </a:solidFill>
                <a:latin typeface="標楷體" pitchFamily="65" charset="-120"/>
                <a:ea typeface="標楷體" pitchFamily="65" charset="-120"/>
                <a:cs typeface="Arial" charset="0"/>
              </a:endParaRPr>
            </a:p>
          </p:txBody>
        </p:sp>
        <p:sp>
          <p:nvSpPr>
            <p:cNvPr id="280601" name="Rectangle 437"/>
            <p:cNvSpPr>
              <a:spLocks noChangeArrowheads="1"/>
            </p:cNvSpPr>
            <p:nvPr/>
          </p:nvSpPr>
          <p:spPr bwMode="auto">
            <a:xfrm>
              <a:off x="1590" y="2310"/>
              <a:ext cx="3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kumimoji="0" lang="zh-TW" altLang="en-US" sz="2000" b="1">
                  <a:solidFill>
                    <a:srgbClr val="000000"/>
                  </a:solidFill>
                  <a:latin typeface="標楷體" pitchFamily="65" charset="-120"/>
                  <a:ea typeface="標楷體" pitchFamily="65" charset="-120"/>
                  <a:cs typeface="Arial" charset="0"/>
                </a:rPr>
                <a:t>設備</a:t>
              </a:r>
              <a:endParaRPr kumimoji="0" lang="zh-TW" altLang="en-US" sz="2000">
                <a:solidFill>
                  <a:srgbClr val="500093"/>
                </a:solidFill>
                <a:latin typeface="標楷體" pitchFamily="65" charset="-120"/>
                <a:ea typeface="標楷體" pitchFamily="65" charset="-120"/>
                <a:cs typeface="Arial" charset="0"/>
              </a:endParaRPr>
            </a:p>
          </p:txBody>
        </p:sp>
        <p:sp>
          <p:nvSpPr>
            <p:cNvPr id="280602" name="Rectangle 438"/>
            <p:cNvSpPr>
              <a:spLocks noChangeArrowheads="1"/>
            </p:cNvSpPr>
            <p:nvPr/>
          </p:nvSpPr>
          <p:spPr bwMode="auto">
            <a:xfrm>
              <a:off x="1592" y="2862"/>
              <a:ext cx="6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kumimoji="0" lang="zh-TW" altLang="en-US" sz="2000" b="1">
                  <a:solidFill>
                    <a:srgbClr val="000000"/>
                  </a:solidFill>
                  <a:latin typeface="標楷體" pitchFamily="65" charset="-120"/>
                  <a:ea typeface="標楷體" pitchFamily="65" charset="-120"/>
                  <a:cs typeface="Arial" charset="0"/>
                </a:rPr>
                <a:t>服務人員</a:t>
              </a:r>
              <a:endParaRPr kumimoji="0" lang="zh-TW" altLang="en-US" sz="2000">
                <a:solidFill>
                  <a:srgbClr val="500093"/>
                </a:solidFill>
                <a:latin typeface="標楷體" pitchFamily="65" charset="-120"/>
                <a:ea typeface="標楷體" pitchFamily="65" charset="-120"/>
                <a:cs typeface="Arial" charset="0"/>
              </a:endParaRPr>
            </a:p>
          </p:txBody>
        </p:sp>
        <p:sp>
          <p:nvSpPr>
            <p:cNvPr id="280603" name="Rectangle 439"/>
            <p:cNvSpPr>
              <a:spLocks noChangeArrowheads="1"/>
            </p:cNvSpPr>
            <p:nvPr/>
          </p:nvSpPr>
          <p:spPr bwMode="auto">
            <a:xfrm>
              <a:off x="2736" y="1394"/>
              <a:ext cx="6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kumimoji="0" lang="zh-TW" altLang="en-US" sz="2000" b="1">
                  <a:solidFill>
                    <a:srgbClr val="000000"/>
                  </a:solidFill>
                  <a:latin typeface="標楷體" pitchFamily="65" charset="-120"/>
                  <a:ea typeface="標楷體" pitchFamily="65" charset="-120"/>
                  <a:cs typeface="Arial" charset="0"/>
                </a:rPr>
                <a:t>其他顧客</a:t>
              </a:r>
              <a:endParaRPr kumimoji="0" lang="zh-TW" altLang="en-US" sz="2000">
                <a:solidFill>
                  <a:srgbClr val="500093"/>
                </a:solidFill>
                <a:latin typeface="標楷體" pitchFamily="65" charset="-120"/>
                <a:ea typeface="標楷體" pitchFamily="65" charset="-120"/>
                <a:cs typeface="Arial" charset="0"/>
              </a:endParaRPr>
            </a:p>
          </p:txBody>
        </p:sp>
        <p:sp>
          <p:nvSpPr>
            <p:cNvPr id="280604" name="Rectangle 440"/>
            <p:cNvSpPr>
              <a:spLocks noChangeArrowheads="1"/>
            </p:cNvSpPr>
            <p:nvPr/>
          </p:nvSpPr>
          <p:spPr bwMode="auto">
            <a:xfrm>
              <a:off x="3876" y="1358"/>
              <a:ext cx="1692" cy="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lnSpc>
                  <a:spcPct val="120000"/>
                </a:lnSpc>
              </a:pPr>
              <a:r>
                <a:rPr kumimoji="0" lang="zh-TW" altLang="en-US" sz="2000" b="1">
                  <a:solidFill>
                    <a:srgbClr val="000000"/>
                  </a:solidFill>
                  <a:latin typeface="標楷體" pitchFamily="65" charset="-120"/>
                  <a:ea typeface="標楷體" pitchFamily="65" charset="-120"/>
                  <a:cs typeface="Arial" charset="0"/>
                </a:rPr>
                <a:t>廣告</a:t>
              </a:r>
            </a:p>
            <a:p>
              <a:pPr eaLnBrk="0" hangingPunct="0">
                <a:lnSpc>
                  <a:spcPct val="120000"/>
                </a:lnSpc>
              </a:pPr>
              <a:r>
                <a:rPr kumimoji="0" lang="zh-TW" altLang="en-US" sz="2000" b="1">
                  <a:solidFill>
                    <a:srgbClr val="000000"/>
                  </a:solidFill>
                  <a:latin typeface="標楷體" pitchFamily="65" charset="-120"/>
                  <a:ea typeface="標楷體" pitchFamily="65" charset="-120"/>
                  <a:cs typeface="Arial" charset="0"/>
                </a:rPr>
                <a:t>銷售電話</a:t>
              </a:r>
            </a:p>
            <a:p>
              <a:pPr eaLnBrk="0" hangingPunct="0">
                <a:lnSpc>
                  <a:spcPct val="120000"/>
                </a:lnSpc>
              </a:pPr>
              <a:r>
                <a:rPr kumimoji="0" lang="zh-TW" altLang="en-US" sz="2000" b="1">
                  <a:solidFill>
                    <a:srgbClr val="000000"/>
                  </a:solidFill>
                  <a:latin typeface="標楷體" pitchFamily="65" charset="-120"/>
                  <a:ea typeface="標楷體" pitchFamily="65" charset="-120"/>
                  <a:cs typeface="Arial" charset="0"/>
                </a:rPr>
                <a:t>行銷研究</a:t>
              </a:r>
            </a:p>
            <a:p>
              <a:pPr eaLnBrk="0" hangingPunct="0">
                <a:lnSpc>
                  <a:spcPct val="120000"/>
                </a:lnSpc>
              </a:pPr>
              <a:r>
                <a:rPr kumimoji="0" lang="zh-TW" altLang="en-US" sz="2000" b="1">
                  <a:solidFill>
                    <a:srgbClr val="000000"/>
                  </a:solidFill>
                  <a:latin typeface="標楷體" pitchFamily="65" charset="-120"/>
                  <a:ea typeface="標楷體" pitchFamily="65" charset="-120"/>
                  <a:cs typeface="Arial" charset="0"/>
                </a:rPr>
                <a:t>帳單</a:t>
              </a:r>
              <a:r>
                <a:rPr kumimoji="0" lang="en-US" altLang="zh-TW" sz="2000" b="1">
                  <a:solidFill>
                    <a:srgbClr val="000000"/>
                  </a:solidFill>
                  <a:latin typeface="標楷體" pitchFamily="65" charset="-120"/>
                  <a:ea typeface="標楷體" pitchFamily="65" charset="-120"/>
                  <a:cs typeface="Arial" charset="0"/>
                </a:rPr>
                <a:t>/</a:t>
              </a:r>
              <a:r>
                <a:rPr kumimoji="0" lang="zh-TW" altLang="en-US" sz="2000" b="1">
                  <a:solidFill>
                    <a:srgbClr val="000000"/>
                  </a:solidFill>
                  <a:latin typeface="標楷體" pitchFamily="65" charset="-120"/>
                  <a:ea typeface="標楷體" pitchFamily="65" charset="-120"/>
                  <a:cs typeface="Arial" charset="0"/>
                </a:rPr>
                <a:t>報表</a:t>
              </a:r>
            </a:p>
            <a:p>
              <a:pPr eaLnBrk="0" hangingPunct="0">
                <a:lnSpc>
                  <a:spcPct val="120000"/>
                </a:lnSpc>
              </a:pPr>
              <a:r>
                <a:rPr kumimoji="0" lang="zh-TW" altLang="en-US" sz="2000" b="1">
                  <a:solidFill>
                    <a:srgbClr val="000000"/>
                  </a:solidFill>
                  <a:latin typeface="標楷體" pitchFamily="65" charset="-120"/>
                  <a:ea typeface="標楷體" pitchFamily="65" charset="-120"/>
                  <a:cs typeface="Arial" charset="0"/>
                </a:rPr>
                <a:t>郵件、 電話拜訪與傳真</a:t>
              </a:r>
            </a:p>
            <a:p>
              <a:pPr eaLnBrk="0" hangingPunct="0">
                <a:lnSpc>
                  <a:spcPct val="120000"/>
                </a:lnSpc>
              </a:pPr>
              <a:r>
                <a:rPr kumimoji="0" lang="zh-TW" altLang="en-US" sz="2000" b="1">
                  <a:solidFill>
                    <a:srgbClr val="000000"/>
                  </a:solidFill>
                  <a:latin typeface="標楷體" pitchFamily="65" charset="-120"/>
                  <a:ea typeface="標楷體" pitchFamily="65" charset="-120"/>
                  <a:cs typeface="Arial" charset="0"/>
                </a:rPr>
                <a:t>網站</a:t>
              </a:r>
            </a:p>
            <a:p>
              <a:pPr eaLnBrk="0" hangingPunct="0">
                <a:lnSpc>
                  <a:spcPct val="120000"/>
                </a:lnSpc>
              </a:pPr>
              <a:r>
                <a:rPr kumimoji="0" lang="zh-TW" altLang="en-US" sz="2000" b="1">
                  <a:solidFill>
                    <a:srgbClr val="000000"/>
                  </a:solidFill>
                  <a:latin typeface="標楷體" pitchFamily="65" charset="-120"/>
                  <a:ea typeface="標楷體" pitchFamily="65" charset="-120"/>
                  <a:cs typeface="Arial" charset="0"/>
                </a:rPr>
                <a:t>與設施</a:t>
              </a:r>
              <a:r>
                <a:rPr kumimoji="0" lang="en-US" altLang="zh-TW" sz="2000" b="1">
                  <a:solidFill>
                    <a:srgbClr val="000000"/>
                  </a:solidFill>
                  <a:latin typeface="標楷體" pitchFamily="65" charset="-120"/>
                  <a:ea typeface="標楷體" pitchFamily="65" charset="-120"/>
                  <a:cs typeface="Arial" charset="0"/>
                </a:rPr>
                <a:t>/</a:t>
              </a:r>
              <a:r>
                <a:rPr kumimoji="0" lang="zh-TW" altLang="en-US" sz="2000" b="1">
                  <a:solidFill>
                    <a:srgbClr val="000000"/>
                  </a:solidFill>
                  <a:latin typeface="標楷體" pitchFamily="65" charset="-120"/>
                  <a:ea typeface="標楷體" pitchFamily="65" charset="-120"/>
                  <a:cs typeface="Arial" charset="0"/>
                </a:rPr>
                <a:t>交通工具的隨機接觸</a:t>
              </a:r>
            </a:p>
            <a:p>
              <a:pPr eaLnBrk="0" hangingPunct="0">
                <a:lnSpc>
                  <a:spcPct val="120000"/>
                </a:lnSpc>
              </a:pPr>
              <a:r>
                <a:rPr kumimoji="0" lang="zh-TW" altLang="en-US" sz="2000" b="1">
                  <a:solidFill>
                    <a:srgbClr val="000000"/>
                  </a:solidFill>
                  <a:latin typeface="標楷體" pitchFamily="65" charset="-120"/>
                  <a:ea typeface="標楷體" pitchFamily="65" charset="-120"/>
                  <a:cs typeface="Arial" charset="0"/>
                </a:rPr>
                <a:t>與服務人員接觸的機會</a:t>
              </a:r>
            </a:p>
            <a:p>
              <a:pPr eaLnBrk="0" hangingPunct="0">
                <a:lnSpc>
                  <a:spcPct val="120000"/>
                </a:lnSpc>
              </a:pPr>
              <a:r>
                <a:rPr kumimoji="0" lang="zh-TW" altLang="en-US" sz="2000" b="1">
                  <a:solidFill>
                    <a:srgbClr val="000000"/>
                  </a:solidFill>
                  <a:latin typeface="標楷體" pitchFamily="65" charset="-120"/>
                  <a:ea typeface="標楷體" pitchFamily="65" charset="-120"/>
                  <a:cs typeface="Arial" charset="0"/>
                </a:rPr>
                <a:t>口碑</a:t>
              </a:r>
            </a:p>
          </p:txBody>
        </p:sp>
        <p:sp>
          <p:nvSpPr>
            <p:cNvPr id="280605" name="Freeform 441"/>
            <p:cNvSpPr>
              <a:spLocks/>
            </p:cNvSpPr>
            <p:nvPr/>
          </p:nvSpPr>
          <p:spPr bwMode="auto">
            <a:xfrm>
              <a:off x="3302" y="2464"/>
              <a:ext cx="2" cy="5"/>
            </a:xfrm>
            <a:custGeom>
              <a:avLst/>
              <a:gdLst>
                <a:gd name="T0" fmla="*/ 1 w 8"/>
                <a:gd name="T1" fmla="*/ 0 h 17"/>
                <a:gd name="T2" fmla="*/ 1 w 8"/>
                <a:gd name="T3" fmla="*/ 1 h 17"/>
                <a:gd name="T4" fmla="*/ 0 w 8"/>
                <a:gd name="T5" fmla="*/ 1 h 17"/>
                <a:gd name="T6" fmla="*/ 1 w 8"/>
                <a:gd name="T7" fmla="*/ 0 h 17"/>
                <a:gd name="T8" fmla="*/ 0 60000 65536"/>
                <a:gd name="T9" fmla="*/ 0 60000 65536"/>
                <a:gd name="T10" fmla="*/ 0 60000 65536"/>
                <a:gd name="T11" fmla="*/ 0 60000 65536"/>
                <a:gd name="T12" fmla="*/ 0 w 8"/>
                <a:gd name="T13" fmla="*/ 0 h 17"/>
                <a:gd name="T14" fmla="*/ 8 w 8"/>
                <a:gd name="T15" fmla="*/ 17 h 17"/>
              </a:gdLst>
              <a:ahLst/>
              <a:cxnLst>
                <a:cxn ang="T8">
                  <a:pos x="T0" y="T1"/>
                </a:cxn>
                <a:cxn ang="T9">
                  <a:pos x="T2" y="T3"/>
                </a:cxn>
                <a:cxn ang="T10">
                  <a:pos x="T4" y="T5"/>
                </a:cxn>
                <a:cxn ang="T11">
                  <a:pos x="T6" y="T7"/>
                </a:cxn>
              </a:cxnLst>
              <a:rect l="T12" t="T13" r="T14" b="T15"/>
              <a:pathLst>
                <a:path w="8" h="17">
                  <a:moveTo>
                    <a:pt x="8" y="0"/>
                  </a:moveTo>
                  <a:lnTo>
                    <a:pt x="8" y="17"/>
                  </a:lnTo>
                  <a:lnTo>
                    <a:pt x="0" y="9"/>
                  </a:lnTo>
                  <a:lnTo>
                    <a:pt x="8" y="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606" name="Freeform 442"/>
            <p:cNvSpPr>
              <a:spLocks/>
            </p:cNvSpPr>
            <p:nvPr/>
          </p:nvSpPr>
          <p:spPr bwMode="auto">
            <a:xfrm>
              <a:off x="3302" y="2462"/>
              <a:ext cx="4" cy="9"/>
            </a:xfrm>
            <a:custGeom>
              <a:avLst/>
              <a:gdLst>
                <a:gd name="T0" fmla="*/ 1 w 16"/>
                <a:gd name="T1" fmla="*/ 0 h 32"/>
                <a:gd name="T2" fmla="*/ 1 w 16"/>
                <a:gd name="T3" fmla="*/ 3 h 32"/>
                <a:gd name="T4" fmla="*/ 0 w 16"/>
                <a:gd name="T5" fmla="*/ 1 h 32"/>
                <a:gd name="T6" fmla="*/ 1 w 16"/>
                <a:gd name="T7" fmla="*/ 0 h 32"/>
                <a:gd name="T8" fmla="*/ 0 60000 65536"/>
                <a:gd name="T9" fmla="*/ 0 60000 65536"/>
                <a:gd name="T10" fmla="*/ 0 60000 65536"/>
                <a:gd name="T11" fmla="*/ 0 60000 65536"/>
                <a:gd name="T12" fmla="*/ 0 w 16"/>
                <a:gd name="T13" fmla="*/ 0 h 32"/>
                <a:gd name="T14" fmla="*/ 16 w 16"/>
                <a:gd name="T15" fmla="*/ 32 h 32"/>
              </a:gdLst>
              <a:ahLst/>
              <a:cxnLst>
                <a:cxn ang="T8">
                  <a:pos x="T0" y="T1"/>
                </a:cxn>
                <a:cxn ang="T9">
                  <a:pos x="T2" y="T3"/>
                </a:cxn>
                <a:cxn ang="T10">
                  <a:pos x="T4" y="T5"/>
                </a:cxn>
                <a:cxn ang="T11">
                  <a:pos x="T6" y="T7"/>
                </a:cxn>
              </a:cxnLst>
              <a:rect l="T12" t="T13" r="T14" b="T15"/>
              <a:pathLst>
                <a:path w="16" h="32">
                  <a:moveTo>
                    <a:pt x="16" y="0"/>
                  </a:moveTo>
                  <a:lnTo>
                    <a:pt x="16" y="32"/>
                  </a:lnTo>
                  <a:lnTo>
                    <a:pt x="0" y="17"/>
                  </a:lnTo>
                  <a:lnTo>
                    <a:pt x="16" y="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607" name="Freeform 443"/>
            <p:cNvSpPr>
              <a:spLocks/>
            </p:cNvSpPr>
            <p:nvPr/>
          </p:nvSpPr>
          <p:spPr bwMode="auto">
            <a:xfrm>
              <a:off x="3304" y="2458"/>
              <a:ext cx="4" cy="16"/>
            </a:xfrm>
            <a:custGeom>
              <a:avLst/>
              <a:gdLst>
                <a:gd name="T0" fmla="*/ 0 w 17"/>
                <a:gd name="T1" fmla="*/ 3 h 51"/>
                <a:gd name="T2" fmla="*/ 0 w 17"/>
                <a:gd name="T3" fmla="*/ 2 h 51"/>
                <a:gd name="T4" fmla="*/ 1 w 17"/>
                <a:gd name="T5" fmla="*/ 0 h 51"/>
                <a:gd name="T6" fmla="*/ 1 w 17"/>
                <a:gd name="T7" fmla="*/ 5 h 51"/>
                <a:gd name="T8" fmla="*/ 0 w 17"/>
                <a:gd name="T9" fmla="*/ 3 h 51"/>
                <a:gd name="T10" fmla="*/ 0 60000 65536"/>
                <a:gd name="T11" fmla="*/ 0 60000 65536"/>
                <a:gd name="T12" fmla="*/ 0 60000 65536"/>
                <a:gd name="T13" fmla="*/ 0 60000 65536"/>
                <a:gd name="T14" fmla="*/ 0 60000 65536"/>
                <a:gd name="T15" fmla="*/ 0 w 17"/>
                <a:gd name="T16" fmla="*/ 0 h 51"/>
                <a:gd name="T17" fmla="*/ 17 w 17"/>
                <a:gd name="T18" fmla="*/ 51 h 51"/>
              </a:gdLst>
              <a:ahLst/>
              <a:cxnLst>
                <a:cxn ang="T10">
                  <a:pos x="T0" y="T1"/>
                </a:cxn>
                <a:cxn ang="T11">
                  <a:pos x="T2" y="T3"/>
                </a:cxn>
                <a:cxn ang="T12">
                  <a:pos x="T4" y="T5"/>
                </a:cxn>
                <a:cxn ang="T13">
                  <a:pos x="T6" y="T7"/>
                </a:cxn>
                <a:cxn ang="T14">
                  <a:pos x="T8" y="T9"/>
                </a:cxn>
              </a:cxnLst>
              <a:rect l="T15" t="T16" r="T17" b="T18"/>
              <a:pathLst>
                <a:path w="17" h="51">
                  <a:moveTo>
                    <a:pt x="0" y="35"/>
                  </a:moveTo>
                  <a:lnTo>
                    <a:pt x="0" y="18"/>
                  </a:lnTo>
                  <a:lnTo>
                    <a:pt x="17" y="0"/>
                  </a:lnTo>
                  <a:lnTo>
                    <a:pt x="17" y="51"/>
                  </a:lnTo>
                  <a:lnTo>
                    <a:pt x="0" y="35"/>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608" name="Freeform 444"/>
            <p:cNvSpPr>
              <a:spLocks/>
            </p:cNvSpPr>
            <p:nvPr/>
          </p:nvSpPr>
          <p:spPr bwMode="auto">
            <a:xfrm>
              <a:off x="3306" y="2456"/>
              <a:ext cx="4" cy="20"/>
            </a:xfrm>
            <a:custGeom>
              <a:avLst/>
              <a:gdLst>
                <a:gd name="T0" fmla="*/ 0 w 17"/>
                <a:gd name="T1" fmla="*/ 4 h 67"/>
                <a:gd name="T2" fmla="*/ 0 w 17"/>
                <a:gd name="T3" fmla="*/ 1 h 67"/>
                <a:gd name="T4" fmla="*/ 1 w 17"/>
                <a:gd name="T5" fmla="*/ 0 h 67"/>
                <a:gd name="T6" fmla="*/ 1 w 17"/>
                <a:gd name="T7" fmla="*/ 6 h 67"/>
                <a:gd name="T8" fmla="*/ 0 w 17"/>
                <a:gd name="T9" fmla="*/ 4 h 67"/>
                <a:gd name="T10" fmla="*/ 0 60000 65536"/>
                <a:gd name="T11" fmla="*/ 0 60000 65536"/>
                <a:gd name="T12" fmla="*/ 0 60000 65536"/>
                <a:gd name="T13" fmla="*/ 0 60000 65536"/>
                <a:gd name="T14" fmla="*/ 0 60000 65536"/>
                <a:gd name="T15" fmla="*/ 0 w 17"/>
                <a:gd name="T16" fmla="*/ 0 h 67"/>
                <a:gd name="T17" fmla="*/ 17 w 17"/>
                <a:gd name="T18" fmla="*/ 67 h 67"/>
              </a:gdLst>
              <a:ahLst/>
              <a:cxnLst>
                <a:cxn ang="T10">
                  <a:pos x="T0" y="T1"/>
                </a:cxn>
                <a:cxn ang="T11">
                  <a:pos x="T2" y="T3"/>
                </a:cxn>
                <a:cxn ang="T12">
                  <a:pos x="T4" y="T5"/>
                </a:cxn>
                <a:cxn ang="T13">
                  <a:pos x="T6" y="T7"/>
                </a:cxn>
                <a:cxn ang="T14">
                  <a:pos x="T8" y="T9"/>
                </a:cxn>
              </a:cxnLst>
              <a:rect l="T15" t="T16" r="T17" b="T18"/>
              <a:pathLst>
                <a:path w="17" h="67">
                  <a:moveTo>
                    <a:pt x="0" y="50"/>
                  </a:moveTo>
                  <a:lnTo>
                    <a:pt x="0" y="18"/>
                  </a:lnTo>
                  <a:lnTo>
                    <a:pt x="17" y="0"/>
                  </a:lnTo>
                  <a:lnTo>
                    <a:pt x="17" y="67"/>
                  </a:lnTo>
                  <a:lnTo>
                    <a:pt x="0" y="5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609" name="Freeform 445"/>
            <p:cNvSpPr>
              <a:spLocks/>
            </p:cNvSpPr>
            <p:nvPr/>
          </p:nvSpPr>
          <p:spPr bwMode="auto">
            <a:xfrm>
              <a:off x="3308" y="2454"/>
              <a:ext cx="5" cy="24"/>
            </a:xfrm>
            <a:custGeom>
              <a:avLst/>
              <a:gdLst>
                <a:gd name="T0" fmla="*/ 0 w 16"/>
                <a:gd name="T1" fmla="*/ 5 h 83"/>
                <a:gd name="T2" fmla="*/ 0 w 16"/>
                <a:gd name="T3" fmla="*/ 1 h 83"/>
                <a:gd name="T4" fmla="*/ 2 w 16"/>
                <a:gd name="T5" fmla="*/ 0 h 83"/>
                <a:gd name="T6" fmla="*/ 2 w 16"/>
                <a:gd name="T7" fmla="*/ 7 h 83"/>
                <a:gd name="T8" fmla="*/ 0 w 16"/>
                <a:gd name="T9" fmla="*/ 5 h 83"/>
                <a:gd name="T10" fmla="*/ 0 60000 65536"/>
                <a:gd name="T11" fmla="*/ 0 60000 65536"/>
                <a:gd name="T12" fmla="*/ 0 60000 65536"/>
                <a:gd name="T13" fmla="*/ 0 60000 65536"/>
                <a:gd name="T14" fmla="*/ 0 60000 65536"/>
                <a:gd name="T15" fmla="*/ 0 w 16"/>
                <a:gd name="T16" fmla="*/ 0 h 83"/>
                <a:gd name="T17" fmla="*/ 16 w 16"/>
                <a:gd name="T18" fmla="*/ 83 h 83"/>
              </a:gdLst>
              <a:ahLst/>
              <a:cxnLst>
                <a:cxn ang="T10">
                  <a:pos x="T0" y="T1"/>
                </a:cxn>
                <a:cxn ang="T11">
                  <a:pos x="T2" y="T3"/>
                </a:cxn>
                <a:cxn ang="T12">
                  <a:pos x="T4" y="T5"/>
                </a:cxn>
                <a:cxn ang="T13">
                  <a:pos x="T6" y="T7"/>
                </a:cxn>
                <a:cxn ang="T14">
                  <a:pos x="T8" y="T9"/>
                </a:cxn>
              </a:cxnLst>
              <a:rect l="T15" t="T16" r="T17" b="T18"/>
              <a:pathLst>
                <a:path w="16" h="83">
                  <a:moveTo>
                    <a:pt x="0" y="67"/>
                  </a:moveTo>
                  <a:lnTo>
                    <a:pt x="0" y="16"/>
                  </a:lnTo>
                  <a:lnTo>
                    <a:pt x="16" y="0"/>
                  </a:lnTo>
                  <a:lnTo>
                    <a:pt x="16" y="83"/>
                  </a:lnTo>
                  <a:lnTo>
                    <a:pt x="0" y="67"/>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610" name="Freeform 446"/>
            <p:cNvSpPr>
              <a:spLocks/>
            </p:cNvSpPr>
            <p:nvPr/>
          </p:nvSpPr>
          <p:spPr bwMode="auto">
            <a:xfrm>
              <a:off x="3310" y="2451"/>
              <a:ext cx="5" cy="30"/>
            </a:xfrm>
            <a:custGeom>
              <a:avLst/>
              <a:gdLst>
                <a:gd name="T0" fmla="*/ 0 w 17"/>
                <a:gd name="T1" fmla="*/ 8 h 99"/>
                <a:gd name="T2" fmla="*/ 0 w 17"/>
                <a:gd name="T3" fmla="*/ 2 h 99"/>
                <a:gd name="T4" fmla="*/ 1 w 17"/>
                <a:gd name="T5" fmla="*/ 0 h 99"/>
                <a:gd name="T6" fmla="*/ 1 w 17"/>
                <a:gd name="T7" fmla="*/ 9 h 99"/>
                <a:gd name="T8" fmla="*/ 0 w 17"/>
                <a:gd name="T9" fmla="*/ 8 h 99"/>
                <a:gd name="T10" fmla="*/ 0 60000 65536"/>
                <a:gd name="T11" fmla="*/ 0 60000 65536"/>
                <a:gd name="T12" fmla="*/ 0 60000 65536"/>
                <a:gd name="T13" fmla="*/ 0 60000 65536"/>
                <a:gd name="T14" fmla="*/ 0 60000 65536"/>
                <a:gd name="T15" fmla="*/ 0 w 17"/>
                <a:gd name="T16" fmla="*/ 0 h 99"/>
                <a:gd name="T17" fmla="*/ 17 w 17"/>
                <a:gd name="T18" fmla="*/ 99 h 99"/>
              </a:gdLst>
              <a:ahLst/>
              <a:cxnLst>
                <a:cxn ang="T10">
                  <a:pos x="T0" y="T1"/>
                </a:cxn>
                <a:cxn ang="T11">
                  <a:pos x="T2" y="T3"/>
                </a:cxn>
                <a:cxn ang="T12">
                  <a:pos x="T4" y="T5"/>
                </a:cxn>
                <a:cxn ang="T13">
                  <a:pos x="T6" y="T7"/>
                </a:cxn>
                <a:cxn ang="T14">
                  <a:pos x="T8" y="T9"/>
                </a:cxn>
              </a:cxnLst>
              <a:rect l="T15" t="T16" r="T17" b="T18"/>
              <a:pathLst>
                <a:path w="17" h="99">
                  <a:moveTo>
                    <a:pt x="0" y="84"/>
                  </a:moveTo>
                  <a:lnTo>
                    <a:pt x="0" y="17"/>
                  </a:lnTo>
                  <a:lnTo>
                    <a:pt x="17" y="0"/>
                  </a:lnTo>
                  <a:lnTo>
                    <a:pt x="17" y="99"/>
                  </a:lnTo>
                  <a:lnTo>
                    <a:pt x="0" y="84"/>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611" name="Freeform 447"/>
            <p:cNvSpPr>
              <a:spLocks/>
            </p:cNvSpPr>
            <p:nvPr/>
          </p:nvSpPr>
          <p:spPr bwMode="auto">
            <a:xfrm>
              <a:off x="3313" y="2449"/>
              <a:ext cx="4" cy="34"/>
            </a:xfrm>
            <a:custGeom>
              <a:avLst/>
              <a:gdLst>
                <a:gd name="T0" fmla="*/ 0 w 17"/>
                <a:gd name="T1" fmla="*/ 9 h 116"/>
                <a:gd name="T2" fmla="*/ 0 w 17"/>
                <a:gd name="T3" fmla="*/ 1 h 116"/>
                <a:gd name="T4" fmla="*/ 1 w 17"/>
                <a:gd name="T5" fmla="*/ 0 h 116"/>
                <a:gd name="T6" fmla="*/ 1 w 17"/>
                <a:gd name="T7" fmla="*/ 10 h 116"/>
                <a:gd name="T8" fmla="*/ 0 w 17"/>
                <a:gd name="T9" fmla="*/ 9 h 116"/>
                <a:gd name="T10" fmla="*/ 0 60000 65536"/>
                <a:gd name="T11" fmla="*/ 0 60000 65536"/>
                <a:gd name="T12" fmla="*/ 0 60000 65536"/>
                <a:gd name="T13" fmla="*/ 0 60000 65536"/>
                <a:gd name="T14" fmla="*/ 0 60000 65536"/>
                <a:gd name="T15" fmla="*/ 0 w 17"/>
                <a:gd name="T16" fmla="*/ 0 h 116"/>
                <a:gd name="T17" fmla="*/ 17 w 17"/>
                <a:gd name="T18" fmla="*/ 116 h 116"/>
              </a:gdLst>
              <a:ahLst/>
              <a:cxnLst>
                <a:cxn ang="T10">
                  <a:pos x="T0" y="T1"/>
                </a:cxn>
                <a:cxn ang="T11">
                  <a:pos x="T2" y="T3"/>
                </a:cxn>
                <a:cxn ang="T12">
                  <a:pos x="T4" y="T5"/>
                </a:cxn>
                <a:cxn ang="T13">
                  <a:pos x="T6" y="T7"/>
                </a:cxn>
                <a:cxn ang="T14">
                  <a:pos x="T8" y="T9"/>
                </a:cxn>
              </a:cxnLst>
              <a:rect l="T15" t="T16" r="T17" b="T18"/>
              <a:pathLst>
                <a:path w="17" h="116">
                  <a:moveTo>
                    <a:pt x="0" y="100"/>
                  </a:moveTo>
                  <a:lnTo>
                    <a:pt x="0" y="17"/>
                  </a:lnTo>
                  <a:lnTo>
                    <a:pt x="17" y="0"/>
                  </a:lnTo>
                  <a:lnTo>
                    <a:pt x="17" y="116"/>
                  </a:lnTo>
                  <a:lnTo>
                    <a:pt x="0" y="10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612" name="Freeform 448"/>
            <p:cNvSpPr>
              <a:spLocks/>
            </p:cNvSpPr>
            <p:nvPr/>
          </p:nvSpPr>
          <p:spPr bwMode="auto">
            <a:xfrm>
              <a:off x="3315" y="2447"/>
              <a:ext cx="5" cy="38"/>
            </a:xfrm>
            <a:custGeom>
              <a:avLst/>
              <a:gdLst>
                <a:gd name="T0" fmla="*/ 0 w 16"/>
                <a:gd name="T1" fmla="*/ 10 h 132"/>
                <a:gd name="T2" fmla="*/ 0 w 16"/>
                <a:gd name="T3" fmla="*/ 1 h 132"/>
                <a:gd name="T4" fmla="*/ 2 w 16"/>
                <a:gd name="T5" fmla="*/ 0 h 132"/>
                <a:gd name="T6" fmla="*/ 2 w 16"/>
                <a:gd name="T7" fmla="*/ 11 h 132"/>
                <a:gd name="T8" fmla="*/ 0 w 16"/>
                <a:gd name="T9" fmla="*/ 10 h 132"/>
                <a:gd name="T10" fmla="*/ 0 60000 65536"/>
                <a:gd name="T11" fmla="*/ 0 60000 65536"/>
                <a:gd name="T12" fmla="*/ 0 60000 65536"/>
                <a:gd name="T13" fmla="*/ 0 60000 65536"/>
                <a:gd name="T14" fmla="*/ 0 60000 65536"/>
                <a:gd name="T15" fmla="*/ 0 w 16"/>
                <a:gd name="T16" fmla="*/ 0 h 132"/>
                <a:gd name="T17" fmla="*/ 16 w 16"/>
                <a:gd name="T18" fmla="*/ 132 h 132"/>
              </a:gdLst>
              <a:ahLst/>
              <a:cxnLst>
                <a:cxn ang="T10">
                  <a:pos x="T0" y="T1"/>
                </a:cxn>
                <a:cxn ang="T11">
                  <a:pos x="T2" y="T3"/>
                </a:cxn>
                <a:cxn ang="T12">
                  <a:pos x="T4" y="T5"/>
                </a:cxn>
                <a:cxn ang="T13">
                  <a:pos x="T6" y="T7"/>
                </a:cxn>
                <a:cxn ang="T14">
                  <a:pos x="T8" y="T9"/>
                </a:cxn>
              </a:cxnLst>
              <a:rect l="T15" t="T16" r="T17" b="T18"/>
              <a:pathLst>
                <a:path w="16" h="132">
                  <a:moveTo>
                    <a:pt x="0" y="115"/>
                  </a:moveTo>
                  <a:lnTo>
                    <a:pt x="0" y="16"/>
                  </a:lnTo>
                  <a:lnTo>
                    <a:pt x="16" y="0"/>
                  </a:lnTo>
                  <a:lnTo>
                    <a:pt x="16" y="132"/>
                  </a:lnTo>
                  <a:lnTo>
                    <a:pt x="0" y="115"/>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613" name="Freeform 449"/>
            <p:cNvSpPr>
              <a:spLocks/>
            </p:cNvSpPr>
            <p:nvPr/>
          </p:nvSpPr>
          <p:spPr bwMode="auto">
            <a:xfrm>
              <a:off x="3317" y="2444"/>
              <a:ext cx="6" cy="44"/>
            </a:xfrm>
            <a:custGeom>
              <a:avLst/>
              <a:gdLst>
                <a:gd name="T0" fmla="*/ 0 w 17"/>
                <a:gd name="T1" fmla="*/ 12 h 149"/>
                <a:gd name="T2" fmla="*/ 0 w 17"/>
                <a:gd name="T3" fmla="*/ 1 h 149"/>
                <a:gd name="T4" fmla="*/ 2 w 17"/>
                <a:gd name="T5" fmla="*/ 0 h 149"/>
                <a:gd name="T6" fmla="*/ 2 w 17"/>
                <a:gd name="T7" fmla="*/ 13 h 149"/>
                <a:gd name="T8" fmla="*/ 0 w 17"/>
                <a:gd name="T9" fmla="*/ 12 h 149"/>
                <a:gd name="T10" fmla="*/ 0 60000 65536"/>
                <a:gd name="T11" fmla="*/ 0 60000 65536"/>
                <a:gd name="T12" fmla="*/ 0 60000 65536"/>
                <a:gd name="T13" fmla="*/ 0 60000 65536"/>
                <a:gd name="T14" fmla="*/ 0 60000 65536"/>
                <a:gd name="T15" fmla="*/ 0 w 17"/>
                <a:gd name="T16" fmla="*/ 0 h 149"/>
                <a:gd name="T17" fmla="*/ 17 w 17"/>
                <a:gd name="T18" fmla="*/ 149 h 149"/>
              </a:gdLst>
              <a:ahLst/>
              <a:cxnLst>
                <a:cxn ang="T10">
                  <a:pos x="T0" y="T1"/>
                </a:cxn>
                <a:cxn ang="T11">
                  <a:pos x="T2" y="T3"/>
                </a:cxn>
                <a:cxn ang="T12">
                  <a:pos x="T4" y="T5"/>
                </a:cxn>
                <a:cxn ang="T13">
                  <a:pos x="T6" y="T7"/>
                </a:cxn>
                <a:cxn ang="T14">
                  <a:pos x="T8" y="T9"/>
                </a:cxn>
              </a:cxnLst>
              <a:rect l="T15" t="T16" r="T17" b="T18"/>
              <a:pathLst>
                <a:path w="17" h="149">
                  <a:moveTo>
                    <a:pt x="0" y="133"/>
                  </a:moveTo>
                  <a:lnTo>
                    <a:pt x="0" y="17"/>
                  </a:lnTo>
                  <a:lnTo>
                    <a:pt x="17" y="0"/>
                  </a:lnTo>
                  <a:lnTo>
                    <a:pt x="17" y="149"/>
                  </a:lnTo>
                  <a:lnTo>
                    <a:pt x="0" y="133"/>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614" name="Freeform 450"/>
            <p:cNvSpPr>
              <a:spLocks/>
            </p:cNvSpPr>
            <p:nvPr/>
          </p:nvSpPr>
          <p:spPr bwMode="auto">
            <a:xfrm>
              <a:off x="3320" y="2441"/>
              <a:ext cx="5" cy="49"/>
            </a:xfrm>
            <a:custGeom>
              <a:avLst/>
              <a:gdLst>
                <a:gd name="T0" fmla="*/ 0 w 17"/>
                <a:gd name="T1" fmla="*/ 13 h 166"/>
                <a:gd name="T2" fmla="*/ 0 w 17"/>
                <a:gd name="T3" fmla="*/ 1 h 166"/>
                <a:gd name="T4" fmla="*/ 1 w 17"/>
                <a:gd name="T5" fmla="*/ 0 h 166"/>
                <a:gd name="T6" fmla="*/ 1 w 17"/>
                <a:gd name="T7" fmla="*/ 14 h 166"/>
                <a:gd name="T8" fmla="*/ 0 w 17"/>
                <a:gd name="T9" fmla="*/ 13 h 166"/>
                <a:gd name="T10" fmla="*/ 0 60000 65536"/>
                <a:gd name="T11" fmla="*/ 0 60000 65536"/>
                <a:gd name="T12" fmla="*/ 0 60000 65536"/>
                <a:gd name="T13" fmla="*/ 0 60000 65536"/>
                <a:gd name="T14" fmla="*/ 0 60000 65536"/>
                <a:gd name="T15" fmla="*/ 0 w 17"/>
                <a:gd name="T16" fmla="*/ 0 h 166"/>
                <a:gd name="T17" fmla="*/ 17 w 17"/>
                <a:gd name="T18" fmla="*/ 166 h 166"/>
              </a:gdLst>
              <a:ahLst/>
              <a:cxnLst>
                <a:cxn ang="T10">
                  <a:pos x="T0" y="T1"/>
                </a:cxn>
                <a:cxn ang="T11">
                  <a:pos x="T2" y="T3"/>
                </a:cxn>
                <a:cxn ang="T12">
                  <a:pos x="T4" y="T5"/>
                </a:cxn>
                <a:cxn ang="T13">
                  <a:pos x="T6" y="T7"/>
                </a:cxn>
                <a:cxn ang="T14">
                  <a:pos x="T8" y="T9"/>
                </a:cxn>
              </a:cxnLst>
              <a:rect l="T15" t="T16" r="T17" b="T18"/>
              <a:pathLst>
                <a:path w="17" h="166">
                  <a:moveTo>
                    <a:pt x="0" y="150"/>
                  </a:moveTo>
                  <a:lnTo>
                    <a:pt x="0" y="18"/>
                  </a:lnTo>
                  <a:lnTo>
                    <a:pt x="17" y="0"/>
                  </a:lnTo>
                  <a:lnTo>
                    <a:pt x="17" y="166"/>
                  </a:lnTo>
                  <a:lnTo>
                    <a:pt x="0" y="150"/>
                  </a:lnTo>
                  <a:close/>
                </a:path>
              </a:pathLst>
            </a:custGeom>
            <a:solidFill>
              <a:srgbClr val="9C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615" name="Freeform 451"/>
            <p:cNvSpPr>
              <a:spLocks/>
            </p:cNvSpPr>
            <p:nvPr/>
          </p:nvSpPr>
          <p:spPr bwMode="auto">
            <a:xfrm>
              <a:off x="3323" y="2439"/>
              <a:ext cx="4" cy="53"/>
            </a:xfrm>
            <a:custGeom>
              <a:avLst/>
              <a:gdLst>
                <a:gd name="T0" fmla="*/ 0 w 16"/>
                <a:gd name="T1" fmla="*/ 14 h 182"/>
                <a:gd name="T2" fmla="*/ 0 w 16"/>
                <a:gd name="T3" fmla="*/ 1 h 182"/>
                <a:gd name="T4" fmla="*/ 1 w 16"/>
                <a:gd name="T5" fmla="*/ 0 h 182"/>
                <a:gd name="T6" fmla="*/ 1 w 16"/>
                <a:gd name="T7" fmla="*/ 15 h 182"/>
                <a:gd name="T8" fmla="*/ 0 w 16"/>
                <a:gd name="T9" fmla="*/ 14 h 182"/>
                <a:gd name="T10" fmla="*/ 0 60000 65536"/>
                <a:gd name="T11" fmla="*/ 0 60000 65536"/>
                <a:gd name="T12" fmla="*/ 0 60000 65536"/>
                <a:gd name="T13" fmla="*/ 0 60000 65536"/>
                <a:gd name="T14" fmla="*/ 0 60000 65536"/>
                <a:gd name="T15" fmla="*/ 0 w 16"/>
                <a:gd name="T16" fmla="*/ 0 h 182"/>
                <a:gd name="T17" fmla="*/ 16 w 16"/>
                <a:gd name="T18" fmla="*/ 182 h 182"/>
              </a:gdLst>
              <a:ahLst/>
              <a:cxnLst>
                <a:cxn ang="T10">
                  <a:pos x="T0" y="T1"/>
                </a:cxn>
                <a:cxn ang="T11">
                  <a:pos x="T2" y="T3"/>
                </a:cxn>
                <a:cxn ang="T12">
                  <a:pos x="T4" y="T5"/>
                </a:cxn>
                <a:cxn ang="T13">
                  <a:pos x="T6" y="T7"/>
                </a:cxn>
                <a:cxn ang="T14">
                  <a:pos x="T8" y="T9"/>
                </a:cxn>
              </a:cxnLst>
              <a:rect l="T15" t="T16" r="T17" b="T18"/>
              <a:pathLst>
                <a:path w="16" h="182">
                  <a:moveTo>
                    <a:pt x="0" y="166"/>
                  </a:moveTo>
                  <a:lnTo>
                    <a:pt x="0" y="17"/>
                  </a:lnTo>
                  <a:lnTo>
                    <a:pt x="16" y="0"/>
                  </a:lnTo>
                  <a:lnTo>
                    <a:pt x="16" y="182"/>
                  </a:lnTo>
                  <a:lnTo>
                    <a:pt x="0" y="166"/>
                  </a:lnTo>
                  <a:close/>
                </a:path>
              </a:pathLst>
            </a:custGeom>
            <a:solidFill>
              <a:srgbClr val="9C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616" name="Freeform 452"/>
            <p:cNvSpPr>
              <a:spLocks/>
            </p:cNvSpPr>
            <p:nvPr/>
          </p:nvSpPr>
          <p:spPr bwMode="auto">
            <a:xfrm>
              <a:off x="3325" y="2436"/>
              <a:ext cx="4" cy="59"/>
            </a:xfrm>
            <a:custGeom>
              <a:avLst/>
              <a:gdLst>
                <a:gd name="T0" fmla="*/ 0 w 17"/>
                <a:gd name="T1" fmla="*/ 16 h 199"/>
                <a:gd name="T2" fmla="*/ 0 w 17"/>
                <a:gd name="T3" fmla="*/ 1 h 199"/>
                <a:gd name="T4" fmla="*/ 1 w 17"/>
                <a:gd name="T5" fmla="*/ 0 h 199"/>
                <a:gd name="T6" fmla="*/ 1 w 17"/>
                <a:gd name="T7" fmla="*/ 17 h 199"/>
                <a:gd name="T8" fmla="*/ 0 w 17"/>
                <a:gd name="T9" fmla="*/ 16 h 199"/>
                <a:gd name="T10" fmla="*/ 0 60000 65536"/>
                <a:gd name="T11" fmla="*/ 0 60000 65536"/>
                <a:gd name="T12" fmla="*/ 0 60000 65536"/>
                <a:gd name="T13" fmla="*/ 0 60000 65536"/>
                <a:gd name="T14" fmla="*/ 0 60000 65536"/>
                <a:gd name="T15" fmla="*/ 0 w 17"/>
                <a:gd name="T16" fmla="*/ 0 h 199"/>
                <a:gd name="T17" fmla="*/ 17 w 17"/>
                <a:gd name="T18" fmla="*/ 199 h 199"/>
              </a:gdLst>
              <a:ahLst/>
              <a:cxnLst>
                <a:cxn ang="T10">
                  <a:pos x="T0" y="T1"/>
                </a:cxn>
                <a:cxn ang="T11">
                  <a:pos x="T2" y="T3"/>
                </a:cxn>
                <a:cxn ang="T12">
                  <a:pos x="T4" y="T5"/>
                </a:cxn>
                <a:cxn ang="T13">
                  <a:pos x="T6" y="T7"/>
                </a:cxn>
                <a:cxn ang="T14">
                  <a:pos x="T8" y="T9"/>
                </a:cxn>
              </a:cxnLst>
              <a:rect l="T15" t="T16" r="T17" b="T18"/>
              <a:pathLst>
                <a:path w="17" h="199">
                  <a:moveTo>
                    <a:pt x="0" y="183"/>
                  </a:moveTo>
                  <a:lnTo>
                    <a:pt x="0" y="17"/>
                  </a:lnTo>
                  <a:lnTo>
                    <a:pt x="17" y="0"/>
                  </a:lnTo>
                  <a:lnTo>
                    <a:pt x="17" y="199"/>
                  </a:lnTo>
                  <a:lnTo>
                    <a:pt x="0" y="183"/>
                  </a:lnTo>
                  <a:close/>
                </a:path>
              </a:pathLst>
            </a:custGeom>
            <a:solidFill>
              <a:srgbClr val="9C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617" name="Freeform 453"/>
            <p:cNvSpPr>
              <a:spLocks/>
            </p:cNvSpPr>
            <p:nvPr/>
          </p:nvSpPr>
          <p:spPr bwMode="auto">
            <a:xfrm>
              <a:off x="3327" y="2434"/>
              <a:ext cx="4" cy="63"/>
            </a:xfrm>
            <a:custGeom>
              <a:avLst/>
              <a:gdLst>
                <a:gd name="T0" fmla="*/ 0 w 17"/>
                <a:gd name="T1" fmla="*/ 17 h 216"/>
                <a:gd name="T2" fmla="*/ 0 w 17"/>
                <a:gd name="T3" fmla="*/ 1 h 216"/>
                <a:gd name="T4" fmla="*/ 1 w 17"/>
                <a:gd name="T5" fmla="*/ 0 h 216"/>
                <a:gd name="T6" fmla="*/ 1 w 17"/>
                <a:gd name="T7" fmla="*/ 18 h 216"/>
                <a:gd name="T8" fmla="*/ 0 w 17"/>
                <a:gd name="T9" fmla="*/ 17 h 216"/>
                <a:gd name="T10" fmla="*/ 0 60000 65536"/>
                <a:gd name="T11" fmla="*/ 0 60000 65536"/>
                <a:gd name="T12" fmla="*/ 0 60000 65536"/>
                <a:gd name="T13" fmla="*/ 0 60000 65536"/>
                <a:gd name="T14" fmla="*/ 0 60000 65536"/>
                <a:gd name="T15" fmla="*/ 0 w 17"/>
                <a:gd name="T16" fmla="*/ 0 h 216"/>
                <a:gd name="T17" fmla="*/ 17 w 17"/>
                <a:gd name="T18" fmla="*/ 216 h 216"/>
              </a:gdLst>
              <a:ahLst/>
              <a:cxnLst>
                <a:cxn ang="T10">
                  <a:pos x="T0" y="T1"/>
                </a:cxn>
                <a:cxn ang="T11">
                  <a:pos x="T2" y="T3"/>
                </a:cxn>
                <a:cxn ang="T12">
                  <a:pos x="T4" y="T5"/>
                </a:cxn>
                <a:cxn ang="T13">
                  <a:pos x="T6" y="T7"/>
                </a:cxn>
                <a:cxn ang="T14">
                  <a:pos x="T8" y="T9"/>
                </a:cxn>
              </a:cxnLst>
              <a:rect l="T15" t="T16" r="T17" b="T18"/>
              <a:pathLst>
                <a:path w="17" h="216">
                  <a:moveTo>
                    <a:pt x="0" y="199"/>
                  </a:moveTo>
                  <a:lnTo>
                    <a:pt x="0" y="17"/>
                  </a:lnTo>
                  <a:lnTo>
                    <a:pt x="17" y="0"/>
                  </a:lnTo>
                  <a:lnTo>
                    <a:pt x="17" y="216"/>
                  </a:lnTo>
                  <a:lnTo>
                    <a:pt x="0" y="199"/>
                  </a:lnTo>
                  <a:close/>
                </a:path>
              </a:pathLst>
            </a:custGeom>
            <a:solidFill>
              <a:srgbClr val="9C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618" name="Freeform 454"/>
            <p:cNvSpPr>
              <a:spLocks/>
            </p:cNvSpPr>
            <p:nvPr/>
          </p:nvSpPr>
          <p:spPr bwMode="auto">
            <a:xfrm>
              <a:off x="3329" y="2432"/>
              <a:ext cx="5" cy="67"/>
            </a:xfrm>
            <a:custGeom>
              <a:avLst/>
              <a:gdLst>
                <a:gd name="T0" fmla="*/ 0 w 16"/>
                <a:gd name="T1" fmla="*/ 18 h 231"/>
                <a:gd name="T2" fmla="*/ 0 w 16"/>
                <a:gd name="T3" fmla="*/ 1 h 231"/>
                <a:gd name="T4" fmla="*/ 2 w 16"/>
                <a:gd name="T5" fmla="*/ 0 h 231"/>
                <a:gd name="T6" fmla="*/ 2 w 16"/>
                <a:gd name="T7" fmla="*/ 19 h 231"/>
                <a:gd name="T8" fmla="*/ 0 w 16"/>
                <a:gd name="T9" fmla="*/ 18 h 231"/>
                <a:gd name="T10" fmla="*/ 0 60000 65536"/>
                <a:gd name="T11" fmla="*/ 0 60000 65536"/>
                <a:gd name="T12" fmla="*/ 0 60000 65536"/>
                <a:gd name="T13" fmla="*/ 0 60000 65536"/>
                <a:gd name="T14" fmla="*/ 0 60000 65536"/>
                <a:gd name="T15" fmla="*/ 0 w 16"/>
                <a:gd name="T16" fmla="*/ 0 h 231"/>
                <a:gd name="T17" fmla="*/ 16 w 16"/>
                <a:gd name="T18" fmla="*/ 231 h 231"/>
              </a:gdLst>
              <a:ahLst/>
              <a:cxnLst>
                <a:cxn ang="T10">
                  <a:pos x="T0" y="T1"/>
                </a:cxn>
                <a:cxn ang="T11">
                  <a:pos x="T2" y="T3"/>
                </a:cxn>
                <a:cxn ang="T12">
                  <a:pos x="T4" y="T5"/>
                </a:cxn>
                <a:cxn ang="T13">
                  <a:pos x="T6" y="T7"/>
                </a:cxn>
                <a:cxn ang="T14">
                  <a:pos x="T8" y="T9"/>
                </a:cxn>
              </a:cxnLst>
              <a:rect l="T15" t="T16" r="T17" b="T18"/>
              <a:pathLst>
                <a:path w="16" h="231">
                  <a:moveTo>
                    <a:pt x="0" y="215"/>
                  </a:moveTo>
                  <a:lnTo>
                    <a:pt x="0" y="16"/>
                  </a:lnTo>
                  <a:lnTo>
                    <a:pt x="16" y="0"/>
                  </a:lnTo>
                  <a:lnTo>
                    <a:pt x="16" y="231"/>
                  </a:lnTo>
                  <a:lnTo>
                    <a:pt x="0" y="215"/>
                  </a:lnTo>
                  <a:close/>
                </a:path>
              </a:pathLst>
            </a:custGeom>
            <a:solidFill>
              <a:srgbClr val="9C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619" name="Freeform 455"/>
            <p:cNvSpPr>
              <a:spLocks/>
            </p:cNvSpPr>
            <p:nvPr/>
          </p:nvSpPr>
          <p:spPr bwMode="auto">
            <a:xfrm>
              <a:off x="3331" y="2429"/>
              <a:ext cx="5" cy="73"/>
            </a:xfrm>
            <a:custGeom>
              <a:avLst/>
              <a:gdLst>
                <a:gd name="T0" fmla="*/ 0 w 17"/>
                <a:gd name="T1" fmla="*/ 20 h 248"/>
                <a:gd name="T2" fmla="*/ 0 w 17"/>
                <a:gd name="T3" fmla="*/ 1 h 248"/>
                <a:gd name="T4" fmla="*/ 1 w 17"/>
                <a:gd name="T5" fmla="*/ 0 h 248"/>
                <a:gd name="T6" fmla="*/ 1 w 17"/>
                <a:gd name="T7" fmla="*/ 21 h 248"/>
                <a:gd name="T8" fmla="*/ 0 w 17"/>
                <a:gd name="T9" fmla="*/ 20 h 248"/>
                <a:gd name="T10" fmla="*/ 0 60000 65536"/>
                <a:gd name="T11" fmla="*/ 0 60000 65536"/>
                <a:gd name="T12" fmla="*/ 0 60000 65536"/>
                <a:gd name="T13" fmla="*/ 0 60000 65536"/>
                <a:gd name="T14" fmla="*/ 0 60000 65536"/>
                <a:gd name="T15" fmla="*/ 0 w 17"/>
                <a:gd name="T16" fmla="*/ 0 h 248"/>
                <a:gd name="T17" fmla="*/ 17 w 17"/>
                <a:gd name="T18" fmla="*/ 248 h 248"/>
              </a:gdLst>
              <a:ahLst/>
              <a:cxnLst>
                <a:cxn ang="T10">
                  <a:pos x="T0" y="T1"/>
                </a:cxn>
                <a:cxn ang="T11">
                  <a:pos x="T2" y="T3"/>
                </a:cxn>
                <a:cxn ang="T12">
                  <a:pos x="T4" y="T5"/>
                </a:cxn>
                <a:cxn ang="T13">
                  <a:pos x="T6" y="T7"/>
                </a:cxn>
                <a:cxn ang="T14">
                  <a:pos x="T8" y="T9"/>
                </a:cxn>
              </a:cxnLst>
              <a:rect l="T15" t="T16" r="T17" b="T18"/>
              <a:pathLst>
                <a:path w="17" h="248">
                  <a:moveTo>
                    <a:pt x="0" y="233"/>
                  </a:moveTo>
                  <a:lnTo>
                    <a:pt x="0" y="17"/>
                  </a:lnTo>
                  <a:lnTo>
                    <a:pt x="17" y="0"/>
                  </a:lnTo>
                  <a:lnTo>
                    <a:pt x="17" y="248"/>
                  </a:lnTo>
                  <a:lnTo>
                    <a:pt x="0" y="233"/>
                  </a:lnTo>
                  <a:close/>
                </a:path>
              </a:pathLst>
            </a:custGeom>
            <a:solidFill>
              <a:srgbClr val="9C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620" name="Freeform 456"/>
            <p:cNvSpPr>
              <a:spLocks/>
            </p:cNvSpPr>
            <p:nvPr/>
          </p:nvSpPr>
          <p:spPr bwMode="auto">
            <a:xfrm>
              <a:off x="3334" y="2427"/>
              <a:ext cx="4" cy="77"/>
            </a:xfrm>
            <a:custGeom>
              <a:avLst/>
              <a:gdLst>
                <a:gd name="T0" fmla="*/ 0 w 17"/>
                <a:gd name="T1" fmla="*/ 21 h 265"/>
                <a:gd name="T2" fmla="*/ 0 w 17"/>
                <a:gd name="T3" fmla="*/ 1 h 265"/>
                <a:gd name="T4" fmla="*/ 1 w 17"/>
                <a:gd name="T5" fmla="*/ 0 h 265"/>
                <a:gd name="T6" fmla="*/ 1 w 17"/>
                <a:gd name="T7" fmla="*/ 22 h 265"/>
                <a:gd name="T8" fmla="*/ 0 w 17"/>
                <a:gd name="T9" fmla="*/ 21 h 265"/>
                <a:gd name="T10" fmla="*/ 0 60000 65536"/>
                <a:gd name="T11" fmla="*/ 0 60000 65536"/>
                <a:gd name="T12" fmla="*/ 0 60000 65536"/>
                <a:gd name="T13" fmla="*/ 0 60000 65536"/>
                <a:gd name="T14" fmla="*/ 0 60000 65536"/>
                <a:gd name="T15" fmla="*/ 0 w 17"/>
                <a:gd name="T16" fmla="*/ 0 h 265"/>
                <a:gd name="T17" fmla="*/ 17 w 17"/>
                <a:gd name="T18" fmla="*/ 265 h 265"/>
              </a:gdLst>
              <a:ahLst/>
              <a:cxnLst>
                <a:cxn ang="T10">
                  <a:pos x="T0" y="T1"/>
                </a:cxn>
                <a:cxn ang="T11">
                  <a:pos x="T2" y="T3"/>
                </a:cxn>
                <a:cxn ang="T12">
                  <a:pos x="T4" y="T5"/>
                </a:cxn>
                <a:cxn ang="T13">
                  <a:pos x="T6" y="T7"/>
                </a:cxn>
                <a:cxn ang="T14">
                  <a:pos x="T8" y="T9"/>
                </a:cxn>
              </a:cxnLst>
              <a:rect l="T15" t="T16" r="T17" b="T18"/>
              <a:pathLst>
                <a:path w="17" h="265">
                  <a:moveTo>
                    <a:pt x="0" y="249"/>
                  </a:moveTo>
                  <a:lnTo>
                    <a:pt x="0" y="18"/>
                  </a:lnTo>
                  <a:lnTo>
                    <a:pt x="17" y="0"/>
                  </a:lnTo>
                  <a:lnTo>
                    <a:pt x="17" y="265"/>
                  </a:lnTo>
                  <a:lnTo>
                    <a:pt x="0" y="249"/>
                  </a:lnTo>
                  <a:close/>
                </a:path>
              </a:pathLst>
            </a:custGeom>
            <a:solidFill>
              <a:srgbClr val="9C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621" name="Freeform 457"/>
            <p:cNvSpPr>
              <a:spLocks/>
            </p:cNvSpPr>
            <p:nvPr/>
          </p:nvSpPr>
          <p:spPr bwMode="auto">
            <a:xfrm>
              <a:off x="3336" y="2425"/>
              <a:ext cx="4" cy="81"/>
            </a:xfrm>
            <a:custGeom>
              <a:avLst/>
              <a:gdLst>
                <a:gd name="T0" fmla="*/ 0 w 16"/>
                <a:gd name="T1" fmla="*/ 22 h 283"/>
                <a:gd name="T2" fmla="*/ 0 w 16"/>
                <a:gd name="T3" fmla="*/ 1 h 283"/>
                <a:gd name="T4" fmla="*/ 1 w 16"/>
                <a:gd name="T5" fmla="*/ 0 h 283"/>
                <a:gd name="T6" fmla="*/ 1 w 16"/>
                <a:gd name="T7" fmla="*/ 23 h 283"/>
                <a:gd name="T8" fmla="*/ 0 w 16"/>
                <a:gd name="T9" fmla="*/ 22 h 283"/>
                <a:gd name="T10" fmla="*/ 0 60000 65536"/>
                <a:gd name="T11" fmla="*/ 0 60000 65536"/>
                <a:gd name="T12" fmla="*/ 0 60000 65536"/>
                <a:gd name="T13" fmla="*/ 0 60000 65536"/>
                <a:gd name="T14" fmla="*/ 0 60000 65536"/>
                <a:gd name="T15" fmla="*/ 0 w 16"/>
                <a:gd name="T16" fmla="*/ 0 h 283"/>
                <a:gd name="T17" fmla="*/ 16 w 16"/>
                <a:gd name="T18" fmla="*/ 283 h 283"/>
              </a:gdLst>
              <a:ahLst/>
              <a:cxnLst>
                <a:cxn ang="T10">
                  <a:pos x="T0" y="T1"/>
                </a:cxn>
                <a:cxn ang="T11">
                  <a:pos x="T2" y="T3"/>
                </a:cxn>
                <a:cxn ang="T12">
                  <a:pos x="T4" y="T5"/>
                </a:cxn>
                <a:cxn ang="T13">
                  <a:pos x="T6" y="T7"/>
                </a:cxn>
                <a:cxn ang="T14">
                  <a:pos x="T8" y="T9"/>
                </a:cxn>
              </a:cxnLst>
              <a:rect l="T15" t="T16" r="T17" b="T18"/>
              <a:pathLst>
                <a:path w="16" h="283">
                  <a:moveTo>
                    <a:pt x="0" y="266"/>
                  </a:moveTo>
                  <a:lnTo>
                    <a:pt x="0" y="18"/>
                  </a:lnTo>
                  <a:lnTo>
                    <a:pt x="16" y="0"/>
                  </a:lnTo>
                  <a:lnTo>
                    <a:pt x="16" y="283"/>
                  </a:lnTo>
                  <a:lnTo>
                    <a:pt x="0" y="266"/>
                  </a:lnTo>
                  <a:close/>
                </a:path>
              </a:pathLst>
            </a:custGeom>
            <a:solidFill>
              <a:srgbClr val="9E05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622" name="Freeform 458"/>
            <p:cNvSpPr>
              <a:spLocks/>
            </p:cNvSpPr>
            <p:nvPr/>
          </p:nvSpPr>
          <p:spPr bwMode="auto">
            <a:xfrm>
              <a:off x="3338" y="2421"/>
              <a:ext cx="4" cy="88"/>
            </a:xfrm>
            <a:custGeom>
              <a:avLst/>
              <a:gdLst>
                <a:gd name="T0" fmla="*/ 0 w 17"/>
                <a:gd name="T1" fmla="*/ 25 h 298"/>
                <a:gd name="T2" fmla="*/ 0 w 17"/>
                <a:gd name="T3" fmla="*/ 1 h 298"/>
                <a:gd name="T4" fmla="*/ 1 w 17"/>
                <a:gd name="T5" fmla="*/ 0 h 298"/>
                <a:gd name="T6" fmla="*/ 1 w 17"/>
                <a:gd name="T7" fmla="*/ 26 h 298"/>
                <a:gd name="T8" fmla="*/ 0 w 17"/>
                <a:gd name="T9" fmla="*/ 25 h 298"/>
                <a:gd name="T10" fmla="*/ 0 60000 65536"/>
                <a:gd name="T11" fmla="*/ 0 60000 65536"/>
                <a:gd name="T12" fmla="*/ 0 60000 65536"/>
                <a:gd name="T13" fmla="*/ 0 60000 65536"/>
                <a:gd name="T14" fmla="*/ 0 60000 65536"/>
                <a:gd name="T15" fmla="*/ 0 w 17"/>
                <a:gd name="T16" fmla="*/ 0 h 298"/>
                <a:gd name="T17" fmla="*/ 17 w 17"/>
                <a:gd name="T18" fmla="*/ 298 h 298"/>
              </a:gdLst>
              <a:ahLst/>
              <a:cxnLst>
                <a:cxn ang="T10">
                  <a:pos x="T0" y="T1"/>
                </a:cxn>
                <a:cxn ang="T11">
                  <a:pos x="T2" y="T3"/>
                </a:cxn>
                <a:cxn ang="T12">
                  <a:pos x="T4" y="T5"/>
                </a:cxn>
                <a:cxn ang="T13">
                  <a:pos x="T6" y="T7"/>
                </a:cxn>
                <a:cxn ang="T14">
                  <a:pos x="T8" y="T9"/>
                </a:cxn>
              </a:cxnLst>
              <a:rect l="T15" t="T16" r="T17" b="T18"/>
              <a:pathLst>
                <a:path w="17" h="298">
                  <a:moveTo>
                    <a:pt x="0" y="282"/>
                  </a:moveTo>
                  <a:lnTo>
                    <a:pt x="0" y="17"/>
                  </a:lnTo>
                  <a:lnTo>
                    <a:pt x="17" y="0"/>
                  </a:lnTo>
                  <a:lnTo>
                    <a:pt x="17" y="298"/>
                  </a:lnTo>
                  <a:lnTo>
                    <a:pt x="0" y="282"/>
                  </a:lnTo>
                  <a:close/>
                </a:path>
              </a:pathLst>
            </a:custGeom>
            <a:solidFill>
              <a:srgbClr val="9E05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623" name="Freeform 459"/>
            <p:cNvSpPr>
              <a:spLocks/>
            </p:cNvSpPr>
            <p:nvPr/>
          </p:nvSpPr>
          <p:spPr bwMode="auto">
            <a:xfrm>
              <a:off x="3340" y="2419"/>
              <a:ext cx="6" cy="92"/>
            </a:xfrm>
            <a:custGeom>
              <a:avLst/>
              <a:gdLst>
                <a:gd name="T0" fmla="*/ 0 w 17"/>
                <a:gd name="T1" fmla="*/ 26 h 314"/>
                <a:gd name="T2" fmla="*/ 0 w 17"/>
                <a:gd name="T3" fmla="*/ 1 h 314"/>
                <a:gd name="T4" fmla="*/ 2 w 17"/>
                <a:gd name="T5" fmla="*/ 0 h 314"/>
                <a:gd name="T6" fmla="*/ 2 w 17"/>
                <a:gd name="T7" fmla="*/ 27 h 314"/>
                <a:gd name="T8" fmla="*/ 0 w 17"/>
                <a:gd name="T9" fmla="*/ 26 h 314"/>
                <a:gd name="T10" fmla="*/ 0 60000 65536"/>
                <a:gd name="T11" fmla="*/ 0 60000 65536"/>
                <a:gd name="T12" fmla="*/ 0 60000 65536"/>
                <a:gd name="T13" fmla="*/ 0 60000 65536"/>
                <a:gd name="T14" fmla="*/ 0 60000 65536"/>
                <a:gd name="T15" fmla="*/ 0 w 17"/>
                <a:gd name="T16" fmla="*/ 0 h 314"/>
                <a:gd name="T17" fmla="*/ 17 w 17"/>
                <a:gd name="T18" fmla="*/ 314 h 314"/>
              </a:gdLst>
              <a:ahLst/>
              <a:cxnLst>
                <a:cxn ang="T10">
                  <a:pos x="T0" y="T1"/>
                </a:cxn>
                <a:cxn ang="T11">
                  <a:pos x="T2" y="T3"/>
                </a:cxn>
                <a:cxn ang="T12">
                  <a:pos x="T4" y="T5"/>
                </a:cxn>
                <a:cxn ang="T13">
                  <a:pos x="T6" y="T7"/>
                </a:cxn>
                <a:cxn ang="T14">
                  <a:pos x="T8" y="T9"/>
                </a:cxn>
              </a:cxnLst>
              <a:rect l="T15" t="T16" r="T17" b="T18"/>
              <a:pathLst>
                <a:path w="17" h="314">
                  <a:moveTo>
                    <a:pt x="0" y="299"/>
                  </a:moveTo>
                  <a:lnTo>
                    <a:pt x="0" y="16"/>
                  </a:lnTo>
                  <a:lnTo>
                    <a:pt x="17" y="0"/>
                  </a:lnTo>
                  <a:lnTo>
                    <a:pt x="17" y="314"/>
                  </a:lnTo>
                  <a:lnTo>
                    <a:pt x="0" y="299"/>
                  </a:lnTo>
                  <a:close/>
                </a:path>
              </a:pathLst>
            </a:custGeom>
            <a:solidFill>
              <a:srgbClr val="9E05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624" name="Freeform 460"/>
            <p:cNvSpPr>
              <a:spLocks/>
            </p:cNvSpPr>
            <p:nvPr/>
          </p:nvSpPr>
          <p:spPr bwMode="auto">
            <a:xfrm>
              <a:off x="3342" y="2416"/>
              <a:ext cx="6" cy="97"/>
            </a:xfrm>
            <a:custGeom>
              <a:avLst/>
              <a:gdLst>
                <a:gd name="T0" fmla="*/ 0 w 16"/>
                <a:gd name="T1" fmla="*/ 27 h 332"/>
                <a:gd name="T2" fmla="*/ 0 w 16"/>
                <a:gd name="T3" fmla="*/ 1 h 332"/>
                <a:gd name="T4" fmla="*/ 2 w 16"/>
                <a:gd name="T5" fmla="*/ 0 h 332"/>
                <a:gd name="T6" fmla="*/ 2 w 16"/>
                <a:gd name="T7" fmla="*/ 28 h 332"/>
                <a:gd name="T8" fmla="*/ 0 w 16"/>
                <a:gd name="T9" fmla="*/ 27 h 332"/>
                <a:gd name="T10" fmla="*/ 0 60000 65536"/>
                <a:gd name="T11" fmla="*/ 0 60000 65536"/>
                <a:gd name="T12" fmla="*/ 0 60000 65536"/>
                <a:gd name="T13" fmla="*/ 0 60000 65536"/>
                <a:gd name="T14" fmla="*/ 0 60000 65536"/>
                <a:gd name="T15" fmla="*/ 0 w 16"/>
                <a:gd name="T16" fmla="*/ 0 h 332"/>
                <a:gd name="T17" fmla="*/ 16 w 16"/>
                <a:gd name="T18" fmla="*/ 332 h 332"/>
              </a:gdLst>
              <a:ahLst/>
              <a:cxnLst>
                <a:cxn ang="T10">
                  <a:pos x="T0" y="T1"/>
                </a:cxn>
                <a:cxn ang="T11">
                  <a:pos x="T2" y="T3"/>
                </a:cxn>
                <a:cxn ang="T12">
                  <a:pos x="T4" y="T5"/>
                </a:cxn>
                <a:cxn ang="T13">
                  <a:pos x="T6" y="T7"/>
                </a:cxn>
                <a:cxn ang="T14">
                  <a:pos x="T8" y="T9"/>
                </a:cxn>
              </a:cxnLst>
              <a:rect l="T15" t="T16" r="T17" b="T18"/>
              <a:pathLst>
                <a:path w="16" h="332">
                  <a:moveTo>
                    <a:pt x="0" y="315"/>
                  </a:moveTo>
                  <a:lnTo>
                    <a:pt x="0" y="17"/>
                  </a:lnTo>
                  <a:lnTo>
                    <a:pt x="16" y="0"/>
                  </a:lnTo>
                  <a:lnTo>
                    <a:pt x="16" y="332"/>
                  </a:lnTo>
                  <a:lnTo>
                    <a:pt x="0" y="315"/>
                  </a:lnTo>
                  <a:close/>
                </a:path>
              </a:pathLst>
            </a:custGeom>
            <a:solidFill>
              <a:srgbClr val="9E05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625" name="Freeform 461"/>
            <p:cNvSpPr>
              <a:spLocks/>
            </p:cNvSpPr>
            <p:nvPr/>
          </p:nvSpPr>
          <p:spPr bwMode="auto">
            <a:xfrm>
              <a:off x="3346" y="2414"/>
              <a:ext cx="4" cy="102"/>
            </a:xfrm>
            <a:custGeom>
              <a:avLst/>
              <a:gdLst>
                <a:gd name="T0" fmla="*/ 0 w 17"/>
                <a:gd name="T1" fmla="*/ 29 h 347"/>
                <a:gd name="T2" fmla="*/ 0 w 17"/>
                <a:gd name="T3" fmla="*/ 1 h 347"/>
                <a:gd name="T4" fmla="*/ 1 w 17"/>
                <a:gd name="T5" fmla="*/ 0 h 347"/>
                <a:gd name="T6" fmla="*/ 1 w 17"/>
                <a:gd name="T7" fmla="*/ 30 h 347"/>
                <a:gd name="T8" fmla="*/ 0 w 17"/>
                <a:gd name="T9" fmla="*/ 29 h 347"/>
                <a:gd name="T10" fmla="*/ 0 60000 65536"/>
                <a:gd name="T11" fmla="*/ 0 60000 65536"/>
                <a:gd name="T12" fmla="*/ 0 60000 65536"/>
                <a:gd name="T13" fmla="*/ 0 60000 65536"/>
                <a:gd name="T14" fmla="*/ 0 60000 65536"/>
                <a:gd name="T15" fmla="*/ 0 w 17"/>
                <a:gd name="T16" fmla="*/ 0 h 347"/>
                <a:gd name="T17" fmla="*/ 17 w 17"/>
                <a:gd name="T18" fmla="*/ 347 h 347"/>
              </a:gdLst>
              <a:ahLst/>
              <a:cxnLst>
                <a:cxn ang="T10">
                  <a:pos x="T0" y="T1"/>
                </a:cxn>
                <a:cxn ang="T11">
                  <a:pos x="T2" y="T3"/>
                </a:cxn>
                <a:cxn ang="T12">
                  <a:pos x="T4" y="T5"/>
                </a:cxn>
                <a:cxn ang="T13">
                  <a:pos x="T6" y="T7"/>
                </a:cxn>
                <a:cxn ang="T14">
                  <a:pos x="T8" y="T9"/>
                </a:cxn>
              </a:cxnLst>
              <a:rect l="T15" t="T16" r="T17" b="T18"/>
              <a:pathLst>
                <a:path w="17" h="347">
                  <a:moveTo>
                    <a:pt x="0" y="331"/>
                  </a:moveTo>
                  <a:lnTo>
                    <a:pt x="0" y="17"/>
                  </a:lnTo>
                  <a:lnTo>
                    <a:pt x="17" y="0"/>
                  </a:lnTo>
                  <a:lnTo>
                    <a:pt x="17" y="347"/>
                  </a:lnTo>
                  <a:lnTo>
                    <a:pt x="0" y="331"/>
                  </a:lnTo>
                  <a:close/>
                </a:path>
              </a:pathLst>
            </a:custGeom>
            <a:solidFill>
              <a:srgbClr val="9E05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626" name="Freeform 462"/>
            <p:cNvSpPr>
              <a:spLocks/>
            </p:cNvSpPr>
            <p:nvPr/>
          </p:nvSpPr>
          <p:spPr bwMode="auto">
            <a:xfrm>
              <a:off x="3348" y="2412"/>
              <a:ext cx="4" cy="106"/>
            </a:xfrm>
            <a:custGeom>
              <a:avLst/>
              <a:gdLst>
                <a:gd name="T0" fmla="*/ 0 w 17"/>
                <a:gd name="T1" fmla="*/ 30 h 365"/>
                <a:gd name="T2" fmla="*/ 0 w 17"/>
                <a:gd name="T3" fmla="*/ 1 h 365"/>
                <a:gd name="T4" fmla="*/ 1 w 17"/>
                <a:gd name="T5" fmla="*/ 0 h 365"/>
                <a:gd name="T6" fmla="*/ 1 w 17"/>
                <a:gd name="T7" fmla="*/ 31 h 365"/>
                <a:gd name="T8" fmla="*/ 0 w 17"/>
                <a:gd name="T9" fmla="*/ 30 h 365"/>
                <a:gd name="T10" fmla="*/ 0 60000 65536"/>
                <a:gd name="T11" fmla="*/ 0 60000 65536"/>
                <a:gd name="T12" fmla="*/ 0 60000 65536"/>
                <a:gd name="T13" fmla="*/ 0 60000 65536"/>
                <a:gd name="T14" fmla="*/ 0 60000 65536"/>
                <a:gd name="T15" fmla="*/ 0 w 17"/>
                <a:gd name="T16" fmla="*/ 0 h 365"/>
                <a:gd name="T17" fmla="*/ 17 w 17"/>
                <a:gd name="T18" fmla="*/ 365 h 365"/>
              </a:gdLst>
              <a:ahLst/>
              <a:cxnLst>
                <a:cxn ang="T10">
                  <a:pos x="T0" y="T1"/>
                </a:cxn>
                <a:cxn ang="T11">
                  <a:pos x="T2" y="T3"/>
                </a:cxn>
                <a:cxn ang="T12">
                  <a:pos x="T4" y="T5"/>
                </a:cxn>
                <a:cxn ang="T13">
                  <a:pos x="T6" y="T7"/>
                </a:cxn>
                <a:cxn ang="T14">
                  <a:pos x="T8" y="T9"/>
                </a:cxn>
              </a:cxnLst>
              <a:rect l="T15" t="T16" r="T17" b="T18"/>
              <a:pathLst>
                <a:path w="17" h="365">
                  <a:moveTo>
                    <a:pt x="0" y="350"/>
                  </a:moveTo>
                  <a:lnTo>
                    <a:pt x="0" y="18"/>
                  </a:lnTo>
                  <a:lnTo>
                    <a:pt x="17" y="0"/>
                  </a:lnTo>
                  <a:lnTo>
                    <a:pt x="17" y="365"/>
                  </a:lnTo>
                  <a:lnTo>
                    <a:pt x="0" y="350"/>
                  </a:lnTo>
                  <a:close/>
                </a:path>
              </a:pathLst>
            </a:custGeom>
            <a:solidFill>
              <a:srgbClr val="9E05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627" name="Freeform 463"/>
            <p:cNvSpPr>
              <a:spLocks/>
            </p:cNvSpPr>
            <p:nvPr/>
          </p:nvSpPr>
          <p:spPr bwMode="auto">
            <a:xfrm>
              <a:off x="3350" y="2409"/>
              <a:ext cx="4" cy="111"/>
            </a:xfrm>
            <a:custGeom>
              <a:avLst/>
              <a:gdLst>
                <a:gd name="T0" fmla="*/ 0 w 16"/>
                <a:gd name="T1" fmla="*/ 31 h 381"/>
                <a:gd name="T2" fmla="*/ 0 w 16"/>
                <a:gd name="T3" fmla="*/ 1 h 381"/>
                <a:gd name="T4" fmla="*/ 1 w 16"/>
                <a:gd name="T5" fmla="*/ 0 h 381"/>
                <a:gd name="T6" fmla="*/ 1 w 16"/>
                <a:gd name="T7" fmla="*/ 32 h 381"/>
                <a:gd name="T8" fmla="*/ 0 w 16"/>
                <a:gd name="T9" fmla="*/ 31 h 381"/>
                <a:gd name="T10" fmla="*/ 0 60000 65536"/>
                <a:gd name="T11" fmla="*/ 0 60000 65536"/>
                <a:gd name="T12" fmla="*/ 0 60000 65536"/>
                <a:gd name="T13" fmla="*/ 0 60000 65536"/>
                <a:gd name="T14" fmla="*/ 0 60000 65536"/>
                <a:gd name="T15" fmla="*/ 0 w 16"/>
                <a:gd name="T16" fmla="*/ 0 h 381"/>
                <a:gd name="T17" fmla="*/ 16 w 16"/>
                <a:gd name="T18" fmla="*/ 381 h 381"/>
              </a:gdLst>
              <a:ahLst/>
              <a:cxnLst>
                <a:cxn ang="T10">
                  <a:pos x="T0" y="T1"/>
                </a:cxn>
                <a:cxn ang="T11">
                  <a:pos x="T2" y="T3"/>
                </a:cxn>
                <a:cxn ang="T12">
                  <a:pos x="T4" y="T5"/>
                </a:cxn>
                <a:cxn ang="T13">
                  <a:pos x="T6" y="T7"/>
                </a:cxn>
                <a:cxn ang="T14">
                  <a:pos x="T8" y="T9"/>
                </a:cxn>
              </a:cxnLst>
              <a:rect l="T15" t="T16" r="T17" b="T18"/>
              <a:pathLst>
                <a:path w="16" h="381">
                  <a:moveTo>
                    <a:pt x="0" y="365"/>
                  </a:moveTo>
                  <a:lnTo>
                    <a:pt x="0" y="18"/>
                  </a:lnTo>
                  <a:lnTo>
                    <a:pt x="16" y="0"/>
                  </a:lnTo>
                  <a:lnTo>
                    <a:pt x="16" y="381"/>
                  </a:lnTo>
                  <a:lnTo>
                    <a:pt x="0" y="365"/>
                  </a:lnTo>
                  <a:close/>
                </a:path>
              </a:pathLst>
            </a:custGeom>
            <a:solidFill>
              <a:srgbClr val="9E05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628" name="Freeform 464"/>
            <p:cNvSpPr>
              <a:spLocks/>
            </p:cNvSpPr>
            <p:nvPr/>
          </p:nvSpPr>
          <p:spPr bwMode="auto">
            <a:xfrm>
              <a:off x="3352" y="2407"/>
              <a:ext cx="5" cy="116"/>
            </a:xfrm>
            <a:custGeom>
              <a:avLst/>
              <a:gdLst>
                <a:gd name="T0" fmla="*/ 0 w 17"/>
                <a:gd name="T1" fmla="*/ 32 h 398"/>
                <a:gd name="T2" fmla="*/ 0 w 17"/>
                <a:gd name="T3" fmla="*/ 1 h 398"/>
                <a:gd name="T4" fmla="*/ 1 w 17"/>
                <a:gd name="T5" fmla="*/ 0 h 398"/>
                <a:gd name="T6" fmla="*/ 1 w 17"/>
                <a:gd name="T7" fmla="*/ 34 h 398"/>
                <a:gd name="T8" fmla="*/ 0 w 17"/>
                <a:gd name="T9" fmla="*/ 32 h 398"/>
                <a:gd name="T10" fmla="*/ 0 60000 65536"/>
                <a:gd name="T11" fmla="*/ 0 60000 65536"/>
                <a:gd name="T12" fmla="*/ 0 60000 65536"/>
                <a:gd name="T13" fmla="*/ 0 60000 65536"/>
                <a:gd name="T14" fmla="*/ 0 60000 65536"/>
                <a:gd name="T15" fmla="*/ 0 w 17"/>
                <a:gd name="T16" fmla="*/ 0 h 398"/>
                <a:gd name="T17" fmla="*/ 17 w 17"/>
                <a:gd name="T18" fmla="*/ 398 h 398"/>
              </a:gdLst>
              <a:ahLst/>
              <a:cxnLst>
                <a:cxn ang="T10">
                  <a:pos x="T0" y="T1"/>
                </a:cxn>
                <a:cxn ang="T11">
                  <a:pos x="T2" y="T3"/>
                </a:cxn>
                <a:cxn ang="T12">
                  <a:pos x="T4" y="T5"/>
                </a:cxn>
                <a:cxn ang="T13">
                  <a:pos x="T6" y="T7"/>
                </a:cxn>
                <a:cxn ang="T14">
                  <a:pos x="T8" y="T9"/>
                </a:cxn>
              </a:cxnLst>
              <a:rect l="T15" t="T16" r="T17" b="T18"/>
              <a:pathLst>
                <a:path w="17" h="398">
                  <a:moveTo>
                    <a:pt x="0" y="381"/>
                  </a:moveTo>
                  <a:lnTo>
                    <a:pt x="0" y="16"/>
                  </a:lnTo>
                  <a:lnTo>
                    <a:pt x="17" y="0"/>
                  </a:lnTo>
                  <a:lnTo>
                    <a:pt x="17" y="398"/>
                  </a:lnTo>
                  <a:lnTo>
                    <a:pt x="0" y="381"/>
                  </a:lnTo>
                  <a:close/>
                </a:path>
              </a:pathLst>
            </a:custGeom>
            <a:solidFill>
              <a:srgbClr val="A1080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629" name="Freeform 465"/>
            <p:cNvSpPr>
              <a:spLocks/>
            </p:cNvSpPr>
            <p:nvPr/>
          </p:nvSpPr>
          <p:spPr bwMode="auto">
            <a:xfrm>
              <a:off x="3354" y="2405"/>
              <a:ext cx="5" cy="120"/>
            </a:xfrm>
            <a:custGeom>
              <a:avLst/>
              <a:gdLst>
                <a:gd name="T0" fmla="*/ 0 w 17"/>
                <a:gd name="T1" fmla="*/ 33 h 414"/>
                <a:gd name="T2" fmla="*/ 0 w 17"/>
                <a:gd name="T3" fmla="*/ 1 h 414"/>
                <a:gd name="T4" fmla="*/ 1 w 17"/>
                <a:gd name="T5" fmla="*/ 0 h 414"/>
                <a:gd name="T6" fmla="*/ 1 w 17"/>
                <a:gd name="T7" fmla="*/ 35 h 414"/>
                <a:gd name="T8" fmla="*/ 0 w 17"/>
                <a:gd name="T9" fmla="*/ 33 h 414"/>
                <a:gd name="T10" fmla="*/ 0 60000 65536"/>
                <a:gd name="T11" fmla="*/ 0 60000 65536"/>
                <a:gd name="T12" fmla="*/ 0 60000 65536"/>
                <a:gd name="T13" fmla="*/ 0 60000 65536"/>
                <a:gd name="T14" fmla="*/ 0 60000 65536"/>
                <a:gd name="T15" fmla="*/ 0 w 17"/>
                <a:gd name="T16" fmla="*/ 0 h 414"/>
                <a:gd name="T17" fmla="*/ 17 w 17"/>
                <a:gd name="T18" fmla="*/ 414 h 414"/>
              </a:gdLst>
              <a:ahLst/>
              <a:cxnLst>
                <a:cxn ang="T10">
                  <a:pos x="T0" y="T1"/>
                </a:cxn>
                <a:cxn ang="T11">
                  <a:pos x="T2" y="T3"/>
                </a:cxn>
                <a:cxn ang="T12">
                  <a:pos x="T4" y="T5"/>
                </a:cxn>
                <a:cxn ang="T13">
                  <a:pos x="T6" y="T7"/>
                </a:cxn>
                <a:cxn ang="T14">
                  <a:pos x="T8" y="T9"/>
                </a:cxn>
              </a:cxnLst>
              <a:rect l="T15" t="T16" r="T17" b="T18"/>
              <a:pathLst>
                <a:path w="17" h="414">
                  <a:moveTo>
                    <a:pt x="0" y="398"/>
                  </a:moveTo>
                  <a:lnTo>
                    <a:pt x="0" y="17"/>
                  </a:lnTo>
                  <a:lnTo>
                    <a:pt x="17" y="0"/>
                  </a:lnTo>
                  <a:lnTo>
                    <a:pt x="17" y="414"/>
                  </a:lnTo>
                  <a:lnTo>
                    <a:pt x="0" y="398"/>
                  </a:lnTo>
                  <a:close/>
                </a:path>
              </a:pathLst>
            </a:custGeom>
            <a:solidFill>
              <a:srgbClr val="A1080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630" name="Freeform 466"/>
            <p:cNvSpPr>
              <a:spLocks/>
            </p:cNvSpPr>
            <p:nvPr/>
          </p:nvSpPr>
          <p:spPr bwMode="auto">
            <a:xfrm>
              <a:off x="3357" y="2402"/>
              <a:ext cx="4" cy="125"/>
            </a:xfrm>
            <a:custGeom>
              <a:avLst/>
              <a:gdLst>
                <a:gd name="T0" fmla="*/ 0 w 16"/>
                <a:gd name="T1" fmla="*/ 35 h 430"/>
                <a:gd name="T2" fmla="*/ 0 w 16"/>
                <a:gd name="T3" fmla="*/ 1 h 430"/>
                <a:gd name="T4" fmla="*/ 1 w 16"/>
                <a:gd name="T5" fmla="*/ 0 h 430"/>
                <a:gd name="T6" fmla="*/ 1 w 16"/>
                <a:gd name="T7" fmla="*/ 36 h 430"/>
                <a:gd name="T8" fmla="*/ 0 w 16"/>
                <a:gd name="T9" fmla="*/ 35 h 430"/>
                <a:gd name="T10" fmla="*/ 0 60000 65536"/>
                <a:gd name="T11" fmla="*/ 0 60000 65536"/>
                <a:gd name="T12" fmla="*/ 0 60000 65536"/>
                <a:gd name="T13" fmla="*/ 0 60000 65536"/>
                <a:gd name="T14" fmla="*/ 0 60000 65536"/>
                <a:gd name="T15" fmla="*/ 0 w 16"/>
                <a:gd name="T16" fmla="*/ 0 h 430"/>
                <a:gd name="T17" fmla="*/ 16 w 16"/>
                <a:gd name="T18" fmla="*/ 430 h 430"/>
              </a:gdLst>
              <a:ahLst/>
              <a:cxnLst>
                <a:cxn ang="T10">
                  <a:pos x="T0" y="T1"/>
                </a:cxn>
                <a:cxn ang="T11">
                  <a:pos x="T2" y="T3"/>
                </a:cxn>
                <a:cxn ang="T12">
                  <a:pos x="T4" y="T5"/>
                </a:cxn>
                <a:cxn ang="T13">
                  <a:pos x="T6" y="T7"/>
                </a:cxn>
                <a:cxn ang="T14">
                  <a:pos x="T8" y="T9"/>
                </a:cxn>
              </a:cxnLst>
              <a:rect l="T15" t="T16" r="T17" b="T18"/>
              <a:pathLst>
                <a:path w="16" h="430">
                  <a:moveTo>
                    <a:pt x="0" y="415"/>
                  </a:moveTo>
                  <a:lnTo>
                    <a:pt x="0" y="17"/>
                  </a:lnTo>
                  <a:lnTo>
                    <a:pt x="16" y="0"/>
                  </a:lnTo>
                  <a:lnTo>
                    <a:pt x="16" y="430"/>
                  </a:lnTo>
                  <a:lnTo>
                    <a:pt x="0" y="415"/>
                  </a:lnTo>
                  <a:close/>
                </a:path>
              </a:pathLst>
            </a:custGeom>
            <a:solidFill>
              <a:srgbClr val="A1080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631" name="Freeform 467"/>
            <p:cNvSpPr>
              <a:spLocks/>
            </p:cNvSpPr>
            <p:nvPr/>
          </p:nvSpPr>
          <p:spPr bwMode="auto">
            <a:xfrm>
              <a:off x="3359" y="2399"/>
              <a:ext cx="4" cy="131"/>
            </a:xfrm>
            <a:custGeom>
              <a:avLst/>
              <a:gdLst>
                <a:gd name="T0" fmla="*/ 0 w 17"/>
                <a:gd name="T1" fmla="*/ 37 h 447"/>
                <a:gd name="T2" fmla="*/ 0 w 17"/>
                <a:gd name="T3" fmla="*/ 1 h 447"/>
                <a:gd name="T4" fmla="*/ 1 w 17"/>
                <a:gd name="T5" fmla="*/ 0 h 447"/>
                <a:gd name="T6" fmla="*/ 1 w 17"/>
                <a:gd name="T7" fmla="*/ 38 h 447"/>
                <a:gd name="T8" fmla="*/ 0 w 17"/>
                <a:gd name="T9" fmla="*/ 37 h 447"/>
                <a:gd name="T10" fmla="*/ 0 60000 65536"/>
                <a:gd name="T11" fmla="*/ 0 60000 65536"/>
                <a:gd name="T12" fmla="*/ 0 60000 65536"/>
                <a:gd name="T13" fmla="*/ 0 60000 65536"/>
                <a:gd name="T14" fmla="*/ 0 60000 65536"/>
                <a:gd name="T15" fmla="*/ 0 w 17"/>
                <a:gd name="T16" fmla="*/ 0 h 447"/>
                <a:gd name="T17" fmla="*/ 17 w 17"/>
                <a:gd name="T18" fmla="*/ 447 h 447"/>
              </a:gdLst>
              <a:ahLst/>
              <a:cxnLst>
                <a:cxn ang="T10">
                  <a:pos x="T0" y="T1"/>
                </a:cxn>
                <a:cxn ang="T11">
                  <a:pos x="T2" y="T3"/>
                </a:cxn>
                <a:cxn ang="T12">
                  <a:pos x="T4" y="T5"/>
                </a:cxn>
                <a:cxn ang="T13">
                  <a:pos x="T6" y="T7"/>
                </a:cxn>
                <a:cxn ang="T14">
                  <a:pos x="T8" y="T9"/>
                </a:cxn>
              </a:cxnLst>
              <a:rect l="T15" t="T16" r="T17" b="T18"/>
              <a:pathLst>
                <a:path w="17" h="447">
                  <a:moveTo>
                    <a:pt x="0" y="430"/>
                  </a:moveTo>
                  <a:lnTo>
                    <a:pt x="0" y="16"/>
                  </a:lnTo>
                  <a:lnTo>
                    <a:pt x="17" y="0"/>
                  </a:lnTo>
                  <a:lnTo>
                    <a:pt x="17" y="447"/>
                  </a:lnTo>
                  <a:lnTo>
                    <a:pt x="0" y="430"/>
                  </a:lnTo>
                  <a:close/>
                </a:path>
              </a:pathLst>
            </a:custGeom>
            <a:solidFill>
              <a:srgbClr val="A1080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632" name="Freeform 468"/>
            <p:cNvSpPr>
              <a:spLocks/>
            </p:cNvSpPr>
            <p:nvPr/>
          </p:nvSpPr>
          <p:spPr bwMode="auto">
            <a:xfrm>
              <a:off x="3361" y="2397"/>
              <a:ext cx="4" cy="135"/>
            </a:xfrm>
            <a:custGeom>
              <a:avLst/>
              <a:gdLst>
                <a:gd name="T0" fmla="*/ 0 w 17"/>
                <a:gd name="T1" fmla="*/ 38 h 465"/>
                <a:gd name="T2" fmla="*/ 0 w 17"/>
                <a:gd name="T3" fmla="*/ 1 h 465"/>
                <a:gd name="T4" fmla="*/ 1 w 17"/>
                <a:gd name="T5" fmla="*/ 0 h 465"/>
                <a:gd name="T6" fmla="*/ 1 w 17"/>
                <a:gd name="T7" fmla="*/ 39 h 465"/>
                <a:gd name="T8" fmla="*/ 0 w 17"/>
                <a:gd name="T9" fmla="*/ 38 h 465"/>
                <a:gd name="T10" fmla="*/ 0 60000 65536"/>
                <a:gd name="T11" fmla="*/ 0 60000 65536"/>
                <a:gd name="T12" fmla="*/ 0 60000 65536"/>
                <a:gd name="T13" fmla="*/ 0 60000 65536"/>
                <a:gd name="T14" fmla="*/ 0 60000 65536"/>
                <a:gd name="T15" fmla="*/ 0 w 17"/>
                <a:gd name="T16" fmla="*/ 0 h 465"/>
                <a:gd name="T17" fmla="*/ 17 w 17"/>
                <a:gd name="T18" fmla="*/ 465 h 465"/>
              </a:gdLst>
              <a:ahLst/>
              <a:cxnLst>
                <a:cxn ang="T10">
                  <a:pos x="T0" y="T1"/>
                </a:cxn>
                <a:cxn ang="T11">
                  <a:pos x="T2" y="T3"/>
                </a:cxn>
                <a:cxn ang="T12">
                  <a:pos x="T4" y="T5"/>
                </a:cxn>
                <a:cxn ang="T13">
                  <a:pos x="T6" y="T7"/>
                </a:cxn>
                <a:cxn ang="T14">
                  <a:pos x="T8" y="T9"/>
                </a:cxn>
              </a:cxnLst>
              <a:rect l="T15" t="T16" r="T17" b="T18"/>
              <a:pathLst>
                <a:path w="17" h="465">
                  <a:moveTo>
                    <a:pt x="0" y="448"/>
                  </a:moveTo>
                  <a:lnTo>
                    <a:pt x="0" y="18"/>
                  </a:lnTo>
                  <a:lnTo>
                    <a:pt x="17" y="0"/>
                  </a:lnTo>
                  <a:lnTo>
                    <a:pt x="17" y="465"/>
                  </a:lnTo>
                  <a:lnTo>
                    <a:pt x="0" y="448"/>
                  </a:lnTo>
                  <a:close/>
                </a:path>
              </a:pathLst>
            </a:custGeom>
            <a:solidFill>
              <a:srgbClr val="A1080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633" name="Freeform 469"/>
            <p:cNvSpPr>
              <a:spLocks/>
            </p:cNvSpPr>
            <p:nvPr/>
          </p:nvSpPr>
          <p:spPr bwMode="auto">
            <a:xfrm>
              <a:off x="3363" y="2394"/>
              <a:ext cx="5" cy="140"/>
            </a:xfrm>
            <a:custGeom>
              <a:avLst/>
              <a:gdLst>
                <a:gd name="T0" fmla="*/ 0 w 16"/>
                <a:gd name="T1" fmla="*/ 40 h 480"/>
                <a:gd name="T2" fmla="*/ 0 w 16"/>
                <a:gd name="T3" fmla="*/ 1 h 480"/>
                <a:gd name="T4" fmla="*/ 2 w 16"/>
                <a:gd name="T5" fmla="*/ 0 h 480"/>
                <a:gd name="T6" fmla="*/ 2 w 16"/>
                <a:gd name="T7" fmla="*/ 41 h 480"/>
                <a:gd name="T8" fmla="*/ 0 w 16"/>
                <a:gd name="T9" fmla="*/ 40 h 480"/>
                <a:gd name="T10" fmla="*/ 0 60000 65536"/>
                <a:gd name="T11" fmla="*/ 0 60000 65536"/>
                <a:gd name="T12" fmla="*/ 0 60000 65536"/>
                <a:gd name="T13" fmla="*/ 0 60000 65536"/>
                <a:gd name="T14" fmla="*/ 0 60000 65536"/>
                <a:gd name="T15" fmla="*/ 0 w 16"/>
                <a:gd name="T16" fmla="*/ 0 h 480"/>
                <a:gd name="T17" fmla="*/ 16 w 16"/>
                <a:gd name="T18" fmla="*/ 480 h 480"/>
              </a:gdLst>
              <a:ahLst/>
              <a:cxnLst>
                <a:cxn ang="T10">
                  <a:pos x="T0" y="T1"/>
                </a:cxn>
                <a:cxn ang="T11">
                  <a:pos x="T2" y="T3"/>
                </a:cxn>
                <a:cxn ang="T12">
                  <a:pos x="T4" y="T5"/>
                </a:cxn>
                <a:cxn ang="T13">
                  <a:pos x="T6" y="T7"/>
                </a:cxn>
                <a:cxn ang="T14">
                  <a:pos x="T8" y="T9"/>
                </a:cxn>
              </a:cxnLst>
              <a:rect l="T15" t="T16" r="T17" b="T18"/>
              <a:pathLst>
                <a:path w="16" h="480">
                  <a:moveTo>
                    <a:pt x="0" y="465"/>
                  </a:moveTo>
                  <a:lnTo>
                    <a:pt x="0" y="18"/>
                  </a:lnTo>
                  <a:lnTo>
                    <a:pt x="16" y="0"/>
                  </a:lnTo>
                  <a:lnTo>
                    <a:pt x="16" y="480"/>
                  </a:lnTo>
                  <a:lnTo>
                    <a:pt x="0" y="465"/>
                  </a:lnTo>
                  <a:close/>
                </a:path>
              </a:pathLst>
            </a:custGeom>
            <a:solidFill>
              <a:srgbClr val="A1080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634" name="Freeform 470"/>
            <p:cNvSpPr>
              <a:spLocks/>
            </p:cNvSpPr>
            <p:nvPr/>
          </p:nvSpPr>
          <p:spPr bwMode="auto">
            <a:xfrm>
              <a:off x="3365" y="2392"/>
              <a:ext cx="5" cy="145"/>
            </a:xfrm>
            <a:custGeom>
              <a:avLst/>
              <a:gdLst>
                <a:gd name="T0" fmla="*/ 0 w 17"/>
                <a:gd name="T1" fmla="*/ 41 h 497"/>
                <a:gd name="T2" fmla="*/ 0 w 17"/>
                <a:gd name="T3" fmla="*/ 1 h 497"/>
                <a:gd name="T4" fmla="*/ 1 w 17"/>
                <a:gd name="T5" fmla="*/ 0 h 497"/>
                <a:gd name="T6" fmla="*/ 1 w 17"/>
                <a:gd name="T7" fmla="*/ 42 h 497"/>
                <a:gd name="T8" fmla="*/ 0 w 17"/>
                <a:gd name="T9" fmla="*/ 41 h 497"/>
                <a:gd name="T10" fmla="*/ 0 60000 65536"/>
                <a:gd name="T11" fmla="*/ 0 60000 65536"/>
                <a:gd name="T12" fmla="*/ 0 60000 65536"/>
                <a:gd name="T13" fmla="*/ 0 60000 65536"/>
                <a:gd name="T14" fmla="*/ 0 60000 65536"/>
                <a:gd name="T15" fmla="*/ 0 w 17"/>
                <a:gd name="T16" fmla="*/ 0 h 497"/>
                <a:gd name="T17" fmla="*/ 17 w 17"/>
                <a:gd name="T18" fmla="*/ 497 h 497"/>
              </a:gdLst>
              <a:ahLst/>
              <a:cxnLst>
                <a:cxn ang="T10">
                  <a:pos x="T0" y="T1"/>
                </a:cxn>
                <a:cxn ang="T11">
                  <a:pos x="T2" y="T3"/>
                </a:cxn>
                <a:cxn ang="T12">
                  <a:pos x="T4" y="T5"/>
                </a:cxn>
                <a:cxn ang="T13">
                  <a:pos x="T6" y="T7"/>
                </a:cxn>
                <a:cxn ang="T14">
                  <a:pos x="T8" y="T9"/>
                </a:cxn>
              </a:cxnLst>
              <a:rect l="T15" t="T16" r="T17" b="T18"/>
              <a:pathLst>
                <a:path w="17" h="497">
                  <a:moveTo>
                    <a:pt x="0" y="482"/>
                  </a:moveTo>
                  <a:lnTo>
                    <a:pt x="0" y="17"/>
                  </a:lnTo>
                  <a:lnTo>
                    <a:pt x="17" y="0"/>
                  </a:lnTo>
                  <a:lnTo>
                    <a:pt x="17" y="497"/>
                  </a:lnTo>
                  <a:lnTo>
                    <a:pt x="0" y="482"/>
                  </a:lnTo>
                  <a:close/>
                </a:path>
              </a:pathLst>
            </a:custGeom>
            <a:solidFill>
              <a:srgbClr val="A1080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635" name="Freeform 471"/>
            <p:cNvSpPr>
              <a:spLocks/>
            </p:cNvSpPr>
            <p:nvPr/>
          </p:nvSpPr>
          <p:spPr bwMode="auto">
            <a:xfrm>
              <a:off x="3368" y="2390"/>
              <a:ext cx="5" cy="149"/>
            </a:xfrm>
            <a:custGeom>
              <a:avLst/>
              <a:gdLst>
                <a:gd name="T0" fmla="*/ 0 w 17"/>
                <a:gd name="T1" fmla="*/ 42 h 514"/>
                <a:gd name="T2" fmla="*/ 0 w 17"/>
                <a:gd name="T3" fmla="*/ 1 h 514"/>
                <a:gd name="T4" fmla="*/ 1 w 17"/>
                <a:gd name="T5" fmla="*/ 0 h 514"/>
                <a:gd name="T6" fmla="*/ 1 w 17"/>
                <a:gd name="T7" fmla="*/ 43 h 514"/>
                <a:gd name="T8" fmla="*/ 0 w 17"/>
                <a:gd name="T9" fmla="*/ 42 h 514"/>
                <a:gd name="T10" fmla="*/ 0 60000 65536"/>
                <a:gd name="T11" fmla="*/ 0 60000 65536"/>
                <a:gd name="T12" fmla="*/ 0 60000 65536"/>
                <a:gd name="T13" fmla="*/ 0 60000 65536"/>
                <a:gd name="T14" fmla="*/ 0 60000 65536"/>
                <a:gd name="T15" fmla="*/ 0 w 17"/>
                <a:gd name="T16" fmla="*/ 0 h 514"/>
                <a:gd name="T17" fmla="*/ 17 w 17"/>
                <a:gd name="T18" fmla="*/ 514 h 514"/>
              </a:gdLst>
              <a:ahLst/>
              <a:cxnLst>
                <a:cxn ang="T10">
                  <a:pos x="T0" y="T1"/>
                </a:cxn>
                <a:cxn ang="T11">
                  <a:pos x="T2" y="T3"/>
                </a:cxn>
                <a:cxn ang="T12">
                  <a:pos x="T4" y="T5"/>
                </a:cxn>
                <a:cxn ang="T13">
                  <a:pos x="T6" y="T7"/>
                </a:cxn>
                <a:cxn ang="T14">
                  <a:pos x="T8" y="T9"/>
                </a:cxn>
              </a:cxnLst>
              <a:rect l="T15" t="T16" r="T17" b="T18"/>
              <a:pathLst>
                <a:path w="17" h="514">
                  <a:moveTo>
                    <a:pt x="0" y="497"/>
                  </a:moveTo>
                  <a:lnTo>
                    <a:pt x="0" y="17"/>
                  </a:lnTo>
                  <a:lnTo>
                    <a:pt x="17" y="0"/>
                  </a:lnTo>
                  <a:lnTo>
                    <a:pt x="17" y="514"/>
                  </a:lnTo>
                  <a:lnTo>
                    <a:pt x="0" y="497"/>
                  </a:lnTo>
                  <a:close/>
                </a:path>
              </a:pathLst>
            </a:custGeom>
            <a:solidFill>
              <a:srgbClr val="A30A0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636" name="Freeform 472"/>
            <p:cNvSpPr>
              <a:spLocks/>
            </p:cNvSpPr>
            <p:nvPr/>
          </p:nvSpPr>
          <p:spPr bwMode="auto">
            <a:xfrm>
              <a:off x="3370" y="2387"/>
              <a:ext cx="5" cy="154"/>
            </a:xfrm>
            <a:custGeom>
              <a:avLst/>
              <a:gdLst>
                <a:gd name="T0" fmla="*/ 0 w 17"/>
                <a:gd name="T1" fmla="*/ 43 h 530"/>
                <a:gd name="T2" fmla="*/ 0 w 17"/>
                <a:gd name="T3" fmla="*/ 1 h 530"/>
                <a:gd name="T4" fmla="*/ 1 w 17"/>
                <a:gd name="T5" fmla="*/ 0 h 530"/>
                <a:gd name="T6" fmla="*/ 1 w 17"/>
                <a:gd name="T7" fmla="*/ 45 h 530"/>
                <a:gd name="T8" fmla="*/ 0 w 17"/>
                <a:gd name="T9" fmla="*/ 43 h 530"/>
                <a:gd name="T10" fmla="*/ 0 60000 65536"/>
                <a:gd name="T11" fmla="*/ 0 60000 65536"/>
                <a:gd name="T12" fmla="*/ 0 60000 65536"/>
                <a:gd name="T13" fmla="*/ 0 60000 65536"/>
                <a:gd name="T14" fmla="*/ 0 60000 65536"/>
                <a:gd name="T15" fmla="*/ 0 w 17"/>
                <a:gd name="T16" fmla="*/ 0 h 530"/>
                <a:gd name="T17" fmla="*/ 17 w 17"/>
                <a:gd name="T18" fmla="*/ 530 h 530"/>
              </a:gdLst>
              <a:ahLst/>
              <a:cxnLst>
                <a:cxn ang="T10">
                  <a:pos x="T0" y="T1"/>
                </a:cxn>
                <a:cxn ang="T11">
                  <a:pos x="T2" y="T3"/>
                </a:cxn>
                <a:cxn ang="T12">
                  <a:pos x="T4" y="T5"/>
                </a:cxn>
                <a:cxn ang="T13">
                  <a:pos x="T6" y="T7"/>
                </a:cxn>
                <a:cxn ang="T14">
                  <a:pos x="T8" y="T9"/>
                </a:cxn>
              </a:cxnLst>
              <a:rect l="T15" t="T16" r="T17" b="T18"/>
              <a:pathLst>
                <a:path w="17" h="530">
                  <a:moveTo>
                    <a:pt x="0" y="513"/>
                  </a:moveTo>
                  <a:lnTo>
                    <a:pt x="0" y="16"/>
                  </a:lnTo>
                  <a:lnTo>
                    <a:pt x="17" y="0"/>
                  </a:lnTo>
                  <a:lnTo>
                    <a:pt x="17" y="530"/>
                  </a:lnTo>
                  <a:lnTo>
                    <a:pt x="0" y="513"/>
                  </a:lnTo>
                  <a:close/>
                </a:path>
              </a:pathLst>
            </a:custGeom>
            <a:solidFill>
              <a:srgbClr val="A30A0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637" name="Freeform 473"/>
            <p:cNvSpPr>
              <a:spLocks/>
            </p:cNvSpPr>
            <p:nvPr/>
          </p:nvSpPr>
          <p:spPr bwMode="auto">
            <a:xfrm>
              <a:off x="3373" y="2385"/>
              <a:ext cx="4" cy="159"/>
            </a:xfrm>
            <a:custGeom>
              <a:avLst/>
              <a:gdLst>
                <a:gd name="T0" fmla="*/ 0 w 17"/>
                <a:gd name="T1" fmla="*/ 45 h 546"/>
                <a:gd name="T2" fmla="*/ 0 w 17"/>
                <a:gd name="T3" fmla="*/ 1 h 546"/>
                <a:gd name="T4" fmla="*/ 1 w 17"/>
                <a:gd name="T5" fmla="*/ 0 h 546"/>
                <a:gd name="T6" fmla="*/ 1 w 17"/>
                <a:gd name="T7" fmla="*/ 46 h 546"/>
                <a:gd name="T8" fmla="*/ 0 w 17"/>
                <a:gd name="T9" fmla="*/ 45 h 546"/>
                <a:gd name="T10" fmla="*/ 0 60000 65536"/>
                <a:gd name="T11" fmla="*/ 0 60000 65536"/>
                <a:gd name="T12" fmla="*/ 0 60000 65536"/>
                <a:gd name="T13" fmla="*/ 0 60000 65536"/>
                <a:gd name="T14" fmla="*/ 0 60000 65536"/>
                <a:gd name="T15" fmla="*/ 0 w 17"/>
                <a:gd name="T16" fmla="*/ 0 h 546"/>
                <a:gd name="T17" fmla="*/ 17 w 17"/>
                <a:gd name="T18" fmla="*/ 546 h 546"/>
              </a:gdLst>
              <a:ahLst/>
              <a:cxnLst>
                <a:cxn ang="T10">
                  <a:pos x="T0" y="T1"/>
                </a:cxn>
                <a:cxn ang="T11">
                  <a:pos x="T2" y="T3"/>
                </a:cxn>
                <a:cxn ang="T12">
                  <a:pos x="T4" y="T5"/>
                </a:cxn>
                <a:cxn ang="T13">
                  <a:pos x="T6" y="T7"/>
                </a:cxn>
                <a:cxn ang="T14">
                  <a:pos x="T8" y="T9"/>
                </a:cxn>
              </a:cxnLst>
              <a:rect l="T15" t="T16" r="T17" b="T18"/>
              <a:pathLst>
                <a:path w="17" h="546">
                  <a:moveTo>
                    <a:pt x="0" y="531"/>
                  </a:moveTo>
                  <a:lnTo>
                    <a:pt x="0" y="17"/>
                  </a:lnTo>
                  <a:lnTo>
                    <a:pt x="17" y="0"/>
                  </a:lnTo>
                  <a:lnTo>
                    <a:pt x="17" y="546"/>
                  </a:lnTo>
                  <a:lnTo>
                    <a:pt x="0" y="531"/>
                  </a:lnTo>
                  <a:close/>
                </a:path>
              </a:pathLst>
            </a:custGeom>
            <a:solidFill>
              <a:srgbClr val="A30A0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638" name="Freeform 474"/>
            <p:cNvSpPr>
              <a:spLocks/>
            </p:cNvSpPr>
            <p:nvPr/>
          </p:nvSpPr>
          <p:spPr bwMode="auto">
            <a:xfrm>
              <a:off x="3375" y="2381"/>
              <a:ext cx="5" cy="165"/>
            </a:xfrm>
            <a:custGeom>
              <a:avLst/>
              <a:gdLst>
                <a:gd name="T0" fmla="*/ 0 w 16"/>
                <a:gd name="T1" fmla="*/ 47 h 564"/>
                <a:gd name="T2" fmla="*/ 0 w 16"/>
                <a:gd name="T3" fmla="*/ 1 h 564"/>
                <a:gd name="T4" fmla="*/ 2 w 16"/>
                <a:gd name="T5" fmla="*/ 0 h 564"/>
                <a:gd name="T6" fmla="*/ 2 w 16"/>
                <a:gd name="T7" fmla="*/ 48 h 564"/>
                <a:gd name="T8" fmla="*/ 0 w 16"/>
                <a:gd name="T9" fmla="*/ 47 h 564"/>
                <a:gd name="T10" fmla="*/ 0 60000 65536"/>
                <a:gd name="T11" fmla="*/ 0 60000 65536"/>
                <a:gd name="T12" fmla="*/ 0 60000 65536"/>
                <a:gd name="T13" fmla="*/ 0 60000 65536"/>
                <a:gd name="T14" fmla="*/ 0 60000 65536"/>
                <a:gd name="T15" fmla="*/ 0 w 16"/>
                <a:gd name="T16" fmla="*/ 0 h 564"/>
                <a:gd name="T17" fmla="*/ 16 w 16"/>
                <a:gd name="T18" fmla="*/ 564 h 564"/>
              </a:gdLst>
              <a:ahLst/>
              <a:cxnLst>
                <a:cxn ang="T10">
                  <a:pos x="T0" y="T1"/>
                </a:cxn>
                <a:cxn ang="T11">
                  <a:pos x="T2" y="T3"/>
                </a:cxn>
                <a:cxn ang="T12">
                  <a:pos x="T4" y="T5"/>
                </a:cxn>
                <a:cxn ang="T13">
                  <a:pos x="T6" y="T7"/>
                </a:cxn>
                <a:cxn ang="T14">
                  <a:pos x="T8" y="T9"/>
                </a:cxn>
              </a:cxnLst>
              <a:rect l="T15" t="T16" r="T17" b="T18"/>
              <a:pathLst>
                <a:path w="16" h="564">
                  <a:moveTo>
                    <a:pt x="0" y="548"/>
                  </a:moveTo>
                  <a:lnTo>
                    <a:pt x="0" y="18"/>
                  </a:lnTo>
                  <a:lnTo>
                    <a:pt x="16" y="0"/>
                  </a:lnTo>
                  <a:lnTo>
                    <a:pt x="16" y="564"/>
                  </a:lnTo>
                  <a:lnTo>
                    <a:pt x="0" y="548"/>
                  </a:lnTo>
                  <a:close/>
                </a:path>
              </a:pathLst>
            </a:custGeom>
            <a:solidFill>
              <a:srgbClr val="A30A0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639" name="Freeform 475"/>
            <p:cNvSpPr>
              <a:spLocks/>
            </p:cNvSpPr>
            <p:nvPr/>
          </p:nvSpPr>
          <p:spPr bwMode="auto">
            <a:xfrm>
              <a:off x="3377" y="2379"/>
              <a:ext cx="5" cy="169"/>
            </a:xfrm>
            <a:custGeom>
              <a:avLst/>
              <a:gdLst>
                <a:gd name="T0" fmla="*/ 0 w 17"/>
                <a:gd name="T1" fmla="*/ 48 h 580"/>
                <a:gd name="T2" fmla="*/ 0 w 17"/>
                <a:gd name="T3" fmla="*/ 1 h 580"/>
                <a:gd name="T4" fmla="*/ 1 w 17"/>
                <a:gd name="T5" fmla="*/ 0 h 580"/>
                <a:gd name="T6" fmla="*/ 1 w 17"/>
                <a:gd name="T7" fmla="*/ 49 h 580"/>
                <a:gd name="T8" fmla="*/ 0 w 17"/>
                <a:gd name="T9" fmla="*/ 48 h 580"/>
                <a:gd name="T10" fmla="*/ 0 60000 65536"/>
                <a:gd name="T11" fmla="*/ 0 60000 65536"/>
                <a:gd name="T12" fmla="*/ 0 60000 65536"/>
                <a:gd name="T13" fmla="*/ 0 60000 65536"/>
                <a:gd name="T14" fmla="*/ 0 60000 65536"/>
                <a:gd name="T15" fmla="*/ 0 w 17"/>
                <a:gd name="T16" fmla="*/ 0 h 580"/>
                <a:gd name="T17" fmla="*/ 17 w 17"/>
                <a:gd name="T18" fmla="*/ 580 h 580"/>
              </a:gdLst>
              <a:ahLst/>
              <a:cxnLst>
                <a:cxn ang="T10">
                  <a:pos x="T0" y="T1"/>
                </a:cxn>
                <a:cxn ang="T11">
                  <a:pos x="T2" y="T3"/>
                </a:cxn>
                <a:cxn ang="T12">
                  <a:pos x="T4" y="T5"/>
                </a:cxn>
                <a:cxn ang="T13">
                  <a:pos x="T6" y="T7"/>
                </a:cxn>
                <a:cxn ang="T14">
                  <a:pos x="T8" y="T9"/>
                </a:cxn>
              </a:cxnLst>
              <a:rect l="T15" t="T16" r="T17" b="T18"/>
              <a:pathLst>
                <a:path w="17" h="580">
                  <a:moveTo>
                    <a:pt x="0" y="563"/>
                  </a:moveTo>
                  <a:lnTo>
                    <a:pt x="0" y="17"/>
                  </a:lnTo>
                  <a:lnTo>
                    <a:pt x="17" y="0"/>
                  </a:lnTo>
                  <a:lnTo>
                    <a:pt x="17" y="580"/>
                  </a:lnTo>
                  <a:lnTo>
                    <a:pt x="0" y="563"/>
                  </a:lnTo>
                  <a:close/>
                </a:path>
              </a:pathLst>
            </a:custGeom>
            <a:solidFill>
              <a:srgbClr val="A30A0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640" name="Freeform 476"/>
            <p:cNvSpPr>
              <a:spLocks/>
            </p:cNvSpPr>
            <p:nvPr/>
          </p:nvSpPr>
          <p:spPr bwMode="auto">
            <a:xfrm>
              <a:off x="3380" y="2377"/>
              <a:ext cx="4" cy="174"/>
            </a:xfrm>
            <a:custGeom>
              <a:avLst/>
              <a:gdLst>
                <a:gd name="T0" fmla="*/ 0 w 17"/>
                <a:gd name="T1" fmla="*/ 49 h 597"/>
                <a:gd name="T2" fmla="*/ 0 w 17"/>
                <a:gd name="T3" fmla="*/ 1 h 597"/>
                <a:gd name="T4" fmla="*/ 1 w 17"/>
                <a:gd name="T5" fmla="*/ 0 h 597"/>
                <a:gd name="T6" fmla="*/ 1 w 17"/>
                <a:gd name="T7" fmla="*/ 51 h 597"/>
                <a:gd name="T8" fmla="*/ 0 w 17"/>
                <a:gd name="T9" fmla="*/ 49 h 597"/>
                <a:gd name="T10" fmla="*/ 0 60000 65536"/>
                <a:gd name="T11" fmla="*/ 0 60000 65536"/>
                <a:gd name="T12" fmla="*/ 0 60000 65536"/>
                <a:gd name="T13" fmla="*/ 0 60000 65536"/>
                <a:gd name="T14" fmla="*/ 0 60000 65536"/>
                <a:gd name="T15" fmla="*/ 0 w 17"/>
                <a:gd name="T16" fmla="*/ 0 h 597"/>
                <a:gd name="T17" fmla="*/ 17 w 17"/>
                <a:gd name="T18" fmla="*/ 597 h 597"/>
              </a:gdLst>
              <a:ahLst/>
              <a:cxnLst>
                <a:cxn ang="T10">
                  <a:pos x="T0" y="T1"/>
                </a:cxn>
                <a:cxn ang="T11">
                  <a:pos x="T2" y="T3"/>
                </a:cxn>
                <a:cxn ang="T12">
                  <a:pos x="T4" y="T5"/>
                </a:cxn>
                <a:cxn ang="T13">
                  <a:pos x="T6" y="T7"/>
                </a:cxn>
                <a:cxn ang="T14">
                  <a:pos x="T8" y="T9"/>
                </a:cxn>
              </a:cxnLst>
              <a:rect l="T15" t="T16" r="T17" b="T18"/>
              <a:pathLst>
                <a:path w="17" h="597">
                  <a:moveTo>
                    <a:pt x="0" y="581"/>
                  </a:moveTo>
                  <a:lnTo>
                    <a:pt x="0" y="17"/>
                  </a:lnTo>
                  <a:lnTo>
                    <a:pt x="17" y="0"/>
                  </a:lnTo>
                  <a:lnTo>
                    <a:pt x="17" y="597"/>
                  </a:lnTo>
                  <a:lnTo>
                    <a:pt x="0" y="581"/>
                  </a:lnTo>
                  <a:close/>
                </a:path>
              </a:pathLst>
            </a:custGeom>
            <a:solidFill>
              <a:srgbClr val="A30A0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641" name="Freeform 477"/>
            <p:cNvSpPr>
              <a:spLocks/>
            </p:cNvSpPr>
            <p:nvPr/>
          </p:nvSpPr>
          <p:spPr bwMode="auto">
            <a:xfrm>
              <a:off x="3382" y="2374"/>
              <a:ext cx="4" cy="179"/>
            </a:xfrm>
            <a:custGeom>
              <a:avLst/>
              <a:gdLst>
                <a:gd name="T0" fmla="*/ 0 w 16"/>
                <a:gd name="T1" fmla="*/ 51 h 612"/>
                <a:gd name="T2" fmla="*/ 0 w 16"/>
                <a:gd name="T3" fmla="*/ 1 h 612"/>
                <a:gd name="T4" fmla="*/ 1 w 16"/>
                <a:gd name="T5" fmla="*/ 0 h 612"/>
                <a:gd name="T6" fmla="*/ 1 w 16"/>
                <a:gd name="T7" fmla="*/ 52 h 612"/>
                <a:gd name="T8" fmla="*/ 0 w 16"/>
                <a:gd name="T9" fmla="*/ 51 h 612"/>
                <a:gd name="T10" fmla="*/ 0 60000 65536"/>
                <a:gd name="T11" fmla="*/ 0 60000 65536"/>
                <a:gd name="T12" fmla="*/ 0 60000 65536"/>
                <a:gd name="T13" fmla="*/ 0 60000 65536"/>
                <a:gd name="T14" fmla="*/ 0 60000 65536"/>
                <a:gd name="T15" fmla="*/ 0 w 16"/>
                <a:gd name="T16" fmla="*/ 0 h 612"/>
                <a:gd name="T17" fmla="*/ 16 w 16"/>
                <a:gd name="T18" fmla="*/ 612 h 612"/>
              </a:gdLst>
              <a:ahLst/>
              <a:cxnLst>
                <a:cxn ang="T10">
                  <a:pos x="T0" y="T1"/>
                </a:cxn>
                <a:cxn ang="T11">
                  <a:pos x="T2" y="T3"/>
                </a:cxn>
                <a:cxn ang="T12">
                  <a:pos x="T4" y="T5"/>
                </a:cxn>
                <a:cxn ang="T13">
                  <a:pos x="T6" y="T7"/>
                </a:cxn>
                <a:cxn ang="T14">
                  <a:pos x="T8" y="T9"/>
                </a:cxn>
              </a:cxnLst>
              <a:rect l="T15" t="T16" r="T17" b="T18"/>
              <a:pathLst>
                <a:path w="16" h="612">
                  <a:moveTo>
                    <a:pt x="0" y="597"/>
                  </a:moveTo>
                  <a:lnTo>
                    <a:pt x="0" y="17"/>
                  </a:lnTo>
                  <a:lnTo>
                    <a:pt x="16" y="0"/>
                  </a:lnTo>
                  <a:lnTo>
                    <a:pt x="16" y="612"/>
                  </a:lnTo>
                  <a:lnTo>
                    <a:pt x="0" y="597"/>
                  </a:lnTo>
                  <a:close/>
                </a:path>
              </a:pathLst>
            </a:custGeom>
            <a:solidFill>
              <a:srgbClr val="A30A0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642" name="Freeform 478"/>
            <p:cNvSpPr>
              <a:spLocks/>
            </p:cNvSpPr>
            <p:nvPr/>
          </p:nvSpPr>
          <p:spPr bwMode="auto">
            <a:xfrm>
              <a:off x="3384" y="2372"/>
              <a:ext cx="4" cy="183"/>
            </a:xfrm>
            <a:custGeom>
              <a:avLst/>
              <a:gdLst>
                <a:gd name="T0" fmla="*/ 0 w 17"/>
                <a:gd name="T1" fmla="*/ 52 h 629"/>
                <a:gd name="T2" fmla="*/ 0 w 17"/>
                <a:gd name="T3" fmla="*/ 1 h 629"/>
                <a:gd name="T4" fmla="*/ 1 w 17"/>
                <a:gd name="T5" fmla="*/ 0 h 629"/>
                <a:gd name="T6" fmla="*/ 1 w 17"/>
                <a:gd name="T7" fmla="*/ 53 h 629"/>
                <a:gd name="T8" fmla="*/ 0 w 17"/>
                <a:gd name="T9" fmla="*/ 52 h 629"/>
                <a:gd name="T10" fmla="*/ 0 60000 65536"/>
                <a:gd name="T11" fmla="*/ 0 60000 65536"/>
                <a:gd name="T12" fmla="*/ 0 60000 65536"/>
                <a:gd name="T13" fmla="*/ 0 60000 65536"/>
                <a:gd name="T14" fmla="*/ 0 60000 65536"/>
                <a:gd name="T15" fmla="*/ 0 w 17"/>
                <a:gd name="T16" fmla="*/ 0 h 629"/>
                <a:gd name="T17" fmla="*/ 17 w 17"/>
                <a:gd name="T18" fmla="*/ 629 h 629"/>
              </a:gdLst>
              <a:ahLst/>
              <a:cxnLst>
                <a:cxn ang="T10">
                  <a:pos x="T0" y="T1"/>
                </a:cxn>
                <a:cxn ang="T11">
                  <a:pos x="T2" y="T3"/>
                </a:cxn>
                <a:cxn ang="T12">
                  <a:pos x="T4" y="T5"/>
                </a:cxn>
                <a:cxn ang="T13">
                  <a:pos x="T6" y="T7"/>
                </a:cxn>
                <a:cxn ang="T14">
                  <a:pos x="T8" y="T9"/>
                </a:cxn>
              </a:cxnLst>
              <a:rect l="T15" t="T16" r="T17" b="T18"/>
              <a:pathLst>
                <a:path w="17" h="629">
                  <a:moveTo>
                    <a:pt x="0" y="613"/>
                  </a:moveTo>
                  <a:lnTo>
                    <a:pt x="0" y="16"/>
                  </a:lnTo>
                  <a:lnTo>
                    <a:pt x="17" y="0"/>
                  </a:lnTo>
                  <a:lnTo>
                    <a:pt x="17" y="629"/>
                  </a:lnTo>
                  <a:lnTo>
                    <a:pt x="0" y="613"/>
                  </a:lnTo>
                  <a:close/>
                </a:path>
              </a:pathLst>
            </a:custGeom>
            <a:solidFill>
              <a:srgbClr val="A60D0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643" name="Freeform 479"/>
            <p:cNvSpPr>
              <a:spLocks/>
            </p:cNvSpPr>
            <p:nvPr/>
          </p:nvSpPr>
          <p:spPr bwMode="auto">
            <a:xfrm>
              <a:off x="3386" y="2370"/>
              <a:ext cx="5" cy="188"/>
            </a:xfrm>
            <a:custGeom>
              <a:avLst/>
              <a:gdLst>
                <a:gd name="T0" fmla="*/ 0 w 17"/>
                <a:gd name="T1" fmla="*/ 53 h 646"/>
                <a:gd name="T2" fmla="*/ 0 w 17"/>
                <a:gd name="T3" fmla="*/ 1 h 646"/>
                <a:gd name="T4" fmla="*/ 1 w 17"/>
                <a:gd name="T5" fmla="*/ 0 h 646"/>
                <a:gd name="T6" fmla="*/ 1 w 17"/>
                <a:gd name="T7" fmla="*/ 55 h 646"/>
                <a:gd name="T8" fmla="*/ 0 w 17"/>
                <a:gd name="T9" fmla="*/ 53 h 646"/>
                <a:gd name="T10" fmla="*/ 0 60000 65536"/>
                <a:gd name="T11" fmla="*/ 0 60000 65536"/>
                <a:gd name="T12" fmla="*/ 0 60000 65536"/>
                <a:gd name="T13" fmla="*/ 0 60000 65536"/>
                <a:gd name="T14" fmla="*/ 0 60000 65536"/>
                <a:gd name="T15" fmla="*/ 0 w 17"/>
                <a:gd name="T16" fmla="*/ 0 h 646"/>
                <a:gd name="T17" fmla="*/ 17 w 17"/>
                <a:gd name="T18" fmla="*/ 646 h 646"/>
              </a:gdLst>
              <a:ahLst/>
              <a:cxnLst>
                <a:cxn ang="T10">
                  <a:pos x="T0" y="T1"/>
                </a:cxn>
                <a:cxn ang="T11">
                  <a:pos x="T2" y="T3"/>
                </a:cxn>
                <a:cxn ang="T12">
                  <a:pos x="T4" y="T5"/>
                </a:cxn>
                <a:cxn ang="T13">
                  <a:pos x="T6" y="T7"/>
                </a:cxn>
                <a:cxn ang="T14">
                  <a:pos x="T8" y="T9"/>
                </a:cxn>
              </a:cxnLst>
              <a:rect l="T15" t="T16" r="T17" b="T18"/>
              <a:pathLst>
                <a:path w="17" h="646">
                  <a:moveTo>
                    <a:pt x="0" y="629"/>
                  </a:moveTo>
                  <a:lnTo>
                    <a:pt x="0" y="17"/>
                  </a:lnTo>
                  <a:lnTo>
                    <a:pt x="17" y="0"/>
                  </a:lnTo>
                  <a:lnTo>
                    <a:pt x="17" y="646"/>
                  </a:lnTo>
                  <a:lnTo>
                    <a:pt x="0" y="629"/>
                  </a:lnTo>
                  <a:close/>
                </a:path>
              </a:pathLst>
            </a:custGeom>
            <a:solidFill>
              <a:srgbClr val="A60D0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644" name="Freeform 480"/>
            <p:cNvSpPr>
              <a:spLocks/>
            </p:cNvSpPr>
            <p:nvPr/>
          </p:nvSpPr>
          <p:spPr bwMode="auto">
            <a:xfrm>
              <a:off x="3388" y="2367"/>
              <a:ext cx="5" cy="193"/>
            </a:xfrm>
            <a:custGeom>
              <a:avLst/>
              <a:gdLst>
                <a:gd name="T0" fmla="*/ 0 w 16"/>
                <a:gd name="T1" fmla="*/ 55 h 662"/>
                <a:gd name="T2" fmla="*/ 0 w 16"/>
                <a:gd name="T3" fmla="*/ 1 h 662"/>
                <a:gd name="T4" fmla="*/ 2 w 16"/>
                <a:gd name="T5" fmla="*/ 0 h 662"/>
                <a:gd name="T6" fmla="*/ 2 w 16"/>
                <a:gd name="T7" fmla="*/ 56 h 662"/>
                <a:gd name="T8" fmla="*/ 0 w 16"/>
                <a:gd name="T9" fmla="*/ 55 h 662"/>
                <a:gd name="T10" fmla="*/ 0 60000 65536"/>
                <a:gd name="T11" fmla="*/ 0 60000 65536"/>
                <a:gd name="T12" fmla="*/ 0 60000 65536"/>
                <a:gd name="T13" fmla="*/ 0 60000 65536"/>
                <a:gd name="T14" fmla="*/ 0 60000 65536"/>
                <a:gd name="T15" fmla="*/ 0 w 16"/>
                <a:gd name="T16" fmla="*/ 0 h 662"/>
                <a:gd name="T17" fmla="*/ 16 w 16"/>
                <a:gd name="T18" fmla="*/ 662 h 662"/>
              </a:gdLst>
              <a:ahLst/>
              <a:cxnLst>
                <a:cxn ang="T10">
                  <a:pos x="T0" y="T1"/>
                </a:cxn>
                <a:cxn ang="T11">
                  <a:pos x="T2" y="T3"/>
                </a:cxn>
                <a:cxn ang="T12">
                  <a:pos x="T4" y="T5"/>
                </a:cxn>
                <a:cxn ang="T13">
                  <a:pos x="T6" y="T7"/>
                </a:cxn>
                <a:cxn ang="T14">
                  <a:pos x="T8" y="T9"/>
                </a:cxn>
              </a:cxnLst>
              <a:rect l="T15" t="T16" r="T17" b="T18"/>
              <a:pathLst>
                <a:path w="16" h="662">
                  <a:moveTo>
                    <a:pt x="0" y="646"/>
                  </a:moveTo>
                  <a:lnTo>
                    <a:pt x="0" y="17"/>
                  </a:lnTo>
                  <a:lnTo>
                    <a:pt x="16" y="0"/>
                  </a:lnTo>
                  <a:lnTo>
                    <a:pt x="16" y="662"/>
                  </a:lnTo>
                  <a:lnTo>
                    <a:pt x="0" y="646"/>
                  </a:lnTo>
                  <a:close/>
                </a:path>
              </a:pathLst>
            </a:custGeom>
            <a:solidFill>
              <a:srgbClr val="A60D0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645" name="Freeform 481"/>
            <p:cNvSpPr>
              <a:spLocks/>
            </p:cNvSpPr>
            <p:nvPr/>
          </p:nvSpPr>
          <p:spPr bwMode="auto">
            <a:xfrm>
              <a:off x="3391" y="2364"/>
              <a:ext cx="4" cy="198"/>
            </a:xfrm>
            <a:custGeom>
              <a:avLst/>
              <a:gdLst>
                <a:gd name="T0" fmla="*/ 0 w 17"/>
                <a:gd name="T1" fmla="*/ 56 h 680"/>
                <a:gd name="T2" fmla="*/ 0 w 17"/>
                <a:gd name="T3" fmla="*/ 1 h 680"/>
                <a:gd name="T4" fmla="*/ 1 w 17"/>
                <a:gd name="T5" fmla="*/ 0 h 680"/>
                <a:gd name="T6" fmla="*/ 1 w 17"/>
                <a:gd name="T7" fmla="*/ 58 h 680"/>
                <a:gd name="T8" fmla="*/ 0 w 17"/>
                <a:gd name="T9" fmla="*/ 56 h 680"/>
                <a:gd name="T10" fmla="*/ 0 60000 65536"/>
                <a:gd name="T11" fmla="*/ 0 60000 65536"/>
                <a:gd name="T12" fmla="*/ 0 60000 65536"/>
                <a:gd name="T13" fmla="*/ 0 60000 65536"/>
                <a:gd name="T14" fmla="*/ 0 60000 65536"/>
                <a:gd name="T15" fmla="*/ 0 w 17"/>
                <a:gd name="T16" fmla="*/ 0 h 680"/>
                <a:gd name="T17" fmla="*/ 17 w 17"/>
                <a:gd name="T18" fmla="*/ 680 h 680"/>
              </a:gdLst>
              <a:ahLst/>
              <a:cxnLst>
                <a:cxn ang="T10">
                  <a:pos x="T0" y="T1"/>
                </a:cxn>
                <a:cxn ang="T11">
                  <a:pos x="T2" y="T3"/>
                </a:cxn>
                <a:cxn ang="T12">
                  <a:pos x="T4" y="T5"/>
                </a:cxn>
                <a:cxn ang="T13">
                  <a:pos x="T6" y="T7"/>
                </a:cxn>
                <a:cxn ang="T14">
                  <a:pos x="T8" y="T9"/>
                </a:cxn>
              </a:cxnLst>
              <a:rect l="T15" t="T16" r="T17" b="T18"/>
              <a:pathLst>
                <a:path w="17" h="680">
                  <a:moveTo>
                    <a:pt x="0" y="664"/>
                  </a:moveTo>
                  <a:lnTo>
                    <a:pt x="0" y="18"/>
                  </a:lnTo>
                  <a:lnTo>
                    <a:pt x="17" y="0"/>
                  </a:lnTo>
                  <a:lnTo>
                    <a:pt x="17" y="680"/>
                  </a:lnTo>
                  <a:lnTo>
                    <a:pt x="0" y="664"/>
                  </a:lnTo>
                  <a:close/>
                </a:path>
              </a:pathLst>
            </a:custGeom>
            <a:solidFill>
              <a:srgbClr val="A60D0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646" name="Freeform 482"/>
            <p:cNvSpPr>
              <a:spLocks/>
            </p:cNvSpPr>
            <p:nvPr/>
          </p:nvSpPr>
          <p:spPr bwMode="auto">
            <a:xfrm>
              <a:off x="3393" y="2362"/>
              <a:ext cx="4" cy="203"/>
            </a:xfrm>
            <a:custGeom>
              <a:avLst/>
              <a:gdLst>
                <a:gd name="T0" fmla="*/ 0 w 17"/>
                <a:gd name="T1" fmla="*/ 58 h 696"/>
                <a:gd name="T2" fmla="*/ 0 w 17"/>
                <a:gd name="T3" fmla="*/ 1 h 696"/>
                <a:gd name="T4" fmla="*/ 1 w 17"/>
                <a:gd name="T5" fmla="*/ 0 h 696"/>
                <a:gd name="T6" fmla="*/ 1 w 17"/>
                <a:gd name="T7" fmla="*/ 59 h 696"/>
                <a:gd name="T8" fmla="*/ 0 w 17"/>
                <a:gd name="T9" fmla="*/ 58 h 696"/>
                <a:gd name="T10" fmla="*/ 0 60000 65536"/>
                <a:gd name="T11" fmla="*/ 0 60000 65536"/>
                <a:gd name="T12" fmla="*/ 0 60000 65536"/>
                <a:gd name="T13" fmla="*/ 0 60000 65536"/>
                <a:gd name="T14" fmla="*/ 0 60000 65536"/>
                <a:gd name="T15" fmla="*/ 0 w 17"/>
                <a:gd name="T16" fmla="*/ 0 h 696"/>
                <a:gd name="T17" fmla="*/ 17 w 17"/>
                <a:gd name="T18" fmla="*/ 696 h 696"/>
              </a:gdLst>
              <a:ahLst/>
              <a:cxnLst>
                <a:cxn ang="T10">
                  <a:pos x="T0" y="T1"/>
                </a:cxn>
                <a:cxn ang="T11">
                  <a:pos x="T2" y="T3"/>
                </a:cxn>
                <a:cxn ang="T12">
                  <a:pos x="T4" y="T5"/>
                </a:cxn>
                <a:cxn ang="T13">
                  <a:pos x="T6" y="T7"/>
                </a:cxn>
                <a:cxn ang="T14">
                  <a:pos x="T8" y="T9"/>
                </a:cxn>
              </a:cxnLst>
              <a:rect l="T15" t="T16" r="T17" b="T18"/>
              <a:pathLst>
                <a:path w="17" h="696">
                  <a:moveTo>
                    <a:pt x="0" y="680"/>
                  </a:moveTo>
                  <a:lnTo>
                    <a:pt x="0" y="18"/>
                  </a:lnTo>
                  <a:lnTo>
                    <a:pt x="17" y="0"/>
                  </a:lnTo>
                  <a:lnTo>
                    <a:pt x="17" y="696"/>
                  </a:lnTo>
                  <a:lnTo>
                    <a:pt x="0" y="680"/>
                  </a:lnTo>
                  <a:close/>
                </a:path>
              </a:pathLst>
            </a:custGeom>
            <a:solidFill>
              <a:srgbClr val="A60D0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647" name="Freeform 483"/>
            <p:cNvSpPr>
              <a:spLocks/>
            </p:cNvSpPr>
            <p:nvPr/>
          </p:nvSpPr>
          <p:spPr bwMode="auto">
            <a:xfrm>
              <a:off x="3395" y="2359"/>
              <a:ext cx="5" cy="208"/>
            </a:xfrm>
            <a:custGeom>
              <a:avLst/>
              <a:gdLst>
                <a:gd name="T0" fmla="*/ 0 w 16"/>
                <a:gd name="T1" fmla="*/ 59 h 712"/>
                <a:gd name="T2" fmla="*/ 0 w 16"/>
                <a:gd name="T3" fmla="*/ 1 h 712"/>
                <a:gd name="T4" fmla="*/ 2 w 16"/>
                <a:gd name="T5" fmla="*/ 0 h 712"/>
                <a:gd name="T6" fmla="*/ 2 w 16"/>
                <a:gd name="T7" fmla="*/ 61 h 712"/>
                <a:gd name="T8" fmla="*/ 0 w 16"/>
                <a:gd name="T9" fmla="*/ 59 h 712"/>
                <a:gd name="T10" fmla="*/ 0 60000 65536"/>
                <a:gd name="T11" fmla="*/ 0 60000 65536"/>
                <a:gd name="T12" fmla="*/ 0 60000 65536"/>
                <a:gd name="T13" fmla="*/ 0 60000 65536"/>
                <a:gd name="T14" fmla="*/ 0 60000 65536"/>
                <a:gd name="T15" fmla="*/ 0 w 16"/>
                <a:gd name="T16" fmla="*/ 0 h 712"/>
                <a:gd name="T17" fmla="*/ 16 w 16"/>
                <a:gd name="T18" fmla="*/ 712 h 712"/>
              </a:gdLst>
              <a:ahLst/>
              <a:cxnLst>
                <a:cxn ang="T10">
                  <a:pos x="T0" y="T1"/>
                </a:cxn>
                <a:cxn ang="T11">
                  <a:pos x="T2" y="T3"/>
                </a:cxn>
                <a:cxn ang="T12">
                  <a:pos x="T4" y="T5"/>
                </a:cxn>
                <a:cxn ang="T13">
                  <a:pos x="T6" y="T7"/>
                </a:cxn>
                <a:cxn ang="T14">
                  <a:pos x="T8" y="T9"/>
                </a:cxn>
              </a:cxnLst>
              <a:rect l="T15" t="T16" r="T17" b="T18"/>
              <a:pathLst>
                <a:path w="16" h="712">
                  <a:moveTo>
                    <a:pt x="0" y="696"/>
                  </a:moveTo>
                  <a:lnTo>
                    <a:pt x="0" y="16"/>
                  </a:lnTo>
                  <a:lnTo>
                    <a:pt x="16" y="0"/>
                  </a:lnTo>
                  <a:lnTo>
                    <a:pt x="16" y="712"/>
                  </a:lnTo>
                  <a:lnTo>
                    <a:pt x="0" y="696"/>
                  </a:lnTo>
                  <a:close/>
                </a:path>
              </a:pathLst>
            </a:custGeom>
            <a:solidFill>
              <a:srgbClr val="A60D0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648" name="Freeform 484"/>
            <p:cNvSpPr>
              <a:spLocks/>
            </p:cNvSpPr>
            <p:nvPr/>
          </p:nvSpPr>
          <p:spPr bwMode="auto">
            <a:xfrm>
              <a:off x="3397" y="2357"/>
              <a:ext cx="6" cy="212"/>
            </a:xfrm>
            <a:custGeom>
              <a:avLst/>
              <a:gdLst>
                <a:gd name="T0" fmla="*/ 0 w 17"/>
                <a:gd name="T1" fmla="*/ 61 h 728"/>
                <a:gd name="T2" fmla="*/ 0 w 17"/>
                <a:gd name="T3" fmla="*/ 1 h 728"/>
                <a:gd name="T4" fmla="*/ 2 w 17"/>
                <a:gd name="T5" fmla="*/ 0 h 728"/>
                <a:gd name="T6" fmla="*/ 2 w 17"/>
                <a:gd name="T7" fmla="*/ 62 h 728"/>
                <a:gd name="T8" fmla="*/ 0 w 17"/>
                <a:gd name="T9" fmla="*/ 61 h 728"/>
                <a:gd name="T10" fmla="*/ 0 60000 65536"/>
                <a:gd name="T11" fmla="*/ 0 60000 65536"/>
                <a:gd name="T12" fmla="*/ 0 60000 65536"/>
                <a:gd name="T13" fmla="*/ 0 60000 65536"/>
                <a:gd name="T14" fmla="*/ 0 60000 65536"/>
                <a:gd name="T15" fmla="*/ 0 w 17"/>
                <a:gd name="T16" fmla="*/ 0 h 728"/>
                <a:gd name="T17" fmla="*/ 17 w 17"/>
                <a:gd name="T18" fmla="*/ 728 h 728"/>
              </a:gdLst>
              <a:ahLst/>
              <a:cxnLst>
                <a:cxn ang="T10">
                  <a:pos x="T0" y="T1"/>
                </a:cxn>
                <a:cxn ang="T11">
                  <a:pos x="T2" y="T3"/>
                </a:cxn>
                <a:cxn ang="T12">
                  <a:pos x="T4" y="T5"/>
                </a:cxn>
                <a:cxn ang="T13">
                  <a:pos x="T6" y="T7"/>
                </a:cxn>
                <a:cxn ang="T14">
                  <a:pos x="T8" y="T9"/>
                </a:cxn>
              </a:cxnLst>
              <a:rect l="T15" t="T16" r="T17" b="T18"/>
              <a:pathLst>
                <a:path w="17" h="728">
                  <a:moveTo>
                    <a:pt x="0" y="713"/>
                  </a:moveTo>
                  <a:lnTo>
                    <a:pt x="0" y="17"/>
                  </a:lnTo>
                  <a:lnTo>
                    <a:pt x="17" y="0"/>
                  </a:lnTo>
                  <a:lnTo>
                    <a:pt x="17" y="728"/>
                  </a:lnTo>
                  <a:lnTo>
                    <a:pt x="0" y="713"/>
                  </a:lnTo>
                  <a:close/>
                </a:path>
              </a:pathLst>
            </a:custGeom>
            <a:solidFill>
              <a:srgbClr val="A60D0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649" name="Freeform 485"/>
            <p:cNvSpPr>
              <a:spLocks/>
            </p:cNvSpPr>
            <p:nvPr/>
          </p:nvSpPr>
          <p:spPr bwMode="auto">
            <a:xfrm>
              <a:off x="3400" y="2355"/>
              <a:ext cx="5" cy="217"/>
            </a:xfrm>
            <a:custGeom>
              <a:avLst/>
              <a:gdLst>
                <a:gd name="T0" fmla="*/ 0 w 17"/>
                <a:gd name="T1" fmla="*/ 62 h 745"/>
                <a:gd name="T2" fmla="*/ 0 w 17"/>
                <a:gd name="T3" fmla="*/ 1 h 745"/>
                <a:gd name="T4" fmla="*/ 1 w 17"/>
                <a:gd name="T5" fmla="*/ 0 h 745"/>
                <a:gd name="T6" fmla="*/ 1 w 17"/>
                <a:gd name="T7" fmla="*/ 63 h 745"/>
                <a:gd name="T8" fmla="*/ 0 w 17"/>
                <a:gd name="T9" fmla="*/ 62 h 745"/>
                <a:gd name="T10" fmla="*/ 0 60000 65536"/>
                <a:gd name="T11" fmla="*/ 0 60000 65536"/>
                <a:gd name="T12" fmla="*/ 0 60000 65536"/>
                <a:gd name="T13" fmla="*/ 0 60000 65536"/>
                <a:gd name="T14" fmla="*/ 0 60000 65536"/>
                <a:gd name="T15" fmla="*/ 0 w 17"/>
                <a:gd name="T16" fmla="*/ 0 h 745"/>
                <a:gd name="T17" fmla="*/ 17 w 17"/>
                <a:gd name="T18" fmla="*/ 745 h 745"/>
              </a:gdLst>
              <a:ahLst/>
              <a:cxnLst>
                <a:cxn ang="T10">
                  <a:pos x="T0" y="T1"/>
                </a:cxn>
                <a:cxn ang="T11">
                  <a:pos x="T2" y="T3"/>
                </a:cxn>
                <a:cxn ang="T12">
                  <a:pos x="T4" y="T5"/>
                </a:cxn>
                <a:cxn ang="T13">
                  <a:pos x="T6" y="T7"/>
                </a:cxn>
                <a:cxn ang="T14">
                  <a:pos x="T8" y="T9"/>
                </a:cxn>
              </a:cxnLst>
              <a:rect l="T15" t="T16" r="T17" b="T18"/>
              <a:pathLst>
                <a:path w="17" h="745">
                  <a:moveTo>
                    <a:pt x="0" y="729"/>
                  </a:moveTo>
                  <a:lnTo>
                    <a:pt x="0" y="17"/>
                  </a:lnTo>
                  <a:lnTo>
                    <a:pt x="17" y="0"/>
                  </a:lnTo>
                  <a:lnTo>
                    <a:pt x="17" y="745"/>
                  </a:lnTo>
                  <a:lnTo>
                    <a:pt x="0" y="729"/>
                  </a:lnTo>
                  <a:close/>
                </a:path>
              </a:pathLst>
            </a:custGeom>
            <a:solidFill>
              <a:srgbClr val="A80F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650" name="Freeform 486"/>
            <p:cNvSpPr>
              <a:spLocks/>
            </p:cNvSpPr>
            <p:nvPr/>
          </p:nvSpPr>
          <p:spPr bwMode="auto">
            <a:xfrm>
              <a:off x="3403" y="2352"/>
              <a:ext cx="4" cy="222"/>
            </a:xfrm>
            <a:custGeom>
              <a:avLst/>
              <a:gdLst>
                <a:gd name="T0" fmla="*/ 0 w 16"/>
                <a:gd name="T1" fmla="*/ 64 h 761"/>
                <a:gd name="T2" fmla="*/ 0 w 16"/>
                <a:gd name="T3" fmla="*/ 1 h 761"/>
                <a:gd name="T4" fmla="*/ 1 w 16"/>
                <a:gd name="T5" fmla="*/ 0 h 761"/>
                <a:gd name="T6" fmla="*/ 1 w 16"/>
                <a:gd name="T7" fmla="*/ 65 h 761"/>
                <a:gd name="T8" fmla="*/ 0 w 16"/>
                <a:gd name="T9" fmla="*/ 64 h 761"/>
                <a:gd name="T10" fmla="*/ 0 60000 65536"/>
                <a:gd name="T11" fmla="*/ 0 60000 65536"/>
                <a:gd name="T12" fmla="*/ 0 60000 65536"/>
                <a:gd name="T13" fmla="*/ 0 60000 65536"/>
                <a:gd name="T14" fmla="*/ 0 60000 65536"/>
                <a:gd name="T15" fmla="*/ 0 w 16"/>
                <a:gd name="T16" fmla="*/ 0 h 761"/>
                <a:gd name="T17" fmla="*/ 16 w 16"/>
                <a:gd name="T18" fmla="*/ 761 h 761"/>
              </a:gdLst>
              <a:ahLst/>
              <a:cxnLst>
                <a:cxn ang="T10">
                  <a:pos x="T0" y="T1"/>
                </a:cxn>
                <a:cxn ang="T11">
                  <a:pos x="T2" y="T3"/>
                </a:cxn>
                <a:cxn ang="T12">
                  <a:pos x="T4" y="T5"/>
                </a:cxn>
                <a:cxn ang="T13">
                  <a:pos x="T6" y="T7"/>
                </a:cxn>
                <a:cxn ang="T14">
                  <a:pos x="T8" y="T9"/>
                </a:cxn>
              </a:cxnLst>
              <a:rect l="T15" t="T16" r="T17" b="T18"/>
              <a:pathLst>
                <a:path w="16" h="761">
                  <a:moveTo>
                    <a:pt x="0" y="746"/>
                  </a:moveTo>
                  <a:lnTo>
                    <a:pt x="0" y="16"/>
                  </a:lnTo>
                  <a:lnTo>
                    <a:pt x="16" y="0"/>
                  </a:lnTo>
                  <a:lnTo>
                    <a:pt x="16" y="761"/>
                  </a:lnTo>
                  <a:lnTo>
                    <a:pt x="0" y="746"/>
                  </a:lnTo>
                  <a:close/>
                </a:path>
              </a:pathLst>
            </a:custGeom>
            <a:solidFill>
              <a:srgbClr val="A80F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651" name="Freeform 487"/>
            <p:cNvSpPr>
              <a:spLocks/>
            </p:cNvSpPr>
            <p:nvPr/>
          </p:nvSpPr>
          <p:spPr bwMode="auto">
            <a:xfrm>
              <a:off x="3405" y="2350"/>
              <a:ext cx="4" cy="226"/>
            </a:xfrm>
            <a:custGeom>
              <a:avLst/>
              <a:gdLst>
                <a:gd name="T0" fmla="*/ 0 w 17"/>
                <a:gd name="T1" fmla="*/ 64 h 780"/>
                <a:gd name="T2" fmla="*/ 0 w 17"/>
                <a:gd name="T3" fmla="*/ 1 h 780"/>
                <a:gd name="T4" fmla="*/ 1 w 17"/>
                <a:gd name="T5" fmla="*/ 0 h 780"/>
                <a:gd name="T6" fmla="*/ 1 w 17"/>
                <a:gd name="T7" fmla="*/ 65 h 780"/>
                <a:gd name="T8" fmla="*/ 0 w 17"/>
                <a:gd name="T9" fmla="*/ 64 h 780"/>
                <a:gd name="T10" fmla="*/ 0 60000 65536"/>
                <a:gd name="T11" fmla="*/ 0 60000 65536"/>
                <a:gd name="T12" fmla="*/ 0 60000 65536"/>
                <a:gd name="T13" fmla="*/ 0 60000 65536"/>
                <a:gd name="T14" fmla="*/ 0 60000 65536"/>
                <a:gd name="T15" fmla="*/ 0 w 17"/>
                <a:gd name="T16" fmla="*/ 0 h 780"/>
                <a:gd name="T17" fmla="*/ 17 w 17"/>
                <a:gd name="T18" fmla="*/ 780 h 780"/>
              </a:gdLst>
              <a:ahLst/>
              <a:cxnLst>
                <a:cxn ang="T10">
                  <a:pos x="T0" y="T1"/>
                </a:cxn>
                <a:cxn ang="T11">
                  <a:pos x="T2" y="T3"/>
                </a:cxn>
                <a:cxn ang="T12">
                  <a:pos x="T4" y="T5"/>
                </a:cxn>
                <a:cxn ang="T13">
                  <a:pos x="T6" y="T7"/>
                </a:cxn>
                <a:cxn ang="T14">
                  <a:pos x="T8" y="T9"/>
                </a:cxn>
              </a:cxnLst>
              <a:rect l="T15" t="T16" r="T17" b="T18"/>
              <a:pathLst>
                <a:path w="17" h="780">
                  <a:moveTo>
                    <a:pt x="0" y="763"/>
                  </a:moveTo>
                  <a:lnTo>
                    <a:pt x="0" y="18"/>
                  </a:lnTo>
                  <a:lnTo>
                    <a:pt x="17" y="0"/>
                  </a:lnTo>
                  <a:lnTo>
                    <a:pt x="17" y="780"/>
                  </a:lnTo>
                  <a:lnTo>
                    <a:pt x="0" y="763"/>
                  </a:lnTo>
                  <a:close/>
                </a:path>
              </a:pathLst>
            </a:custGeom>
            <a:solidFill>
              <a:srgbClr val="A80F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652" name="Freeform 488"/>
            <p:cNvSpPr>
              <a:spLocks/>
            </p:cNvSpPr>
            <p:nvPr/>
          </p:nvSpPr>
          <p:spPr bwMode="auto">
            <a:xfrm>
              <a:off x="3407" y="2346"/>
              <a:ext cx="4" cy="233"/>
            </a:xfrm>
            <a:custGeom>
              <a:avLst/>
              <a:gdLst>
                <a:gd name="T0" fmla="*/ 0 w 17"/>
                <a:gd name="T1" fmla="*/ 67 h 795"/>
                <a:gd name="T2" fmla="*/ 0 w 17"/>
                <a:gd name="T3" fmla="*/ 1 h 795"/>
                <a:gd name="T4" fmla="*/ 1 w 17"/>
                <a:gd name="T5" fmla="*/ 0 h 795"/>
                <a:gd name="T6" fmla="*/ 1 w 17"/>
                <a:gd name="T7" fmla="*/ 68 h 795"/>
                <a:gd name="T8" fmla="*/ 0 w 17"/>
                <a:gd name="T9" fmla="*/ 67 h 795"/>
                <a:gd name="T10" fmla="*/ 0 60000 65536"/>
                <a:gd name="T11" fmla="*/ 0 60000 65536"/>
                <a:gd name="T12" fmla="*/ 0 60000 65536"/>
                <a:gd name="T13" fmla="*/ 0 60000 65536"/>
                <a:gd name="T14" fmla="*/ 0 60000 65536"/>
                <a:gd name="T15" fmla="*/ 0 w 17"/>
                <a:gd name="T16" fmla="*/ 0 h 795"/>
                <a:gd name="T17" fmla="*/ 17 w 17"/>
                <a:gd name="T18" fmla="*/ 795 h 795"/>
              </a:gdLst>
              <a:ahLst/>
              <a:cxnLst>
                <a:cxn ang="T10">
                  <a:pos x="T0" y="T1"/>
                </a:cxn>
                <a:cxn ang="T11">
                  <a:pos x="T2" y="T3"/>
                </a:cxn>
                <a:cxn ang="T12">
                  <a:pos x="T4" y="T5"/>
                </a:cxn>
                <a:cxn ang="T13">
                  <a:pos x="T6" y="T7"/>
                </a:cxn>
                <a:cxn ang="T14">
                  <a:pos x="T8" y="T9"/>
                </a:cxn>
              </a:cxnLst>
              <a:rect l="T15" t="T16" r="T17" b="T18"/>
              <a:pathLst>
                <a:path w="17" h="795">
                  <a:moveTo>
                    <a:pt x="0" y="779"/>
                  </a:moveTo>
                  <a:lnTo>
                    <a:pt x="0" y="18"/>
                  </a:lnTo>
                  <a:lnTo>
                    <a:pt x="17" y="0"/>
                  </a:lnTo>
                  <a:lnTo>
                    <a:pt x="17" y="795"/>
                  </a:lnTo>
                  <a:lnTo>
                    <a:pt x="0" y="779"/>
                  </a:lnTo>
                  <a:close/>
                </a:path>
              </a:pathLst>
            </a:custGeom>
            <a:solidFill>
              <a:srgbClr val="A80F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653" name="Freeform 489"/>
            <p:cNvSpPr>
              <a:spLocks/>
            </p:cNvSpPr>
            <p:nvPr/>
          </p:nvSpPr>
          <p:spPr bwMode="auto">
            <a:xfrm>
              <a:off x="3409" y="2344"/>
              <a:ext cx="5" cy="237"/>
            </a:xfrm>
            <a:custGeom>
              <a:avLst/>
              <a:gdLst>
                <a:gd name="T0" fmla="*/ 0 w 16"/>
                <a:gd name="T1" fmla="*/ 68 h 812"/>
                <a:gd name="T2" fmla="*/ 0 w 16"/>
                <a:gd name="T3" fmla="*/ 1 h 812"/>
                <a:gd name="T4" fmla="*/ 2 w 16"/>
                <a:gd name="T5" fmla="*/ 0 h 812"/>
                <a:gd name="T6" fmla="*/ 2 w 16"/>
                <a:gd name="T7" fmla="*/ 69 h 812"/>
                <a:gd name="T8" fmla="*/ 0 w 16"/>
                <a:gd name="T9" fmla="*/ 68 h 812"/>
                <a:gd name="T10" fmla="*/ 0 60000 65536"/>
                <a:gd name="T11" fmla="*/ 0 60000 65536"/>
                <a:gd name="T12" fmla="*/ 0 60000 65536"/>
                <a:gd name="T13" fmla="*/ 0 60000 65536"/>
                <a:gd name="T14" fmla="*/ 0 60000 65536"/>
                <a:gd name="T15" fmla="*/ 0 w 16"/>
                <a:gd name="T16" fmla="*/ 0 h 812"/>
                <a:gd name="T17" fmla="*/ 16 w 16"/>
                <a:gd name="T18" fmla="*/ 812 h 812"/>
              </a:gdLst>
              <a:ahLst/>
              <a:cxnLst>
                <a:cxn ang="T10">
                  <a:pos x="T0" y="T1"/>
                </a:cxn>
                <a:cxn ang="T11">
                  <a:pos x="T2" y="T3"/>
                </a:cxn>
                <a:cxn ang="T12">
                  <a:pos x="T4" y="T5"/>
                </a:cxn>
                <a:cxn ang="T13">
                  <a:pos x="T6" y="T7"/>
                </a:cxn>
                <a:cxn ang="T14">
                  <a:pos x="T8" y="T9"/>
                </a:cxn>
              </a:cxnLst>
              <a:rect l="T15" t="T16" r="T17" b="T18"/>
              <a:pathLst>
                <a:path w="16" h="812">
                  <a:moveTo>
                    <a:pt x="0" y="797"/>
                  </a:moveTo>
                  <a:lnTo>
                    <a:pt x="0" y="17"/>
                  </a:lnTo>
                  <a:lnTo>
                    <a:pt x="16" y="0"/>
                  </a:lnTo>
                  <a:lnTo>
                    <a:pt x="16" y="812"/>
                  </a:lnTo>
                  <a:lnTo>
                    <a:pt x="0" y="797"/>
                  </a:lnTo>
                  <a:close/>
                </a:path>
              </a:pathLst>
            </a:custGeom>
            <a:solidFill>
              <a:srgbClr val="A80F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654" name="Freeform 490"/>
            <p:cNvSpPr>
              <a:spLocks/>
            </p:cNvSpPr>
            <p:nvPr/>
          </p:nvSpPr>
          <p:spPr bwMode="auto">
            <a:xfrm>
              <a:off x="3411" y="2342"/>
              <a:ext cx="5" cy="241"/>
            </a:xfrm>
            <a:custGeom>
              <a:avLst/>
              <a:gdLst>
                <a:gd name="T0" fmla="*/ 0 w 17"/>
                <a:gd name="T1" fmla="*/ 69 h 828"/>
                <a:gd name="T2" fmla="*/ 0 w 17"/>
                <a:gd name="T3" fmla="*/ 1 h 828"/>
                <a:gd name="T4" fmla="*/ 1 w 17"/>
                <a:gd name="T5" fmla="*/ 0 h 828"/>
                <a:gd name="T6" fmla="*/ 1 w 17"/>
                <a:gd name="T7" fmla="*/ 70 h 828"/>
                <a:gd name="T8" fmla="*/ 0 w 17"/>
                <a:gd name="T9" fmla="*/ 69 h 828"/>
                <a:gd name="T10" fmla="*/ 0 60000 65536"/>
                <a:gd name="T11" fmla="*/ 0 60000 65536"/>
                <a:gd name="T12" fmla="*/ 0 60000 65536"/>
                <a:gd name="T13" fmla="*/ 0 60000 65536"/>
                <a:gd name="T14" fmla="*/ 0 60000 65536"/>
                <a:gd name="T15" fmla="*/ 0 w 17"/>
                <a:gd name="T16" fmla="*/ 0 h 828"/>
                <a:gd name="T17" fmla="*/ 17 w 17"/>
                <a:gd name="T18" fmla="*/ 828 h 828"/>
              </a:gdLst>
              <a:ahLst/>
              <a:cxnLst>
                <a:cxn ang="T10">
                  <a:pos x="T0" y="T1"/>
                </a:cxn>
                <a:cxn ang="T11">
                  <a:pos x="T2" y="T3"/>
                </a:cxn>
                <a:cxn ang="T12">
                  <a:pos x="T4" y="T5"/>
                </a:cxn>
                <a:cxn ang="T13">
                  <a:pos x="T6" y="T7"/>
                </a:cxn>
                <a:cxn ang="T14">
                  <a:pos x="T8" y="T9"/>
                </a:cxn>
              </a:cxnLst>
              <a:rect l="T15" t="T16" r="T17" b="T18"/>
              <a:pathLst>
                <a:path w="17" h="828">
                  <a:moveTo>
                    <a:pt x="0" y="812"/>
                  </a:moveTo>
                  <a:lnTo>
                    <a:pt x="0" y="17"/>
                  </a:lnTo>
                  <a:lnTo>
                    <a:pt x="17" y="0"/>
                  </a:lnTo>
                  <a:lnTo>
                    <a:pt x="17" y="828"/>
                  </a:lnTo>
                  <a:lnTo>
                    <a:pt x="0" y="812"/>
                  </a:lnTo>
                  <a:close/>
                </a:path>
              </a:pathLst>
            </a:custGeom>
            <a:solidFill>
              <a:srgbClr val="A80F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655" name="Freeform 491"/>
            <p:cNvSpPr>
              <a:spLocks/>
            </p:cNvSpPr>
            <p:nvPr/>
          </p:nvSpPr>
          <p:spPr bwMode="auto">
            <a:xfrm>
              <a:off x="3414" y="2339"/>
              <a:ext cx="4" cy="247"/>
            </a:xfrm>
            <a:custGeom>
              <a:avLst/>
              <a:gdLst>
                <a:gd name="T0" fmla="*/ 0 w 17"/>
                <a:gd name="T1" fmla="*/ 71 h 845"/>
                <a:gd name="T2" fmla="*/ 0 w 17"/>
                <a:gd name="T3" fmla="*/ 1 h 845"/>
                <a:gd name="T4" fmla="*/ 1 w 17"/>
                <a:gd name="T5" fmla="*/ 0 h 845"/>
                <a:gd name="T6" fmla="*/ 1 w 17"/>
                <a:gd name="T7" fmla="*/ 72 h 845"/>
                <a:gd name="T8" fmla="*/ 0 w 17"/>
                <a:gd name="T9" fmla="*/ 71 h 845"/>
                <a:gd name="T10" fmla="*/ 0 60000 65536"/>
                <a:gd name="T11" fmla="*/ 0 60000 65536"/>
                <a:gd name="T12" fmla="*/ 0 60000 65536"/>
                <a:gd name="T13" fmla="*/ 0 60000 65536"/>
                <a:gd name="T14" fmla="*/ 0 60000 65536"/>
                <a:gd name="T15" fmla="*/ 0 w 17"/>
                <a:gd name="T16" fmla="*/ 0 h 845"/>
                <a:gd name="T17" fmla="*/ 17 w 17"/>
                <a:gd name="T18" fmla="*/ 845 h 845"/>
              </a:gdLst>
              <a:ahLst/>
              <a:cxnLst>
                <a:cxn ang="T10">
                  <a:pos x="T0" y="T1"/>
                </a:cxn>
                <a:cxn ang="T11">
                  <a:pos x="T2" y="T3"/>
                </a:cxn>
                <a:cxn ang="T12">
                  <a:pos x="T4" y="T5"/>
                </a:cxn>
                <a:cxn ang="T13">
                  <a:pos x="T6" y="T7"/>
                </a:cxn>
                <a:cxn ang="T14">
                  <a:pos x="T8" y="T9"/>
                </a:cxn>
              </a:cxnLst>
              <a:rect l="T15" t="T16" r="T17" b="T18"/>
              <a:pathLst>
                <a:path w="17" h="845">
                  <a:moveTo>
                    <a:pt x="0" y="828"/>
                  </a:moveTo>
                  <a:lnTo>
                    <a:pt x="0" y="16"/>
                  </a:lnTo>
                  <a:lnTo>
                    <a:pt x="17" y="0"/>
                  </a:lnTo>
                  <a:lnTo>
                    <a:pt x="17" y="845"/>
                  </a:lnTo>
                  <a:lnTo>
                    <a:pt x="0" y="828"/>
                  </a:lnTo>
                  <a:close/>
                </a:path>
              </a:pathLst>
            </a:custGeom>
            <a:solidFill>
              <a:srgbClr val="A80F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656" name="Freeform 492"/>
            <p:cNvSpPr>
              <a:spLocks/>
            </p:cNvSpPr>
            <p:nvPr/>
          </p:nvSpPr>
          <p:spPr bwMode="auto">
            <a:xfrm>
              <a:off x="3416" y="2337"/>
              <a:ext cx="4" cy="251"/>
            </a:xfrm>
            <a:custGeom>
              <a:avLst/>
              <a:gdLst>
                <a:gd name="T0" fmla="*/ 0 w 16"/>
                <a:gd name="T1" fmla="*/ 72 h 861"/>
                <a:gd name="T2" fmla="*/ 0 w 16"/>
                <a:gd name="T3" fmla="*/ 1 h 861"/>
                <a:gd name="T4" fmla="*/ 1 w 16"/>
                <a:gd name="T5" fmla="*/ 0 h 861"/>
                <a:gd name="T6" fmla="*/ 1 w 16"/>
                <a:gd name="T7" fmla="*/ 73 h 861"/>
                <a:gd name="T8" fmla="*/ 0 w 16"/>
                <a:gd name="T9" fmla="*/ 72 h 861"/>
                <a:gd name="T10" fmla="*/ 0 60000 65536"/>
                <a:gd name="T11" fmla="*/ 0 60000 65536"/>
                <a:gd name="T12" fmla="*/ 0 60000 65536"/>
                <a:gd name="T13" fmla="*/ 0 60000 65536"/>
                <a:gd name="T14" fmla="*/ 0 60000 65536"/>
                <a:gd name="T15" fmla="*/ 0 w 16"/>
                <a:gd name="T16" fmla="*/ 0 h 861"/>
                <a:gd name="T17" fmla="*/ 16 w 16"/>
                <a:gd name="T18" fmla="*/ 861 h 861"/>
              </a:gdLst>
              <a:ahLst/>
              <a:cxnLst>
                <a:cxn ang="T10">
                  <a:pos x="T0" y="T1"/>
                </a:cxn>
                <a:cxn ang="T11">
                  <a:pos x="T2" y="T3"/>
                </a:cxn>
                <a:cxn ang="T12">
                  <a:pos x="T4" y="T5"/>
                </a:cxn>
                <a:cxn ang="T13">
                  <a:pos x="T6" y="T7"/>
                </a:cxn>
                <a:cxn ang="T14">
                  <a:pos x="T8" y="T9"/>
                </a:cxn>
              </a:cxnLst>
              <a:rect l="T15" t="T16" r="T17" b="T18"/>
              <a:pathLst>
                <a:path w="16" h="861">
                  <a:moveTo>
                    <a:pt x="0" y="845"/>
                  </a:moveTo>
                  <a:lnTo>
                    <a:pt x="0" y="17"/>
                  </a:lnTo>
                  <a:lnTo>
                    <a:pt x="16" y="0"/>
                  </a:lnTo>
                  <a:lnTo>
                    <a:pt x="16" y="861"/>
                  </a:lnTo>
                  <a:lnTo>
                    <a:pt x="0" y="845"/>
                  </a:lnTo>
                  <a:close/>
                </a:path>
              </a:pathLst>
            </a:custGeom>
            <a:solidFill>
              <a:srgbClr val="AB12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657" name="Freeform 493"/>
            <p:cNvSpPr>
              <a:spLocks/>
            </p:cNvSpPr>
            <p:nvPr/>
          </p:nvSpPr>
          <p:spPr bwMode="auto">
            <a:xfrm>
              <a:off x="3418" y="2335"/>
              <a:ext cx="4" cy="255"/>
            </a:xfrm>
            <a:custGeom>
              <a:avLst/>
              <a:gdLst>
                <a:gd name="T0" fmla="*/ 0 w 17"/>
                <a:gd name="T1" fmla="*/ 73 h 878"/>
                <a:gd name="T2" fmla="*/ 0 w 17"/>
                <a:gd name="T3" fmla="*/ 1 h 878"/>
                <a:gd name="T4" fmla="*/ 1 w 17"/>
                <a:gd name="T5" fmla="*/ 0 h 878"/>
                <a:gd name="T6" fmla="*/ 1 w 17"/>
                <a:gd name="T7" fmla="*/ 74 h 878"/>
                <a:gd name="T8" fmla="*/ 0 w 17"/>
                <a:gd name="T9" fmla="*/ 73 h 878"/>
                <a:gd name="T10" fmla="*/ 0 60000 65536"/>
                <a:gd name="T11" fmla="*/ 0 60000 65536"/>
                <a:gd name="T12" fmla="*/ 0 60000 65536"/>
                <a:gd name="T13" fmla="*/ 0 60000 65536"/>
                <a:gd name="T14" fmla="*/ 0 60000 65536"/>
                <a:gd name="T15" fmla="*/ 0 w 17"/>
                <a:gd name="T16" fmla="*/ 0 h 878"/>
                <a:gd name="T17" fmla="*/ 17 w 17"/>
                <a:gd name="T18" fmla="*/ 878 h 878"/>
              </a:gdLst>
              <a:ahLst/>
              <a:cxnLst>
                <a:cxn ang="T10">
                  <a:pos x="T0" y="T1"/>
                </a:cxn>
                <a:cxn ang="T11">
                  <a:pos x="T2" y="T3"/>
                </a:cxn>
                <a:cxn ang="T12">
                  <a:pos x="T4" y="T5"/>
                </a:cxn>
                <a:cxn ang="T13">
                  <a:pos x="T6" y="T7"/>
                </a:cxn>
                <a:cxn ang="T14">
                  <a:pos x="T8" y="T9"/>
                </a:cxn>
              </a:cxnLst>
              <a:rect l="T15" t="T16" r="T17" b="T18"/>
              <a:pathLst>
                <a:path w="17" h="878">
                  <a:moveTo>
                    <a:pt x="0" y="863"/>
                  </a:moveTo>
                  <a:lnTo>
                    <a:pt x="0" y="18"/>
                  </a:lnTo>
                  <a:lnTo>
                    <a:pt x="17" y="0"/>
                  </a:lnTo>
                  <a:lnTo>
                    <a:pt x="17" y="878"/>
                  </a:lnTo>
                  <a:lnTo>
                    <a:pt x="0" y="863"/>
                  </a:lnTo>
                  <a:close/>
                </a:path>
              </a:pathLst>
            </a:custGeom>
            <a:solidFill>
              <a:srgbClr val="AB12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658" name="Freeform 494"/>
            <p:cNvSpPr>
              <a:spLocks/>
            </p:cNvSpPr>
            <p:nvPr/>
          </p:nvSpPr>
          <p:spPr bwMode="auto">
            <a:xfrm>
              <a:off x="3420" y="2332"/>
              <a:ext cx="6" cy="261"/>
            </a:xfrm>
            <a:custGeom>
              <a:avLst/>
              <a:gdLst>
                <a:gd name="T0" fmla="*/ 0 w 17"/>
                <a:gd name="T1" fmla="*/ 75 h 895"/>
                <a:gd name="T2" fmla="*/ 0 w 17"/>
                <a:gd name="T3" fmla="*/ 1 h 895"/>
                <a:gd name="T4" fmla="*/ 2 w 17"/>
                <a:gd name="T5" fmla="*/ 0 h 895"/>
                <a:gd name="T6" fmla="*/ 2 w 17"/>
                <a:gd name="T7" fmla="*/ 76 h 895"/>
                <a:gd name="T8" fmla="*/ 0 w 17"/>
                <a:gd name="T9" fmla="*/ 75 h 895"/>
                <a:gd name="T10" fmla="*/ 0 60000 65536"/>
                <a:gd name="T11" fmla="*/ 0 60000 65536"/>
                <a:gd name="T12" fmla="*/ 0 60000 65536"/>
                <a:gd name="T13" fmla="*/ 0 60000 65536"/>
                <a:gd name="T14" fmla="*/ 0 60000 65536"/>
                <a:gd name="T15" fmla="*/ 0 w 17"/>
                <a:gd name="T16" fmla="*/ 0 h 895"/>
                <a:gd name="T17" fmla="*/ 17 w 17"/>
                <a:gd name="T18" fmla="*/ 895 h 895"/>
              </a:gdLst>
              <a:ahLst/>
              <a:cxnLst>
                <a:cxn ang="T10">
                  <a:pos x="T0" y="T1"/>
                </a:cxn>
                <a:cxn ang="T11">
                  <a:pos x="T2" y="T3"/>
                </a:cxn>
                <a:cxn ang="T12">
                  <a:pos x="T4" y="T5"/>
                </a:cxn>
                <a:cxn ang="T13">
                  <a:pos x="T6" y="T7"/>
                </a:cxn>
                <a:cxn ang="T14">
                  <a:pos x="T8" y="T9"/>
                </a:cxn>
              </a:cxnLst>
              <a:rect l="T15" t="T16" r="T17" b="T18"/>
              <a:pathLst>
                <a:path w="17" h="895">
                  <a:moveTo>
                    <a:pt x="0" y="878"/>
                  </a:moveTo>
                  <a:lnTo>
                    <a:pt x="0" y="17"/>
                  </a:lnTo>
                  <a:lnTo>
                    <a:pt x="17" y="0"/>
                  </a:lnTo>
                  <a:lnTo>
                    <a:pt x="17" y="895"/>
                  </a:lnTo>
                  <a:lnTo>
                    <a:pt x="0" y="878"/>
                  </a:lnTo>
                  <a:close/>
                </a:path>
              </a:pathLst>
            </a:custGeom>
            <a:solidFill>
              <a:srgbClr val="AB12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659" name="Freeform 495"/>
            <p:cNvSpPr>
              <a:spLocks/>
            </p:cNvSpPr>
            <p:nvPr/>
          </p:nvSpPr>
          <p:spPr bwMode="auto">
            <a:xfrm>
              <a:off x="3422" y="2330"/>
              <a:ext cx="6" cy="265"/>
            </a:xfrm>
            <a:custGeom>
              <a:avLst/>
              <a:gdLst>
                <a:gd name="T0" fmla="*/ 0 w 16"/>
                <a:gd name="T1" fmla="*/ 76 h 912"/>
                <a:gd name="T2" fmla="*/ 0 w 16"/>
                <a:gd name="T3" fmla="*/ 1 h 912"/>
                <a:gd name="T4" fmla="*/ 2 w 16"/>
                <a:gd name="T5" fmla="*/ 0 h 912"/>
                <a:gd name="T6" fmla="*/ 2 w 16"/>
                <a:gd name="T7" fmla="*/ 77 h 912"/>
                <a:gd name="T8" fmla="*/ 0 w 16"/>
                <a:gd name="T9" fmla="*/ 76 h 912"/>
                <a:gd name="T10" fmla="*/ 0 60000 65536"/>
                <a:gd name="T11" fmla="*/ 0 60000 65536"/>
                <a:gd name="T12" fmla="*/ 0 60000 65536"/>
                <a:gd name="T13" fmla="*/ 0 60000 65536"/>
                <a:gd name="T14" fmla="*/ 0 60000 65536"/>
                <a:gd name="T15" fmla="*/ 0 w 16"/>
                <a:gd name="T16" fmla="*/ 0 h 912"/>
                <a:gd name="T17" fmla="*/ 16 w 16"/>
                <a:gd name="T18" fmla="*/ 912 h 912"/>
              </a:gdLst>
              <a:ahLst/>
              <a:cxnLst>
                <a:cxn ang="T10">
                  <a:pos x="T0" y="T1"/>
                </a:cxn>
                <a:cxn ang="T11">
                  <a:pos x="T2" y="T3"/>
                </a:cxn>
                <a:cxn ang="T12">
                  <a:pos x="T4" y="T5"/>
                </a:cxn>
                <a:cxn ang="T13">
                  <a:pos x="T6" y="T7"/>
                </a:cxn>
                <a:cxn ang="T14">
                  <a:pos x="T8" y="T9"/>
                </a:cxn>
              </a:cxnLst>
              <a:rect l="T15" t="T16" r="T17" b="T18"/>
              <a:pathLst>
                <a:path w="16" h="912">
                  <a:moveTo>
                    <a:pt x="0" y="895"/>
                  </a:moveTo>
                  <a:lnTo>
                    <a:pt x="0" y="17"/>
                  </a:lnTo>
                  <a:lnTo>
                    <a:pt x="16" y="0"/>
                  </a:lnTo>
                  <a:lnTo>
                    <a:pt x="16" y="912"/>
                  </a:lnTo>
                  <a:lnTo>
                    <a:pt x="0" y="895"/>
                  </a:lnTo>
                  <a:close/>
                </a:path>
              </a:pathLst>
            </a:custGeom>
            <a:solidFill>
              <a:srgbClr val="AB12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660" name="Freeform 496"/>
            <p:cNvSpPr>
              <a:spLocks/>
            </p:cNvSpPr>
            <p:nvPr/>
          </p:nvSpPr>
          <p:spPr bwMode="auto">
            <a:xfrm>
              <a:off x="3426" y="2327"/>
              <a:ext cx="4" cy="270"/>
            </a:xfrm>
            <a:custGeom>
              <a:avLst/>
              <a:gdLst>
                <a:gd name="T0" fmla="*/ 0 w 17"/>
                <a:gd name="T1" fmla="*/ 77 h 927"/>
                <a:gd name="T2" fmla="*/ 0 w 17"/>
                <a:gd name="T3" fmla="*/ 1 h 927"/>
                <a:gd name="T4" fmla="*/ 1 w 17"/>
                <a:gd name="T5" fmla="*/ 0 h 927"/>
                <a:gd name="T6" fmla="*/ 1 w 17"/>
                <a:gd name="T7" fmla="*/ 79 h 927"/>
                <a:gd name="T8" fmla="*/ 0 w 17"/>
                <a:gd name="T9" fmla="*/ 77 h 927"/>
                <a:gd name="T10" fmla="*/ 0 60000 65536"/>
                <a:gd name="T11" fmla="*/ 0 60000 65536"/>
                <a:gd name="T12" fmla="*/ 0 60000 65536"/>
                <a:gd name="T13" fmla="*/ 0 60000 65536"/>
                <a:gd name="T14" fmla="*/ 0 60000 65536"/>
                <a:gd name="T15" fmla="*/ 0 w 17"/>
                <a:gd name="T16" fmla="*/ 0 h 927"/>
                <a:gd name="T17" fmla="*/ 17 w 17"/>
                <a:gd name="T18" fmla="*/ 927 h 927"/>
              </a:gdLst>
              <a:ahLst/>
              <a:cxnLst>
                <a:cxn ang="T10">
                  <a:pos x="T0" y="T1"/>
                </a:cxn>
                <a:cxn ang="T11">
                  <a:pos x="T2" y="T3"/>
                </a:cxn>
                <a:cxn ang="T12">
                  <a:pos x="T4" y="T5"/>
                </a:cxn>
                <a:cxn ang="T13">
                  <a:pos x="T6" y="T7"/>
                </a:cxn>
                <a:cxn ang="T14">
                  <a:pos x="T8" y="T9"/>
                </a:cxn>
              </a:cxnLst>
              <a:rect l="T15" t="T16" r="T17" b="T18"/>
              <a:pathLst>
                <a:path w="17" h="927">
                  <a:moveTo>
                    <a:pt x="0" y="912"/>
                  </a:moveTo>
                  <a:lnTo>
                    <a:pt x="0" y="17"/>
                  </a:lnTo>
                  <a:lnTo>
                    <a:pt x="17" y="0"/>
                  </a:lnTo>
                  <a:lnTo>
                    <a:pt x="17" y="927"/>
                  </a:lnTo>
                  <a:lnTo>
                    <a:pt x="0" y="912"/>
                  </a:lnTo>
                  <a:close/>
                </a:path>
              </a:pathLst>
            </a:custGeom>
            <a:solidFill>
              <a:srgbClr val="AB12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661" name="Freeform 497"/>
            <p:cNvSpPr>
              <a:spLocks/>
            </p:cNvSpPr>
            <p:nvPr/>
          </p:nvSpPr>
          <p:spPr bwMode="auto">
            <a:xfrm>
              <a:off x="3428" y="2324"/>
              <a:ext cx="4" cy="276"/>
            </a:xfrm>
            <a:custGeom>
              <a:avLst/>
              <a:gdLst>
                <a:gd name="T0" fmla="*/ 0 w 17"/>
                <a:gd name="T1" fmla="*/ 80 h 944"/>
                <a:gd name="T2" fmla="*/ 0 w 17"/>
                <a:gd name="T3" fmla="*/ 1 h 944"/>
                <a:gd name="T4" fmla="*/ 1 w 17"/>
                <a:gd name="T5" fmla="*/ 0 h 944"/>
                <a:gd name="T6" fmla="*/ 1 w 17"/>
                <a:gd name="T7" fmla="*/ 81 h 944"/>
                <a:gd name="T8" fmla="*/ 0 w 17"/>
                <a:gd name="T9" fmla="*/ 80 h 944"/>
                <a:gd name="T10" fmla="*/ 0 60000 65536"/>
                <a:gd name="T11" fmla="*/ 0 60000 65536"/>
                <a:gd name="T12" fmla="*/ 0 60000 65536"/>
                <a:gd name="T13" fmla="*/ 0 60000 65536"/>
                <a:gd name="T14" fmla="*/ 0 60000 65536"/>
                <a:gd name="T15" fmla="*/ 0 w 17"/>
                <a:gd name="T16" fmla="*/ 0 h 944"/>
                <a:gd name="T17" fmla="*/ 17 w 17"/>
                <a:gd name="T18" fmla="*/ 944 h 944"/>
              </a:gdLst>
              <a:ahLst/>
              <a:cxnLst>
                <a:cxn ang="T10">
                  <a:pos x="T0" y="T1"/>
                </a:cxn>
                <a:cxn ang="T11">
                  <a:pos x="T2" y="T3"/>
                </a:cxn>
                <a:cxn ang="T12">
                  <a:pos x="T4" y="T5"/>
                </a:cxn>
                <a:cxn ang="T13">
                  <a:pos x="T6" y="T7"/>
                </a:cxn>
                <a:cxn ang="T14">
                  <a:pos x="T8" y="T9"/>
                </a:cxn>
              </a:cxnLst>
              <a:rect l="T15" t="T16" r="T17" b="T18"/>
              <a:pathLst>
                <a:path w="17" h="944">
                  <a:moveTo>
                    <a:pt x="0" y="929"/>
                  </a:moveTo>
                  <a:lnTo>
                    <a:pt x="0" y="17"/>
                  </a:lnTo>
                  <a:lnTo>
                    <a:pt x="17" y="0"/>
                  </a:lnTo>
                  <a:lnTo>
                    <a:pt x="17" y="944"/>
                  </a:lnTo>
                  <a:lnTo>
                    <a:pt x="0" y="929"/>
                  </a:lnTo>
                  <a:close/>
                </a:path>
              </a:pathLst>
            </a:custGeom>
            <a:solidFill>
              <a:srgbClr val="AB12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662" name="Freeform 498"/>
            <p:cNvSpPr>
              <a:spLocks/>
            </p:cNvSpPr>
            <p:nvPr/>
          </p:nvSpPr>
          <p:spPr bwMode="auto">
            <a:xfrm>
              <a:off x="3430" y="2322"/>
              <a:ext cx="5" cy="280"/>
            </a:xfrm>
            <a:custGeom>
              <a:avLst/>
              <a:gdLst>
                <a:gd name="T0" fmla="*/ 0 w 16"/>
                <a:gd name="T1" fmla="*/ 80 h 961"/>
                <a:gd name="T2" fmla="*/ 0 w 16"/>
                <a:gd name="T3" fmla="*/ 1 h 961"/>
                <a:gd name="T4" fmla="*/ 2 w 16"/>
                <a:gd name="T5" fmla="*/ 0 h 961"/>
                <a:gd name="T6" fmla="*/ 2 w 16"/>
                <a:gd name="T7" fmla="*/ 82 h 961"/>
                <a:gd name="T8" fmla="*/ 0 w 16"/>
                <a:gd name="T9" fmla="*/ 80 h 961"/>
                <a:gd name="T10" fmla="*/ 0 60000 65536"/>
                <a:gd name="T11" fmla="*/ 0 60000 65536"/>
                <a:gd name="T12" fmla="*/ 0 60000 65536"/>
                <a:gd name="T13" fmla="*/ 0 60000 65536"/>
                <a:gd name="T14" fmla="*/ 0 60000 65536"/>
                <a:gd name="T15" fmla="*/ 0 w 16"/>
                <a:gd name="T16" fmla="*/ 0 h 961"/>
                <a:gd name="T17" fmla="*/ 16 w 16"/>
                <a:gd name="T18" fmla="*/ 961 h 961"/>
              </a:gdLst>
              <a:ahLst/>
              <a:cxnLst>
                <a:cxn ang="T10">
                  <a:pos x="T0" y="T1"/>
                </a:cxn>
                <a:cxn ang="T11">
                  <a:pos x="T2" y="T3"/>
                </a:cxn>
                <a:cxn ang="T12">
                  <a:pos x="T4" y="T5"/>
                </a:cxn>
                <a:cxn ang="T13">
                  <a:pos x="T6" y="T7"/>
                </a:cxn>
                <a:cxn ang="T14">
                  <a:pos x="T8" y="T9"/>
                </a:cxn>
              </a:cxnLst>
              <a:rect l="T15" t="T16" r="T17" b="T18"/>
              <a:pathLst>
                <a:path w="16" h="961">
                  <a:moveTo>
                    <a:pt x="0" y="944"/>
                  </a:moveTo>
                  <a:lnTo>
                    <a:pt x="0" y="17"/>
                  </a:lnTo>
                  <a:lnTo>
                    <a:pt x="16" y="0"/>
                  </a:lnTo>
                  <a:lnTo>
                    <a:pt x="16" y="961"/>
                  </a:lnTo>
                  <a:lnTo>
                    <a:pt x="0" y="944"/>
                  </a:lnTo>
                  <a:close/>
                </a:path>
              </a:pathLst>
            </a:custGeom>
            <a:solidFill>
              <a:srgbClr val="AB12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663" name="Freeform 499"/>
            <p:cNvSpPr>
              <a:spLocks/>
            </p:cNvSpPr>
            <p:nvPr/>
          </p:nvSpPr>
          <p:spPr bwMode="auto">
            <a:xfrm>
              <a:off x="3432" y="2320"/>
              <a:ext cx="5" cy="285"/>
            </a:xfrm>
            <a:custGeom>
              <a:avLst/>
              <a:gdLst>
                <a:gd name="T0" fmla="*/ 0 w 17"/>
                <a:gd name="T1" fmla="*/ 82 h 978"/>
                <a:gd name="T2" fmla="*/ 0 w 17"/>
                <a:gd name="T3" fmla="*/ 1 h 978"/>
                <a:gd name="T4" fmla="*/ 1 w 17"/>
                <a:gd name="T5" fmla="*/ 0 h 978"/>
                <a:gd name="T6" fmla="*/ 1 w 17"/>
                <a:gd name="T7" fmla="*/ 83 h 978"/>
                <a:gd name="T8" fmla="*/ 0 w 17"/>
                <a:gd name="T9" fmla="*/ 82 h 978"/>
                <a:gd name="T10" fmla="*/ 0 60000 65536"/>
                <a:gd name="T11" fmla="*/ 0 60000 65536"/>
                <a:gd name="T12" fmla="*/ 0 60000 65536"/>
                <a:gd name="T13" fmla="*/ 0 60000 65536"/>
                <a:gd name="T14" fmla="*/ 0 60000 65536"/>
                <a:gd name="T15" fmla="*/ 0 w 17"/>
                <a:gd name="T16" fmla="*/ 0 h 978"/>
                <a:gd name="T17" fmla="*/ 17 w 17"/>
                <a:gd name="T18" fmla="*/ 978 h 978"/>
              </a:gdLst>
              <a:ahLst/>
              <a:cxnLst>
                <a:cxn ang="T10">
                  <a:pos x="T0" y="T1"/>
                </a:cxn>
                <a:cxn ang="T11">
                  <a:pos x="T2" y="T3"/>
                </a:cxn>
                <a:cxn ang="T12">
                  <a:pos x="T4" y="T5"/>
                </a:cxn>
                <a:cxn ang="T13">
                  <a:pos x="T6" y="T7"/>
                </a:cxn>
                <a:cxn ang="T14">
                  <a:pos x="T8" y="T9"/>
                </a:cxn>
              </a:cxnLst>
              <a:rect l="T15" t="T16" r="T17" b="T18"/>
              <a:pathLst>
                <a:path w="17" h="978">
                  <a:moveTo>
                    <a:pt x="0" y="961"/>
                  </a:moveTo>
                  <a:lnTo>
                    <a:pt x="0" y="17"/>
                  </a:lnTo>
                  <a:lnTo>
                    <a:pt x="17" y="0"/>
                  </a:lnTo>
                  <a:lnTo>
                    <a:pt x="17" y="978"/>
                  </a:lnTo>
                  <a:lnTo>
                    <a:pt x="0" y="961"/>
                  </a:lnTo>
                  <a:close/>
                </a:path>
              </a:pathLst>
            </a:custGeom>
            <a:solidFill>
              <a:srgbClr val="AD14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664" name="Freeform 500"/>
            <p:cNvSpPr>
              <a:spLocks/>
            </p:cNvSpPr>
            <p:nvPr/>
          </p:nvSpPr>
          <p:spPr bwMode="auto">
            <a:xfrm>
              <a:off x="3435" y="2317"/>
              <a:ext cx="4" cy="290"/>
            </a:xfrm>
            <a:custGeom>
              <a:avLst/>
              <a:gdLst>
                <a:gd name="T0" fmla="*/ 0 w 17"/>
                <a:gd name="T1" fmla="*/ 83 h 994"/>
                <a:gd name="T2" fmla="*/ 0 w 17"/>
                <a:gd name="T3" fmla="*/ 1 h 994"/>
                <a:gd name="T4" fmla="*/ 1 w 17"/>
                <a:gd name="T5" fmla="*/ 0 h 994"/>
                <a:gd name="T6" fmla="*/ 1 w 17"/>
                <a:gd name="T7" fmla="*/ 85 h 994"/>
                <a:gd name="T8" fmla="*/ 0 w 17"/>
                <a:gd name="T9" fmla="*/ 83 h 994"/>
                <a:gd name="T10" fmla="*/ 0 60000 65536"/>
                <a:gd name="T11" fmla="*/ 0 60000 65536"/>
                <a:gd name="T12" fmla="*/ 0 60000 65536"/>
                <a:gd name="T13" fmla="*/ 0 60000 65536"/>
                <a:gd name="T14" fmla="*/ 0 60000 65536"/>
                <a:gd name="T15" fmla="*/ 0 w 17"/>
                <a:gd name="T16" fmla="*/ 0 h 994"/>
                <a:gd name="T17" fmla="*/ 17 w 17"/>
                <a:gd name="T18" fmla="*/ 994 h 994"/>
              </a:gdLst>
              <a:ahLst/>
              <a:cxnLst>
                <a:cxn ang="T10">
                  <a:pos x="T0" y="T1"/>
                </a:cxn>
                <a:cxn ang="T11">
                  <a:pos x="T2" y="T3"/>
                </a:cxn>
                <a:cxn ang="T12">
                  <a:pos x="T4" y="T5"/>
                </a:cxn>
                <a:cxn ang="T13">
                  <a:pos x="T6" y="T7"/>
                </a:cxn>
                <a:cxn ang="T14">
                  <a:pos x="T8" y="T9"/>
                </a:cxn>
              </a:cxnLst>
              <a:rect l="T15" t="T16" r="T17" b="T18"/>
              <a:pathLst>
                <a:path w="17" h="994">
                  <a:moveTo>
                    <a:pt x="0" y="979"/>
                  </a:moveTo>
                  <a:lnTo>
                    <a:pt x="0" y="18"/>
                  </a:lnTo>
                  <a:lnTo>
                    <a:pt x="17" y="0"/>
                  </a:lnTo>
                  <a:lnTo>
                    <a:pt x="17" y="994"/>
                  </a:lnTo>
                  <a:lnTo>
                    <a:pt x="0" y="979"/>
                  </a:lnTo>
                  <a:close/>
                </a:path>
              </a:pathLst>
            </a:custGeom>
            <a:solidFill>
              <a:srgbClr val="AD14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665" name="Freeform 501"/>
            <p:cNvSpPr>
              <a:spLocks/>
            </p:cNvSpPr>
            <p:nvPr/>
          </p:nvSpPr>
          <p:spPr bwMode="auto">
            <a:xfrm>
              <a:off x="3437" y="2315"/>
              <a:ext cx="4" cy="294"/>
            </a:xfrm>
            <a:custGeom>
              <a:avLst/>
              <a:gdLst>
                <a:gd name="T0" fmla="*/ 0 w 16"/>
                <a:gd name="T1" fmla="*/ 84 h 1011"/>
                <a:gd name="T2" fmla="*/ 0 w 16"/>
                <a:gd name="T3" fmla="*/ 1 h 1011"/>
                <a:gd name="T4" fmla="*/ 1 w 16"/>
                <a:gd name="T5" fmla="*/ 0 h 1011"/>
                <a:gd name="T6" fmla="*/ 1 w 16"/>
                <a:gd name="T7" fmla="*/ 85 h 1011"/>
                <a:gd name="T8" fmla="*/ 0 w 16"/>
                <a:gd name="T9" fmla="*/ 84 h 1011"/>
                <a:gd name="T10" fmla="*/ 0 60000 65536"/>
                <a:gd name="T11" fmla="*/ 0 60000 65536"/>
                <a:gd name="T12" fmla="*/ 0 60000 65536"/>
                <a:gd name="T13" fmla="*/ 0 60000 65536"/>
                <a:gd name="T14" fmla="*/ 0 60000 65536"/>
                <a:gd name="T15" fmla="*/ 0 w 16"/>
                <a:gd name="T16" fmla="*/ 0 h 1011"/>
                <a:gd name="T17" fmla="*/ 16 w 16"/>
                <a:gd name="T18" fmla="*/ 1011 h 1011"/>
              </a:gdLst>
              <a:ahLst/>
              <a:cxnLst>
                <a:cxn ang="T10">
                  <a:pos x="T0" y="T1"/>
                </a:cxn>
                <a:cxn ang="T11">
                  <a:pos x="T2" y="T3"/>
                </a:cxn>
                <a:cxn ang="T12">
                  <a:pos x="T4" y="T5"/>
                </a:cxn>
                <a:cxn ang="T13">
                  <a:pos x="T6" y="T7"/>
                </a:cxn>
                <a:cxn ang="T14">
                  <a:pos x="T8" y="T9"/>
                </a:cxn>
              </a:cxnLst>
              <a:rect l="T15" t="T16" r="T17" b="T18"/>
              <a:pathLst>
                <a:path w="16" h="1011">
                  <a:moveTo>
                    <a:pt x="0" y="995"/>
                  </a:moveTo>
                  <a:lnTo>
                    <a:pt x="0" y="17"/>
                  </a:lnTo>
                  <a:lnTo>
                    <a:pt x="16" y="0"/>
                  </a:lnTo>
                  <a:lnTo>
                    <a:pt x="16" y="1011"/>
                  </a:lnTo>
                  <a:lnTo>
                    <a:pt x="0" y="995"/>
                  </a:lnTo>
                  <a:close/>
                </a:path>
              </a:pathLst>
            </a:custGeom>
            <a:solidFill>
              <a:srgbClr val="AD14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666" name="Freeform 502"/>
            <p:cNvSpPr>
              <a:spLocks/>
            </p:cNvSpPr>
            <p:nvPr/>
          </p:nvSpPr>
          <p:spPr bwMode="auto">
            <a:xfrm>
              <a:off x="3439" y="2313"/>
              <a:ext cx="4" cy="298"/>
            </a:xfrm>
            <a:custGeom>
              <a:avLst/>
              <a:gdLst>
                <a:gd name="T0" fmla="*/ 0 w 17"/>
                <a:gd name="T1" fmla="*/ 85 h 1027"/>
                <a:gd name="T2" fmla="*/ 0 w 17"/>
                <a:gd name="T3" fmla="*/ 1 h 1027"/>
                <a:gd name="T4" fmla="*/ 1 w 17"/>
                <a:gd name="T5" fmla="*/ 0 h 1027"/>
                <a:gd name="T6" fmla="*/ 1 w 17"/>
                <a:gd name="T7" fmla="*/ 86 h 1027"/>
                <a:gd name="T8" fmla="*/ 0 w 17"/>
                <a:gd name="T9" fmla="*/ 85 h 1027"/>
                <a:gd name="T10" fmla="*/ 0 60000 65536"/>
                <a:gd name="T11" fmla="*/ 0 60000 65536"/>
                <a:gd name="T12" fmla="*/ 0 60000 65536"/>
                <a:gd name="T13" fmla="*/ 0 60000 65536"/>
                <a:gd name="T14" fmla="*/ 0 60000 65536"/>
                <a:gd name="T15" fmla="*/ 0 w 17"/>
                <a:gd name="T16" fmla="*/ 0 h 1027"/>
                <a:gd name="T17" fmla="*/ 17 w 17"/>
                <a:gd name="T18" fmla="*/ 1027 h 1027"/>
              </a:gdLst>
              <a:ahLst/>
              <a:cxnLst>
                <a:cxn ang="T10">
                  <a:pos x="T0" y="T1"/>
                </a:cxn>
                <a:cxn ang="T11">
                  <a:pos x="T2" y="T3"/>
                </a:cxn>
                <a:cxn ang="T12">
                  <a:pos x="T4" y="T5"/>
                </a:cxn>
                <a:cxn ang="T13">
                  <a:pos x="T6" y="T7"/>
                </a:cxn>
                <a:cxn ang="T14">
                  <a:pos x="T8" y="T9"/>
                </a:cxn>
              </a:cxnLst>
              <a:rect l="T15" t="T16" r="T17" b="T18"/>
              <a:pathLst>
                <a:path w="17" h="1027">
                  <a:moveTo>
                    <a:pt x="0" y="1010"/>
                  </a:moveTo>
                  <a:lnTo>
                    <a:pt x="0" y="16"/>
                  </a:lnTo>
                  <a:lnTo>
                    <a:pt x="17" y="0"/>
                  </a:lnTo>
                  <a:lnTo>
                    <a:pt x="17" y="1027"/>
                  </a:lnTo>
                  <a:lnTo>
                    <a:pt x="0" y="1010"/>
                  </a:lnTo>
                  <a:close/>
                </a:path>
              </a:pathLst>
            </a:custGeom>
            <a:solidFill>
              <a:srgbClr val="AD14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667" name="Freeform 503"/>
            <p:cNvSpPr>
              <a:spLocks/>
            </p:cNvSpPr>
            <p:nvPr/>
          </p:nvSpPr>
          <p:spPr bwMode="auto">
            <a:xfrm>
              <a:off x="3441" y="2310"/>
              <a:ext cx="5" cy="305"/>
            </a:xfrm>
            <a:custGeom>
              <a:avLst/>
              <a:gdLst>
                <a:gd name="T0" fmla="*/ 0 w 17"/>
                <a:gd name="T1" fmla="*/ 88 h 1044"/>
                <a:gd name="T2" fmla="*/ 0 w 17"/>
                <a:gd name="T3" fmla="*/ 1 h 1044"/>
                <a:gd name="T4" fmla="*/ 1 w 17"/>
                <a:gd name="T5" fmla="*/ 0 h 1044"/>
                <a:gd name="T6" fmla="*/ 1 w 17"/>
                <a:gd name="T7" fmla="*/ 89 h 1044"/>
                <a:gd name="T8" fmla="*/ 0 w 17"/>
                <a:gd name="T9" fmla="*/ 88 h 1044"/>
                <a:gd name="T10" fmla="*/ 0 60000 65536"/>
                <a:gd name="T11" fmla="*/ 0 60000 65536"/>
                <a:gd name="T12" fmla="*/ 0 60000 65536"/>
                <a:gd name="T13" fmla="*/ 0 60000 65536"/>
                <a:gd name="T14" fmla="*/ 0 60000 65536"/>
                <a:gd name="T15" fmla="*/ 0 w 17"/>
                <a:gd name="T16" fmla="*/ 0 h 1044"/>
                <a:gd name="T17" fmla="*/ 17 w 17"/>
                <a:gd name="T18" fmla="*/ 1044 h 1044"/>
              </a:gdLst>
              <a:ahLst/>
              <a:cxnLst>
                <a:cxn ang="T10">
                  <a:pos x="T0" y="T1"/>
                </a:cxn>
                <a:cxn ang="T11">
                  <a:pos x="T2" y="T3"/>
                </a:cxn>
                <a:cxn ang="T12">
                  <a:pos x="T4" y="T5"/>
                </a:cxn>
                <a:cxn ang="T13">
                  <a:pos x="T6" y="T7"/>
                </a:cxn>
                <a:cxn ang="T14">
                  <a:pos x="T8" y="T9"/>
                </a:cxn>
              </a:cxnLst>
              <a:rect l="T15" t="T16" r="T17" b="T18"/>
              <a:pathLst>
                <a:path w="17" h="1044">
                  <a:moveTo>
                    <a:pt x="0" y="1028"/>
                  </a:moveTo>
                  <a:lnTo>
                    <a:pt x="0" y="17"/>
                  </a:lnTo>
                  <a:lnTo>
                    <a:pt x="17" y="0"/>
                  </a:lnTo>
                  <a:lnTo>
                    <a:pt x="17" y="1044"/>
                  </a:lnTo>
                  <a:lnTo>
                    <a:pt x="0" y="1028"/>
                  </a:lnTo>
                  <a:close/>
                </a:path>
              </a:pathLst>
            </a:custGeom>
            <a:solidFill>
              <a:srgbClr val="AD14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668" name="Freeform 504"/>
            <p:cNvSpPr>
              <a:spLocks/>
            </p:cNvSpPr>
            <p:nvPr/>
          </p:nvSpPr>
          <p:spPr bwMode="auto">
            <a:xfrm>
              <a:off x="3443" y="2307"/>
              <a:ext cx="5" cy="309"/>
            </a:xfrm>
            <a:custGeom>
              <a:avLst/>
              <a:gdLst>
                <a:gd name="T0" fmla="*/ 0 w 17"/>
                <a:gd name="T1" fmla="*/ 89 h 1059"/>
                <a:gd name="T2" fmla="*/ 0 w 17"/>
                <a:gd name="T3" fmla="*/ 1 h 1059"/>
                <a:gd name="T4" fmla="*/ 1 w 17"/>
                <a:gd name="T5" fmla="*/ 0 h 1059"/>
                <a:gd name="T6" fmla="*/ 1 w 17"/>
                <a:gd name="T7" fmla="*/ 90 h 1059"/>
                <a:gd name="T8" fmla="*/ 0 w 17"/>
                <a:gd name="T9" fmla="*/ 89 h 1059"/>
                <a:gd name="T10" fmla="*/ 0 60000 65536"/>
                <a:gd name="T11" fmla="*/ 0 60000 65536"/>
                <a:gd name="T12" fmla="*/ 0 60000 65536"/>
                <a:gd name="T13" fmla="*/ 0 60000 65536"/>
                <a:gd name="T14" fmla="*/ 0 60000 65536"/>
                <a:gd name="T15" fmla="*/ 0 w 17"/>
                <a:gd name="T16" fmla="*/ 0 h 1059"/>
                <a:gd name="T17" fmla="*/ 17 w 17"/>
                <a:gd name="T18" fmla="*/ 1059 h 1059"/>
              </a:gdLst>
              <a:ahLst/>
              <a:cxnLst>
                <a:cxn ang="T10">
                  <a:pos x="T0" y="T1"/>
                </a:cxn>
                <a:cxn ang="T11">
                  <a:pos x="T2" y="T3"/>
                </a:cxn>
                <a:cxn ang="T12">
                  <a:pos x="T4" y="T5"/>
                </a:cxn>
                <a:cxn ang="T13">
                  <a:pos x="T6" y="T7"/>
                </a:cxn>
                <a:cxn ang="T14">
                  <a:pos x="T8" y="T9"/>
                </a:cxn>
              </a:cxnLst>
              <a:rect l="T15" t="T16" r="T17" b="T18"/>
              <a:pathLst>
                <a:path w="17" h="1059">
                  <a:moveTo>
                    <a:pt x="0" y="1044"/>
                  </a:moveTo>
                  <a:lnTo>
                    <a:pt x="0" y="17"/>
                  </a:lnTo>
                  <a:lnTo>
                    <a:pt x="17" y="0"/>
                  </a:lnTo>
                  <a:lnTo>
                    <a:pt x="17" y="1059"/>
                  </a:lnTo>
                  <a:lnTo>
                    <a:pt x="0" y="1044"/>
                  </a:lnTo>
                  <a:close/>
                </a:path>
              </a:pathLst>
            </a:custGeom>
            <a:solidFill>
              <a:srgbClr val="AD14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669" name="Freeform 505"/>
            <p:cNvSpPr>
              <a:spLocks/>
            </p:cNvSpPr>
            <p:nvPr/>
          </p:nvSpPr>
          <p:spPr bwMode="auto">
            <a:xfrm>
              <a:off x="3446" y="2304"/>
              <a:ext cx="4" cy="314"/>
            </a:xfrm>
            <a:custGeom>
              <a:avLst/>
              <a:gdLst>
                <a:gd name="T0" fmla="*/ 0 w 17"/>
                <a:gd name="T1" fmla="*/ 90 h 1078"/>
                <a:gd name="T2" fmla="*/ 0 w 17"/>
                <a:gd name="T3" fmla="*/ 1 h 1078"/>
                <a:gd name="T4" fmla="*/ 1 w 17"/>
                <a:gd name="T5" fmla="*/ 0 h 1078"/>
                <a:gd name="T6" fmla="*/ 1 w 17"/>
                <a:gd name="T7" fmla="*/ 91 h 1078"/>
                <a:gd name="T8" fmla="*/ 0 w 17"/>
                <a:gd name="T9" fmla="*/ 90 h 1078"/>
                <a:gd name="T10" fmla="*/ 0 60000 65536"/>
                <a:gd name="T11" fmla="*/ 0 60000 65536"/>
                <a:gd name="T12" fmla="*/ 0 60000 65536"/>
                <a:gd name="T13" fmla="*/ 0 60000 65536"/>
                <a:gd name="T14" fmla="*/ 0 60000 65536"/>
                <a:gd name="T15" fmla="*/ 0 w 17"/>
                <a:gd name="T16" fmla="*/ 0 h 1078"/>
                <a:gd name="T17" fmla="*/ 17 w 17"/>
                <a:gd name="T18" fmla="*/ 1078 h 1078"/>
              </a:gdLst>
              <a:ahLst/>
              <a:cxnLst>
                <a:cxn ang="T10">
                  <a:pos x="T0" y="T1"/>
                </a:cxn>
                <a:cxn ang="T11">
                  <a:pos x="T2" y="T3"/>
                </a:cxn>
                <a:cxn ang="T12">
                  <a:pos x="T4" y="T5"/>
                </a:cxn>
                <a:cxn ang="T13">
                  <a:pos x="T6" y="T7"/>
                </a:cxn>
                <a:cxn ang="T14">
                  <a:pos x="T8" y="T9"/>
                </a:cxn>
              </a:cxnLst>
              <a:rect l="T15" t="T16" r="T17" b="T18"/>
              <a:pathLst>
                <a:path w="17" h="1078">
                  <a:moveTo>
                    <a:pt x="0" y="1062"/>
                  </a:moveTo>
                  <a:lnTo>
                    <a:pt x="0" y="18"/>
                  </a:lnTo>
                  <a:lnTo>
                    <a:pt x="17" y="0"/>
                  </a:lnTo>
                  <a:lnTo>
                    <a:pt x="17" y="1078"/>
                  </a:lnTo>
                  <a:lnTo>
                    <a:pt x="0" y="1062"/>
                  </a:lnTo>
                  <a:close/>
                </a:path>
              </a:pathLst>
            </a:custGeom>
            <a:solidFill>
              <a:srgbClr val="AD14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670" name="Freeform 506"/>
            <p:cNvSpPr>
              <a:spLocks/>
            </p:cNvSpPr>
            <p:nvPr/>
          </p:nvSpPr>
          <p:spPr bwMode="auto">
            <a:xfrm>
              <a:off x="3448" y="2302"/>
              <a:ext cx="5" cy="320"/>
            </a:xfrm>
            <a:custGeom>
              <a:avLst/>
              <a:gdLst>
                <a:gd name="T0" fmla="*/ 0 w 16"/>
                <a:gd name="T1" fmla="*/ 92 h 1094"/>
                <a:gd name="T2" fmla="*/ 0 w 16"/>
                <a:gd name="T3" fmla="*/ 1 h 1094"/>
                <a:gd name="T4" fmla="*/ 2 w 16"/>
                <a:gd name="T5" fmla="*/ 0 h 1094"/>
                <a:gd name="T6" fmla="*/ 2 w 16"/>
                <a:gd name="T7" fmla="*/ 94 h 1094"/>
                <a:gd name="T8" fmla="*/ 0 w 16"/>
                <a:gd name="T9" fmla="*/ 92 h 1094"/>
                <a:gd name="T10" fmla="*/ 0 60000 65536"/>
                <a:gd name="T11" fmla="*/ 0 60000 65536"/>
                <a:gd name="T12" fmla="*/ 0 60000 65536"/>
                <a:gd name="T13" fmla="*/ 0 60000 65536"/>
                <a:gd name="T14" fmla="*/ 0 60000 65536"/>
                <a:gd name="T15" fmla="*/ 0 w 16"/>
                <a:gd name="T16" fmla="*/ 0 h 1094"/>
                <a:gd name="T17" fmla="*/ 16 w 16"/>
                <a:gd name="T18" fmla="*/ 1094 h 1094"/>
              </a:gdLst>
              <a:ahLst/>
              <a:cxnLst>
                <a:cxn ang="T10">
                  <a:pos x="T0" y="T1"/>
                </a:cxn>
                <a:cxn ang="T11">
                  <a:pos x="T2" y="T3"/>
                </a:cxn>
                <a:cxn ang="T12">
                  <a:pos x="T4" y="T5"/>
                </a:cxn>
                <a:cxn ang="T13">
                  <a:pos x="T6" y="T7"/>
                </a:cxn>
                <a:cxn ang="T14">
                  <a:pos x="T8" y="T9"/>
                </a:cxn>
              </a:cxnLst>
              <a:rect l="T15" t="T16" r="T17" b="T18"/>
              <a:pathLst>
                <a:path w="16" h="1094">
                  <a:moveTo>
                    <a:pt x="0" y="1077"/>
                  </a:moveTo>
                  <a:lnTo>
                    <a:pt x="0" y="18"/>
                  </a:lnTo>
                  <a:lnTo>
                    <a:pt x="16" y="0"/>
                  </a:lnTo>
                  <a:lnTo>
                    <a:pt x="16" y="1094"/>
                  </a:lnTo>
                  <a:lnTo>
                    <a:pt x="0" y="1077"/>
                  </a:lnTo>
                  <a:close/>
                </a:path>
              </a:pathLst>
            </a:custGeom>
            <a:solidFill>
              <a:srgbClr val="B017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671" name="Freeform 507"/>
            <p:cNvSpPr>
              <a:spLocks/>
            </p:cNvSpPr>
            <p:nvPr/>
          </p:nvSpPr>
          <p:spPr bwMode="auto">
            <a:xfrm>
              <a:off x="3450" y="2300"/>
              <a:ext cx="5" cy="324"/>
            </a:xfrm>
            <a:custGeom>
              <a:avLst/>
              <a:gdLst>
                <a:gd name="T0" fmla="*/ 0 w 17"/>
                <a:gd name="T1" fmla="*/ 93 h 1110"/>
                <a:gd name="T2" fmla="*/ 0 w 17"/>
                <a:gd name="T3" fmla="*/ 1 h 1110"/>
                <a:gd name="T4" fmla="*/ 1 w 17"/>
                <a:gd name="T5" fmla="*/ 0 h 1110"/>
                <a:gd name="T6" fmla="*/ 1 w 17"/>
                <a:gd name="T7" fmla="*/ 95 h 1110"/>
                <a:gd name="T8" fmla="*/ 0 w 17"/>
                <a:gd name="T9" fmla="*/ 93 h 1110"/>
                <a:gd name="T10" fmla="*/ 0 60000 65536"/>
                <a:gd name="T11" fmla="*/ 0 60000 65536"/>
                <a:gd name="T12" fmla="*/ 0 60000 65536"/>
                <a:gd name="T13" fmla="*/ 0 60000 65536"/>
                <a:gd name="T14" fmla="*/ 0 60000 65536"/>
                <a:gd name="T15" fmla="*/ 0 w 17"/>
                <a:gd name="T16" fmla="*/ 0 h 1110"/>
                <a:gd name="T17" fmla="*/ 17 w 17"/>
                <a:gd name="T18" fmla="*/ 1110 h 1110"/>
              </a:gdLst>
              <a:ahLst/>
              <a:cxnLst>
                <a:cxn ang="T10">
                  <a:pos x="T0" y="T1"/>
                </a:cxn>
                <a:cxn ang="T11">
                  <a:pos x="T2" y="T3"/>
                </a:cxn>
                <a:cxn ang="T12">
                  <a:pos x="T4" y="T5"/>
                </a:cxn>
                <a:cxn ang="T13">
                  <a:pos x="T6" y="T7"/>
                </a:cxn>
                <a:cxn ang="T14">
                  <a:pos x="T8" y="T9"/>
                </a:cxn>
              </a:cxnLst>
              <a:rect l="T15" t="T16" r="T17" b="T18"/>
              <a:pathLst>
                <a:path w="17" h="1110">
                  <a:moveTo>
                    <a:pt x="0" y="1094"/>
                  </a:moveTo>
                  <a:lnTo>
                    <a:pt x="0" y="16"/>
                  </a:lnTo>
                  <a:lnTo>
                    <a:pt x="17" y="0"/>
                  </a:lnTo>
                  <a:lnTo>
                    <a:pt x="17" y="1110"/>
                  </a:lnTo>
                  <a:lnTo>
                    <a:pt x="0" y="1094"/>
                  </a:lnTo>
                  <a:close/>
                </a:path>
              </a:pathLst>
            </a:custGeom>
            <a:solidFill>
              <a:srgbClr val="B017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672" name="Freeform 508"/>
            <p:cNvSpPr>
              <a:spLocks/>
            </p:cNvSpPr>
            <p:nvPr/>
          </p:nvSpPr>
          <p:spPr bwMode="auto">
            <a:xfrm>
              <a:off x="3453" y="2297"/>
              <a:ext cx="5" cy="328"/>
            </a:xfrm>
            <a:custGeom>
              <a:avLst/>
              <a:gdLst>
                <a:gd name="T0" fmla="*/ 0 w 17"/>
                <a:gd name="T1" fmla="*/ 94 h 1127"/>
                <a:gd name="T2" fmla="*/ 0 w 17"/>
                <a:gd name="T3" fmla="*/ 1 h 1127"/>
                <a:gd name="T4" fmla="*/ 1 w 17"/>
                <a:gd name="T5" fmla="*/ 0 h 1127"/>
                <a:gd name="T6" fmla="*/ 1 w 17"/>
                <a:gd name="T7" fmla="*/ 95 h 1127"/>
                <a:gd name="T8" fmla="*/ 0 w 17"/>
                <a:gd name="T9" fmla="*/ 94 h 1127"/>
                <a:gd name="T10" fmla="*/ 0 60000 65536"/>
                <a:gd name="T11" fmla="*/ 0 60000 65536"/>
                <a:gd name="T12" fmla="*/ 0 60000 65536"/>
                <a:gd name="T13" fmla="*/ 0 60000 65536"/>
                <a:gd name="T14" fmla="*/ 0 60000 65536"/>
                <a:gd name="T15" fmla="*/ 0 w 17"/>
                <a:gd name="T16" fmla="*/ 0 h 1127"/>
                <a:gd name="T17" fmla="*/ 17 w 17"/>
                <a:gd name="T18" fmla="*/ 1127 h 1127"/>
              </a:gdLst>
              <a:ahLst/>
              <a:cxnLst>
                <a:cxn ang="T10">
                  <a:pos x="T0" y="T1"/>
                </a:cxn>
                <a:cxn ang="T11">
                  <a:pos x="T2" y="T3"/>
                </a:cxn>
                <a:cxn ang="T12">
                  <a:pos x="T4" y="T5"/>
                </a:cxn>
                <a:cxn ang="T13">
                  <a:pos x="T6" y="T7"/>
                </a:cxn>
                <a:cxn ang="T14">
                  <a:pos x="T8" y="T9"/>
                </a:cxn>
              </a:cxnLst>
              <a:rect l="T15" t="T16" r="T17" b="T18"/>
              <a:pathLst>
                <a:path w="17" h="1127">
                  <a:moveTo>
                    <a:pt x="0" y="1111"/>
                  </a:moveTo>
                  <a:lnTo>
                    <a:pt x="0" y="17"/>
                  </a:lnTo>
                  <a:lnTo>
                    <a:pt x="17" y="0"/>
                  </a:lnTo>
                  <a:lnTo>
                    <a:pt x="17" y="1127"/>
                  </a:lnTo>
                  <a:lnTo>
                    <a:pt x="0" y="1111"/>
                  </a:lnTo>
                  <a:close/>
                </a:path>
              </a:pathLst>
            </a:custGeom>
            <a:solidFill>
              <a:srgbClr val="B017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673" name="Freeform 509"/>
            <p:cNvSpPr>
              <a:spLocks/>
            </p:cNvSpPr>
            <p:nvPr/>
          </p:nvSpPr>
          <p:spPr bwMode="auto">
            <a:xfrm>
              <a:off x="3455" y="2295"/>
              <a:ext cx="5" cy="333"/>
            </a:xfrm>
            <a:custGeom>
              <a:avLst/>
              <a:gdLst>
                <a:gd name="T0" fmla="*/ 0 w 16"/>
                <a:gd name="T1" fmla="*/ 96 h 1143"/>
                <a:gd name="T2" fmla="*/ 0 w 16"/>
                <a:gd name="T3" fmla="*/ 1 h 1143"/>
                <a:gd name="T4" fmla="*/ 2 w 16"/>
                <a:gd name="T5" fmla="*/ 0 h 1143"/>
                <a:gd name="T6" fmla="*/ 2 w 16"/>
                <a:gd name="T7" fmla="*/ 97 h 1143"/>
                <a:gd name="T8" fmla="*/ 0 w 16"/>
                <a:gd name="T9" fmla="*/ 96 h 1143"/>
                <a:gd name="T10" fmla="*/ 0 60000 65536"/>
                <a:gd name="T11" fmla="*/ 0 60000 65536"/>
                <a:gd name="T12" fmla="*/ 0 60000 65536"/>
                <a:gd name="T13" fmla="*/ 0 60000 65536"/>
                <a:gd name="T14" fmla="*/ 0 60000 65536"/>
                <a:gd name="T15" fmla="*/ 0 w 16"/>
                <a:gd name="T16" fmla="*/ 0 h 1143"/>
                <a:gd name="T17" fmla="*/ 16 w 16"/>
                <a:gd name="T18" fmla="*/ 1143 h 1143"/>
              </a:gdLst>
              <a:ahLst/>
              <a:cxnLst>
                <a:cxn ang="T10">
                  <a:pos x="T0" y="T1"/>
                </a:cxn>
                <a:cxn ang="T11">
                  <a:pos x="T2" y="T3"/>
                </a:cxn>
                <a:cxn ang="T12">
                  <a:pos x="T4" y="T5"/>
                </a:cxn>
                <a:cxn ang="T13">
                  <a:pos x="T6" y="T7"/>
                </a:cxn>
                <a:cxn ang="T14">
                  <a:pos x="T8" y="T9"/>
                </a:cxn>
              </a:cxnLst>
              <a:rect l="T15" t="T16" r="T17" b="T18"/>
              <a:pathLst>
                <a:path w="16" h="1143">
                  <a:moveTo>
                    <a:pt x="0" y="1127"/>
                  </a:moveTo>
                  <a:lnTo>
                    <a:pt x="0" y="17"/>
                  </a:lnTo>
                  <a:lnTo>
                    <a:pt x="16" y="0"/>
                  </a:lnTo>
                  <a:lnTo>
                    <a:pt x="16" y="1143"/>
                  </a:lnTo>
                  <a:lnTo>
                    <a:pt x="0" y="1127"/>
                  </a:lnTo>
                  <a:close/>
                </a:path>
              </a:pathLst>
            </a:custGeom>
            <a:solidFill>
              <a:srgbClr val="B017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674" name="Freeform 510"/>
            <p:cNvSpPr>
              <a:spLocks/>
            </p:cNvSpPr>
            <p:nvPr/>
          </p:nvSpPr>
          <p:spPr bwMode="auto">
            <a:xfrm>
              <a:off x="3458" y="2293"/>
              <a:ext cx="4" cy="338"/>
            </a:xfrm>
            <a:custGeom>
              <a:avLst/>
              <a:gdLst>
                <a:gd name="T0" fmla="*/ 0 w 17"/>
                <a:gd name="T1" fmla="*/ 97 h 1159"/>
                <a:gd name="T2" fmla="*/ 0 w 17"/>
                <a:gd name="T3" fmla="*/ 1 h 1159"/>
                <a:gd name="T4" fmla="*/ 1 w 17"/>
                <a:gd name="T5" fmla="*/ 0 h 1159"/>
                <a:gd name="T6" fmla="*/ 1 w 17"/>
                <a:gd name="T7" fmla="*/ 99 h 1159"/>
                <a:gd name="T8" fmla="*/ 0 w 17"/>
                <a:gd name="T9" fmla="*/ 97 h 1159"/>
                <a:gd name="T10" fmla="*/ 0 60000 65536"/>
                <a:gd name="T11" fmla="*/ 0 60000 65536"/>
                <a:gd name="T12" fmla="*/ 0 60000 65536"/>
                <a:gd name="T13" fmla="*/ 0 60000 65536"/>
                <a:gd name="T14" fmla="*/ 0 60000 65536"/>
                <a:gd name="T15" fmla="*/ 0 w 17"/>
                <a:gd name="T16" fmla="*/ 0 h 1159"/>
                <a:gd name="T17" fmla="*/ 17 w 17"/>
                <a:gd name="T18" fmla="*/ 1159 h 1159"/>
              </a:gdLst>
              <a:ahLst/>
              <a:cxnLst>
                <a:cxn ang="T10">
                  <a:pos x="T0" y="T1"/>
                </a:cxn>
                <a:cxn ang="T11">
                  <a:pos x="T2" y="T3"/>
                </a:cxn>
                <a:cxn ang="T12">
                  <a:pos x="T4" y="T5"/>
                </a:cxn>
                <a:cxn ang="T13">
                  <a:pos x="T6" y="T7"/>
                </a:cxn>
                <a:cxn ang="T14">
                  <a:pos x="T8" y="T9"/>
                </a:cxn>
              </a:cxnLst>
              <a:rect l="T15" t="T16" r="T17" b="T18"/>
              <a:pathLst>
                <a:path w="17" h="1159">
                  <a:moveTo>
                    <a:pt x="0" y="1143"/>
                  </a:moveTo>
                  <a:lnTo>
                    <a:pt x="0" y="16"/>
                  </a:lnTo>
                  <a:lnTo>
                    <a:pt x="17" y="0"/>
                  </a:lnTo>
                  <a:lnTo>
                    <a:pt x="17" y="1159"/>
                  </a:lnTo>
                  <a:lnTo>
                    <a:pt x="0" y="1143"/>
                  </a:lnTo>
                  <a:close/>
                </a:path>
              </a:pathLst>
            </a:custGeom>
            <a:solidFill>
              <a:srgbClr val="B017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675" name="Freeform 511"/>
            <p:cNvSpPr>
              <a:spLocks/>
            </p:cNvSpPr>
            <p:nvPr/>
          </p:nvSpPr>
          <p:spPr bwMode="auto">
            <a:xfrm>
              <a:off x="3460" y="2290"/>
              <a:ext cx="4" cy="342"/>
            </a:xfrm>
            <a:custGeom>
              <a:avLst/>
              <a:gdLst>
                <a:gd name="T0" fmla="*/ 0 w 17"/>
                <a:gd name="T1" fmla="*/ 98 h 1175"/>
                <a:gd name="T2" fmla="*/ 0 w 17"/>
                <a:gd name="T3" fmla="*/ 1 h 1175"/>
                <a:gd name="T4" fmla="*/ 1 w 17"/>
                <a:gd name="T5" fmla="*/ 0 h 1175"/>
                <a:gd name="T6" fmla="*/ 1 w 17"/>
                <a:gd name="T7" fmla="*/ 100 h 1175"/>
                <a:gd name="T8" fmla="*/ 0 w 17"/>
                <a:gd name="T9" fmla="*/ 98 h 1175"/>
                <a:gd name="T10" fmla="*/ 0 60000 65536"/>
                <a:gd name="T11" fmla="*/ 0 60000 65536"/>
                <a:gd name="T12" fmla="*/ 0 60000 65536"/>
                <a:gd name="T13" fmla="*/ 0 60000 65536"/>
                <a:gd name="T14" fmla="*/ 0 60000 65536"/>
                <a:gd name="T15" fmla="*/ 0 w 17"/>
                <a:gd name="T16" fmla="*/ 0 h 1175"/>
                <a:gd name="T17" fmla="*/ 17 w 17"/>
                <a:gd name="T18" fmla="*/ 1175 h 1175"/>
              </a:gdLst>
              <a:ahLst/>
              <a:cxnLst>
                <a:cxn ang="T10">
                  <a:pos x="T0" y="T1"/>
                </a:cxn>
                <a:cxn ang="T11">
                  <a:pos x="T2" y="T3"/>
                </a:cxn>
                <a:cxn ang="T12">
                  <a:pos x="T4" y="T5"/>
                </a:cxn>
                <a:cxn ang="T13">
                  <a:pos x="T6" y="T7"/>
                </a:cxn>
                <a:cxn ang="T14">
                  <a:pos x="T8" y="T9"/>
                </a:cxn>
              </a:cxnLst>
              <a:rect l="T15" t="T16" r="T17" b="T18"/>
              <a:pathLst>
                <a:path w="17" h="1175">
                  <a:moveTo>
                    <a:pt x="0" y="1160"/>
                  </a:moveTo>
                  <a:lnTo>
                    <a:pt x="0" y="17"/>
                  </a:lnTo>
                  <a:lnTo>
                    <a:pt x="17" y="0"/>
                  </a:lnTo>
                  <a:lnTo>
                    <a:pt x="17" y="1175"/>
                  </a:lnTo>
                  <a:lnTo>
                    <a:pt x="0" y="1160"/>
                  </a:lnTo>
                  <a:close/>
                </a:path>
              </a:pathLst>
            </a:custGeom>
            <a:solidFill>
              <a:srgbClr val="B017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676" name="Freeform 512"/>
            <p:cNvSpPr>
              <a:spLocks/>
            </p:cNvSpPr>
            <p:nvPr/>
          </p:nvSpPr>
          <p:spPr bwMode="auto">
            <a:xfrm>
              <a:off x="3462" y="2287"/>
              <a:ext cx="4" cy="348"/>
            </a:xfrm>
            <a:custGeom>
              <a:avLst/>
              <a:gdLst>
                <a:gd name="T0" fmla="*/ 0 w 16"/>
                <a:gd name="T1" fmla="*/ 100 h 1193"/>
                <a:gd name="T2" fmla="*/ 0 w 16"/>
                <a:gd name="T3" fmla="*/ 1 h 1193"/>
                <a:gd name="T4" fmla="*/ 1 w 16"/>
                <a:gd name="T5" fmla="*/ 0 h 1193"/>
                <a:gd name="T6" fmla="*/ 1 w 16"/>
                <a:gd name="T7" fmla="*/ 102 h 1193"/>
                <a:gd name="T8" fmla="*/ 0 w 16"/>
                <a:gd name="T9" fmla="*/ 100 h 1193"/>
                <a:gd name="T10" fmla="*/ 0 60000 65536"/>
                <a:gd name="T11" fmla="*/ 0 60000 65536"/>
                <a:gd name="T12" fmla="*/ 0 60000 65536"/>
                <a:gd name="T13" fmla="*/ 0 60000 65536"/>
                <a:gd name="T14" fmla="*/ 0 60000 65536"/>
                <a:gd name="T15" fmla="*/ 0 w 16"/>
                <a:gd name="T16" fmla="*/ 0 h 1193"/>
                <a:gd name="T17" fmla="*/ 16 w 16"/>
                <a:gd name="T18" fmla="*/ 1193 h 1193"/>
              </a:gdLst>
              <a:ahLst/>
              <a:cxnLst>
                <a:cxn ang="T10">
                  <a:pos x="T0" y="T1"/>
                </a:cxn>
                <a:cxn ang="T11">
                  <a:pos x="T2" y="T3"/>
                </a:cxn>
                <a:cxn ang="T12">
                  <a:pos x="T4" y="T5"/>
                </a:cxn>
                <a:cxn ang="T13">
                  <a:pos x="T6" y="T7"/>
                </a:cxn>
                <a:cxn ang="T14">
                  <a:pos x="T8" y="T9"/>
                </a:cxn>
              </a:cxnLst>
              <a:rect l="T15" t="T16" r="T17" b="T18"/>
              <a:pathLst>
                <a:path w="16" h="1193">
                  <a:moveTo>
                    <a:pt x="0" y="1177"/>
                  </a:moveTo>
                  <a:lnTo>
                    <a:pt x="0" y="18"/>
                  </a:lnTo>
                  <a:lnTo>
                    <a:pt x="16" y="0"/>
                  </a:lnTo>
                  <a:lnTo>
                    <a:pt x="16" y="1193"/>
                  </a:lnTo>
                  <a:lnTo>
                    <a:pt x="0" y="1177"/>
                  </a:lnTo>
                  <a:close/>
                </a:path>
              </a:pathLst>
            </a:custGeom>
            <a:solidFill>
              <a:srgbClr val="B017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677" name="Freeform 513"/>
            <p:cNvSpPr>
              <a:spLocks/>
            </p:cNvSpPr>
            <p:nvPr/>
          </p:nvSpPr>
          <p:spPr bwMode="auto">
            <a:xfrm>
              <a:off x="3464" y="2285"/>
              <a:ext cx="5" cy="353"/>
            </a:xfrm>
            <a:custGeom>
              <a:avLst/>
              <a:gdLst>
                <a:gd name="T0" fmla="*/ 0 w 17"/>
                <a:gd name="T1" fmla="*/ 102 h 1210"/>
                <a:gd name="T2" fmla="*/ 0 w 17"/>
                <a:gd name="T3" fmla="*/ 1 h 1210"/>
                <a:gd name="T4" fmla="*/ 1 w 17"/>
                <a:gd name="T5" fmla="*/ 0 h 1210"/>
                <a:gd name="T6" fmla="*/ 1 w 17"/>
                <a:gd name="T7" fmla="*/ 103 h 1210"/>
                <a:gd name="T8" fmla="*/ 0 w 17"/>
                <a:gd name="T9" fmla="*/ 102 h 1210"/>
                <a:gd name="T10" fmla="*/ 0 60000 65536"/>
                <a:gd name="T11" fmla="*/ 0 60000 65536"/>
                <a:gd name="T12" fmla="*/ 0 60000 65536"/>
                <a:gd name="T13" fmla="*/ 0 60000 65536"/>
                <a:gd name="T14" fmla="*/ 0 60000 65536"/>
                <a:gd name="T15" fmla="*/ 0 w 17"/>
                <a:gd name="T16" fmla="*/ 0 h 1210"/>
                <a:gd name="T17" fmla="*/ 17 w 17"/>
                <a:gd name="T18" fmla="*/ 1210 h 1210"/>
              </a:gdLst>
              <a:ahLst/>
              <a:cxnLst>
                <a:cxn ang="T10">
                  <a:pos x="T0" y="T1"/>
                </a:cxn>
                <a:cxn ang="T11">
                  <a:pos x="T2" y="T3"/>
                </a:cxn>
                <a:cxn ang="T12">
                  <a:pos x="T4" y="T5"/>
                </a:cxn>
                <a:cxn ang="T13">
                  <a:pos x="T6" y="T7"/>
                </a:cxn>
                <a:cxn ang="T14">
                  <a:pos x="T8" y="T9"/>
                </a:cxn>
              </a:cxnLst>
              <a:rect l="T15" t="T16" r="T17" b="T18"/>
              <a:pathLst>
                <a:path w="17" h="1210">
                  <a:moveTo>
                    <a:pt x="0" y="1193"/>
                  </a:moveTo>
                  <a:lnTo>
                    <a:pt x="0" y="17"/>
                  </a:lnTo>
                  <a:lnTo>
                    <a:pt x="17" y="0"/>
                  </a:lnTo>
                  <a:lnTo>
                    <a:pt x="17" y="1210"/>
                  </a:lnTo>
                  <a:lnTo>
                    <a:pt x="0" y="1193"/>
                  </a:lnTo>
                  <a:close/>
                </a:path>
              </a:pathLst>
            </a:custGeom>
            <a:solidFill>
              <a:srgbClr val="B21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678" name="Freeform 514"/>
            <p:cNvSpPr>
              <a:spLocks/>
            </p:cNvSpPr>
            <p:nvPr/>
          </p:nvSpPr>
          <p:spPr bwMode="auto">
            <a:xfrm>
              <a:off x="3466" y="2282"/>
              <a:ext cx="5" cy="358"/>
            </a:xfrm>
            <a:custGeom>
              <a:avLst/>
              <a:gdLst>
                <a:gd name="T0" fmla="*/ 0 w 17"/>
                <a:gd name="T1" fmla="*/ 103 h 1226"/>
                <a:gd name="T2" fmla="*/ 0 w 17"/>
                <a:gd name="T3" fmla="*/ 1 h 1226"/>
                <a:gd name="T4" fmla="*/ 1 w 17"/>
                <a:gd name="T5" fmla="*/ 0 h 1226"/>
                <a:gd name="T6" fmla="*/ 1 w 17"/>
                <a:gd name="T7" fmla="*/ 105 h 1226"/>
                <a:gd name="T8" fmla="*/ 0 w 17"/>
                <a:gd name="T9" fmla="*/ 103 h 1226"/>
                <a:gd name="T10" fmla="*/ 0 60000 65536"/>
                <a:gd name="T11" fmla="*/ 0 60000 65536"/>
                <a:gd name="T12" fmla="*/ 0 60000 65536"/>
                <a:gd name="T13" fmla="*/ 0 60000 65536"/>
                <a:gd name="T14" fmla="*/ 0 60000 65536"/>
                <a:gd name="T15" fmla="*/ 0 w 17"/>
                <a:gd name="T16" fmla="*/ 0 h 1226"/>
                <a:gd name="T17" fmla="*/ 17 w 17"/>
                <a:gd name="T18" fmla="*/ 1226 h 1226"/>
              </a:gdLst>
              <a:ahLst/>
              <a:cxnLst>
                <a:cxn ang="T10">
                  <a:pos x="T0" y="T1"/>
                </a:cxn>
                <a:cxn ang="T11">
                  <a:pos x="T2" y="T3"/>
                </a:cxn>
                <a:cxn ang="T12">
                  <a:pos x="T4" y="T5"/>
                </a:cxn>
                <a:cxn ang="T13">
                  <a:pos x="T6" y="T7"/>
                </a:cxn>
                <a:cxn ang="T14">
                  <a:pos x="T8" y="T9"/>
                </a:cxn>
              </a:cxnLst>
              <a:rect l="T15" t="T16" r="T17" b="T18"/>
              <a:pathLst>
                <a:path w="17" h="1226">
                  <a:moveTo>
                    <a:pt x="0" y="1210"/>
                  </a:moveTo>
                  <a:lnTo>
                    <a:pt x="0" y="17"/>
                  </a:lnTo>
                  <a:lnTo>
                    <a:pt x="17" y="0"/>
                  </a:lnTo>
                  <a:lnTo>
                    <a:pt x="17" y="1226"/>
                  </a:lnTo>
                  <a:lnTo>
                    <a:pt x="0" y="1210"/>
                  </a:lnTo>
                  <a:close/>
                </a:path>
              </a:pathLst>
            </a:custGeom>
            <a:solidFill>
              <a:srgbClr val="B21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679" name="Freeform 515"/>
            <p:cNvSpPr>
              <a:spLocks/>
            </p:cNvSpPr>
            <p:nvPr/>
          </p:nvSpPr>
          <p:spPr bwMode="auto">
            <a:xfrm>
              <a:off x="3469" y="2280"/>
              <a:ext cx="4" cy="362"/>
            </a:xfrm>
            <a:custGeom>
              <a:avLst/>
              <a:gdLst>
                <a:gd name="T0" fmla="*/ 0 w 16"/>
                <a:gd name="T1" fmla="*/ 104 h 1242"/>
                <a:gd name="T2" fmla="*/ 0 w 16"/>
                <a:gd name="T3" fmla="*/ 1 h 1242"/>
                <a:gd name="T4" fmla="*/ 1 w 16"/>
                <a:gd name="T5" fmla="*/ 0 h 1242"/>
                <a:gd name="T6" fmla="*/ 1 w 16"/>
                <a:gd name="T7" fmla="*/ 106 h 1242"/>
                <a:gd name="T8" fmla="*/ 0 w 16"/>
                <a:gd name="T9" fmla="*/ 104 h 1242"/>
                <a:gd name="T10" fmla="*/ 0 60000 65536"/>
                <a:gd name="T11" fmla="*/ 0 60000 65536"/>
                <a:gd name="T12" fmla="*/ 0 60000 65536"/>
                <a:gd name="T13" fmla="*/ 0 60000 65536"/>
                <a:gd name="T14" fmla="*/ 0 60000 65536"/>
                <a:gd name="T15" fmla="*/ 0 w 16"/>
                <a:gd name="T16" fmla="*/ 0 h 1242"/>
                <a:gd name="T17" fmla="*/ 16 w 16"/>
                <a:gd name="T18" fmla="*/ 1242 h 1242"/>
              </a:gdLst>
              <a:ahLst/>
              <a:cxnLst>
                <a:cxn ang="T10">
                  <a:pos x="T0" y="T1"/>
                </a:cxn>
                <a:cxn ang="T11">
                  <a:pos x="T2" y="T3"/>
                </a:cxn>
                <a:cxn ang="T12">
                  <a:pos x="T4" y="T5"/>
                </a:cxn>
                <a:cxn ang="T13">
                  <a:pos x="T6" y="T7"/>
                </a:cxn>
                <a:cxn ang="T14">
                  <a:pos x="T8" y="T9"/>
                </a:cxn>
              </a:cxnLst>
              <a:rect l="T15" t="T16" r="T17" b="T18"/>
              <a:pathLst>
                <a:path w="16" h="1242">
                  <a:moveTo>
                    <a:pt x="0" y="1226"/>
                  </a:moveTo>
                  <a:lnTo>
                    <a:pt x="0" y="16"/>
                  </a:lnTo>
                  <a:lnTo>
                    <a:pt x="16" y="0"/>
                  </a:lnTo>
                  <a:lnTo>
                    <a:pt x="16" y="1242"/>
                  </a:lnTo>
                  <a:lnTo>
                    <a:pt x="0" y="1226"/>
                  </a:lnTo>
                  <a:close/>
                </a:path>
              </a:pathLst>
            </a:custGeom>
            <a:solidFill>
              <a:srgbClr val="B21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680" name="Freeform 516"/>
            <p:cNvSpPr>
              <a:spLocks/>
            </p:cNvSpPr>
            <p:nvPr/>
          </p:nvSpPr>
          <p:spPr bwMode="auto">
            <a:xfrm>
              <a:off x="3471" y="2278"/>
              <a:ext cx="4" cy="366"/>
            </a:xfrm>
            <a:custGeom>
              <a:avLst/>
              <a:gdLst>
                <a:gd name="T0" fmla="*/ 0 w 17"/>
                <a:gd name="T1" fmla="*/ 105 h 1259"/>
                <a:gd name="T2" fmla="*/ 0 w 17"/>
                <a:gd name="T3" fmla="*/ 1 h 1259"/>
                <a:gd name="T4" fmla="*/ 1 w 17"/>
                <a:gd name="T5" fmla="*/ 0 h 1259"/>
                <a:gd name="T6" fmla="*/ 1 w 17"/>
                <a:gd name="T7" fmla="*/ 106 h 1259"/>
                <a:gd name="T8" fmla="*/ 0 w 17"/>
                <a:gd name="T9" fmla="*/ 105 h 1259"/>
                <a:gd name="T10" fmla="*/ 0 60000 65536"/>
                <a:gd name="T11" fmla="*/ 0 60000 65536"/>
                <a:gd name="T12" fmla="*/ 0 60000 65536"/>
                <a:gd name="T13" fmla="*/ 0 60000 65536"/>
                <a:gd name="T14" fmla="*/ 0 60000 65536"/>
                <a:gd name="T15" fmla="*/ 0 w 17"/>
                <a:gd name="T16" fmla="*/ 0 h 1259"/>
                <a:gd name="T17" fmla="*/ 17 w 17"/>
                <a:gd name="T18" fmla="*/ 1259 h 1259"/>
              </a:gdLst>
              <a:ahLst/>
              <a:cxnLst>
                <a:cxn ang="T10">
                  <a:pos x="T0" y="T1"/>
                </a:cxn>
                <a:cxn ang="T11">
                  <a:pos x="T2" y="T3"/>
                </a:cxn>
                <a:cxn ang="T12">
                  <a:pos x="T4" y="T5"/>
                </a:cxn>
                <a:cxn ang="T13">
                  <a:pos x="T6" y="T7"/>
                </a:cxn>
                <a:cxn ang="T14">
                  <a:pos x="T8" y="T9"/>
                </a:cxn>
              </a:cxnLst>
              <a:rect l="T15" t="T16" r="T17" b="T18"/>
              <a:pathLst>
                <a:path w="17" h="1259">
                  <a:moveTo>
                    <a:pt x="0" y="1243"/>
                  </a:moveTo>
                  <a:lnTo>
                    <a:pt x="0" y="17"/>
                  </a:lnTo>
                  <a:lnTo>
                    <a:pt x="17" y="0"/>
                  </a:lnTo>
                  <a:lnTo>
                    <a:pt x="17" y="1259"/>
                  </a:lnTo>
                  <a:lnTo>
                    <a:pt x="0" y="1243"/>
                  </a:lnTo>
                  <a:close/>
                </a:path>
              </a:pathLst>
            </a:custGeom>
            <a:solidFill>
              <a:srgbClr val="B21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681" name="Freeform 517"/>
            <p:cNvSpPr>
              <a:spLocks/>
            </p:cNvSpPr>
            <p:nvPr/>
          </p:nvSpPr>
          <p:spPr bwMode="auto">
            <a:xfrm>
              <a:off x="3473" y="2275"/>
              <a:ext cx="4" cy="372"/>
            </a:xfrm>
            <a:custGeom>
              <a:avLst/>
              <a:gdLst>
                <a:gd name="T0" fmla="*/ 0 w 17"/>
                <a:gd name="T1" fmla="*/ 107 h 1275"/>
                <a:gd name="T2" fmla="*/ 0 w 17"/>
                <a:gd name="T3" fmla="*/ 1 h 1275"/>
                <a:gd name="T4" fmla="*/ 1 w 17"/>
                <a:gd name="T5" fmla="*/ 0 h 1275"/>
                <a:gd name="T6" fmla="*/ 1 w 17"/>
                <a:gd name="T7" fmla="*/ 109 h 1275"/>
                <a:gd name="T8" fmla="*/ 0 w 17"/>
                <a:gd name="T9" fmla="*/ 107 h 1275"/>
                <a:gd name="T10" fmla="*/ 0 60000 65536"/>
                <a:gd name="T11" fmla="*/ 0 60000 65536"/>
                <a:gd name="T12" fmla="*/ 0 60000 65536"/>
                <a:gd name="T13" fmla="*/ 0 60000 65536"/>
                <a:gd name="T14" fmla="*/ 0 60000 65536"/>
                <a:gd name="T15" fmla="*/ 0 w 17"/>
                <a:gd name="T16" fmla="*/ 0 h 1275"/>
                <a:gd name="T17" fmla="*/ 17 w 17"/>
                <a:gd name="T18" fmla="*/ 1275 h 1275"/>
              </a:gdLst>
              <a:ahLst/>
              <a:cxnLst>
                <a:cxn ang="T10">
                  <a:pos x="T0" y="T1"/>
                </a:cxn>
                <a:cxn ang="T11">
                  <a:pos x="T2" y="T3"/>
                </a:cxn>
                <a:cxn ang="T12">
                  <a:pos x="T4" y="T5"/>
                </a:cxn>
                <a:cxn ang="T13">
                  <a:pos x="T6" y="T7"/>
                </a:cxn>
                <a:cxn ang="T14">
                  <a:pos x="T8" y="T9"/>
                </a:cxn>
              </a:cxnLst>
              <a:rect l="T15" t="T16" r="T17" b="T18"/>
              <a:pathLst>
                <a:path w="17" h="1275">
                  <a:moveTo>
                    <a:pt x="0" y="1259"/>
                  </a:moveTo>
                  <a:lnTo>
                    <a:pt x="0" y="17"/>
                  </a:lnTo>
                  <a:lnTo>
                    <a:pt x="17" y="0"/>
                  </a:lnTo>
                  <a:lnTo>
                    <a:pt x="17" y="1275"/>
                  </a:lnTo>
                  <a:lnTo>
                    <a:pt x="0" y="1259"/>
                  </a:lnTo>
                  <a:close/>
                </a:path>
              </a:pathLst>
            </a:custGeom>
            <a:solidFill>
              <a:srgbClr val="B21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682" name="Freeform 518"/>
            <p:cNvSpPr>
              <a:spLocks/>
            </p:cNvSpPr>
            <p:nvPr/>
          </p:nvSpPr>
          <p:spPr bwMode="auto">
            <a:xfrm>
              <a:off x="3475" y="2272"/>
              <a:ext cx="6" cy="378"/>
            </a:xfrm>
            <a:custGeom>
              <a:avLst/>
              <a:gdLst>
                <a:gd name="T0" fmla="*/ 0 w 16"/>
                <a:gd name="T1" fmla="*/ 109 h 1293"/>
                <a:gd name="T2" fmla="*/ 0 w 16"/>
                <a:gd name="T3" fmla="*/ 1 h 1293"/>
                <a:gd name="T4" fmla="*/ 2 w 16"/>
                <a:gd name="T5" fmla="*/ 0 h 1293"/>
                <a:gd name="T6" fmla="*/ 2 w 16"/>
                <a:gd name="T7" fmla="*/ 111 h 1293"/>
                <a:gd name="T8" fmla="*/ 0 w 16"/>
                <a:gd name="T9" fmla="*/ 109 h 1293"/>
                <a:gd name="T10" fmla="*/ 0 60000 65536"/>
                <a:gd name="T11" fmla="*/ 0 60000 65536"/>
                <a:gd name="T12" fmla="*/ 0 60000 65536"/>
                <a:gd name="T13" fmla="*/ 0 60000 65536"/>
                <a:gd name="T14" fmla="*/ 0 60000 65536"/>
                <a:gd name="T15" fmla="*/ 0 w 16"/>
                <a:gd name="T16" fmla="*/ 0 h 1293"/>
                <a:gd name="T17" fmla="*/ 16 w 16"/>
                <a:gd name="T18" fmla="*/ 1293 h 1293"/>
              </a:gdLst>
              <a:ahLst/>
              <a:cxnLst>
                <a:cxn ang="T10">
                  <a:pos x="T0" y="T1"/>
                </a:cxn>
                <a:cxn ang="T11">
                  <a:pos x="T2" y="T3"/>
                </a:cxn>
                <a:cxn ang="T12">
                  <a:pos x="T4" y="T5"/>
                </a:cxn>
                <a:cxn ang="T13">
                  <a:pos x="T6" y="T7"/>
                </a:cxn>
                <a:cxn ang="T14">
                  <a:pos x="T8" y="T9"/>
                </a:cxn>
              </a:cxnLst>
              <a:rect l="T15" t="T16" r="T17" b="T18"/>
              <a:pathLst>
                <a:path w="16" h="1293">
                  <a:moveTo>
                    <a:pt x="0" y="1276"/>
                  </a:moveTo>
                  <a:lnTo>
                    <a:pt x="0" y="17"/>
                  </a:lnTo>
                  <a:lnTo>
                    <a:pt x="16" y="0"/>
                  </a:lnTo>
                  <a:lnTo>
                    <a:pt x="16" y="1293"/>
                  </a:lnTo>
                  <a:lnTo>
                    <a:pt x="0" y="1276"/>
                  </a:lnTo>
                  <a:close/>
                </a:path>
              </a:pathLst>
            </a:custGeom>
            <a:solidFill>
              <a:srgbClr val="B21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683" name="Freeform 519"/>
            <p:cNvSpPr>
              <a:spLocks/>
            </p:cNvSpPr>
            <p:nvPr/>
          </p:nvSpPr>
          <p:spPr bwMode="auto">
            <a:xfrm>
              <a:off x="3477" y="2269"/>
              <a:ext cx="6" cy="382"/>
            </a:xfrm>
            <a:custGeom>
              <a:avLst/>
              <a:gdLst>
                <a:gd name="T0" fmla="*/ 0 w 17"/>
                <a:gd name="T1" fmla="*/ 110 h 1309"/>
                <a:gd name="T2" fmla="*/ 0 w 17"/>
                <a:gd name="T3" fmla="*/ 1 h 1309"/>
                <a:gd name="T4" fmla="*/ 2 w 17"/>
                <a:gd name="T5" fmla="*/ 0 h 1309"/>
                <a:gd name="T6" fmla="*/ 2 w 17"/>
                <a:gd name="T7" fmla="*/ 111 h 1309"/>
                <a:gd name="T8" fmla="*/ 0 w 17"/>
                <a:gd name="T9" fmla="*/ 110 h 1309"/>
                <a:gd name="T10" fmla="*/ 0 60000 65536"/>
                <a:gd name="T11" fmla="*/ 0 60000 65536"/>
                <a:gd name="T12" fmla="*/ 0 60000 65536"/>
                <a:gd name="T13" fmla="*/ 0 60000 65536"/>
                <a:gd name="T14" fmla="*/ 0 60000 65536"/>
                <a:gd name="T15" fmla="*/ 0 w 17"/>
                <a:gd name="T16" fmla="*/ 0 h 1309"/>
                <a:gd name="T17" fmla="*/ 17 w 17"/>
                <a:gd name="T18" fmla="*/ 1309 h 1309"/>
              </a:gdLst>
              <a:ahLst/>
              <a:cxnLst>
                <a:cxn ang="T10">
                  <a:pos x="T0" y="T1"/>
                </a:cxn>
                <a:cxn ang="T11">
                  <a:pos x="T2" y="T3"/>
                </a:cxn>
                <a:cxn ang="T12">
                  <a:pos x="T4" y="T5"/>
                </a:cxn>
                <a:cxn ang="T13">
                  <a:pos x="T6" y="T7"/>
                </a:cxn>
                <a:cxn ang="T14">
                  <a:pos x="T8" y="T9"/>
                </a:cxn>
              </a:cxnLst>
              <a:rect l="T15" t="T16" r="T17" b="T18"/>
              <a:pathLst>
                <a:path w="17" h="1309">
                  <a:moveTo>
                    <a:pt x="0" y="1293"/>
                  </a:moveTo>
                  <a:lnTo>
                    <a:pt x="0" y="18"/>
                  </a:lnTo>
                  <a:lnTo>
                    <a:pt x="17" y="0"/>
                  </a:lnTo>
                  <a:lnTo>
                    <a:pt x="17" y="1309"/>
                  </a:lnTo>
                  <a:lnTo>
                    <a:pt x="0" y="1293"/>
                  </a:lnTo>
                  <a:close/>
                </a:path>
              </a:pathLst>
            </a:custGeom>
            <a:solidFill>
              <a:srgbClr val="B21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684" name="Freeform 520"/>
            <p:cNvSpPr>
              <a:spLocks/>
            </p:cNvSpPr>
            <p:nvPr/>
          </p:nvSpPr>
          <p:spPr bwMode="auto">
            <a:xfrm>
              <a:off x="3481" y="2267"/>
              <a:ext cx="4" cy="387"/>
            </a:xfrm>
            <a:custGeom>
              <a:avLst/>
              <a:gdLst>
                <a:gd name="T0" fmla="*/ 0 w 17"/>
                <a:gd name="T1" fmla="*/ 112 h 1325"/>
                <a:gd name="T2" fmla="*/ 0 w 17"/>
                <a:gd name="T3" fmla="*/ 1 h 1325"/>
                <a:gd name="T4" fmla="*/ 1 w 17"/>
                <a:gd name="T5" fmla="*/ 0 h 1325"/>
                <a:gd name="T6" fmla="*/ 1 w 17"/>
                <a:gd name="T7" fmla="*/ 113 h 1325"/>
                <a:gd name="T8" fmla="*/ 0 w 17"/>
                <a:gd name="T9" fmla="*/ 112 h 1325"/>
                <a:gd name="T10" fmla="*/ 0 60000 65536"/>
                <a:gd name="T11" fmla="*/ 0 60000 65536"/>
                <a:gd name="T12" fmla="*/ 0 60000 65536"/>
                <a:gd name="T13" fmla="*/ 0 60000 65536"/>
                <a:gd name="T14" fmla="*/ 0 60000 65536"/>
                <a:gd name="T15" fmla="*/ 0 w 17"/>
                <a:gd name="T16" fmla="*/ 0 h 1325"/>
                <a:gd name="T17" fmla="*/ 17 w 17"/>
                <a:gd name="T18" fmla="*/ 1325 h 1325"/>
              </a:gdLst>
              <a:ahLst/>
              <a:cxnLst>
                <a:cxn ang="T10">
                  <a:pos x="T0" y="T1"/>
                </a:cxn>
                <a:cxn ang="T11">
                  <a:pos x="T2" y="T3"/>
                </a:cxn>
                <a:cxn ang="T12">
                  <a:pos x="T4" y="T5"/>
                </a:cxn>
                <a:cxn ang="T13">
                  <a:pos x="T6" y="T7"/>
                </a:cxn>
                <a:cxn ang="T14">
                  <a:pos x="T8" y="T9"/>
                </a:cxn>
              </a:cxnLst>
              <a:rect l="T15" t="T16" r="T17" b="T18"/>
              <a:pathLst>
                <a:path w="17" h="1325">
                  <a:moveTo>
                    <a:pt x="0" y="1310"/>
                  </a:moveTo>
                  <a:lnTo>
                    <a:pt x="0" y="17"/>
                  </a:lnTo>
                  <a:lnTo>
                    <a:pt x="17" y="0"/>
                  </a:lnTo>
                  <a:lnTo>
                    <a:pt x="17" y="1325"/>
                  </a:lnTo>
                  <a:lnTo>
                    <a:pt x="0" y="1310"/>
                  </a:lnTo>
                  <a:close/>
                </a:path>
              </a:pathLst>
            </a:custGeom>
            <a:solidFill>
              <a:srgbClr val="B51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685" name="Freeform 521"/>
            <p:cNvSpPr>
              <a:spLocks/>
            </p:cNvSpPr>
            <p:nvPr/>
          </p:nvSpPr>
          <p:spPr bwMode="auto">
            <a:xfrm>
              <a:off x="3483" y="2265"/>
              <a:ext cx="4" cy="392"/>
            </a:xfrm>
            <a:custGeom>
              <a:avLst/>
              <a:gdLst>
                <a:gd name="T0" fmla="*/ 0 w 16"/>
                <a:gd name="T1" fmla="*/ 113 h 1342"/>
                <a:gd name="T2" fmla="*/ 0 w 16"/>
                <a:gd name="T3" fmla="*/ 1 h 1342"/>
                <a:gd name="T4" fmla="*/ 1 w 16"/>
                <a:gd name="T5" fmla="*/ 0 h 1342"/>
                <a:gd name="T6" fmla="*/ 1 w 16"/>
                <a:gd name="T7" fmla="*/ 115 h 1342"/>
                <a:gd name="T8" fmla="*/ 0 w 16"/>
                <a:gd name="T9" fmla="*/ 113 h 1342"/>
                <a:gd name="T10" fmla="*/ 0 60000 65536"/>
                <a:gd name="T11" fmla="*/ 0 60000 65536"/>
                <a:gd name="T12" fmla="*/ 0 60000 65536"/>
                <a:gd name="T13" fmla="*/ 0 60000 65536"/>
                <a:gd name="T14" fmla="*/ 0 60000 65536"/>
                <a:gd name="T15" fmla="*/ 0 w 16"/>
                <a:gd name="T16" fmla="*/ 0 h 1342"/>
                <a:gd name="T17" fmla="*/ 16 w 16"/>
                <a:gd name="T18" fmla="*/ 1342 h 1342"/>
              </a:gdLst>
              <a:ahLst/>
              <a:cxnLst>
                <a:cxn ang="T10">
                  <a:pos x="T0" y="T1"/>
                </a:cxn>
                <a:cxn ang="T11">
                  <a:pos x="T2" y="T3"/>
                </a:cxn>
                <a:cxn ang="T12">
                  <a:pos x="T4" y="T5"/>
                </a:cxn>
                <a:cxn ang="T13">
                  <a:pos x="T6" y="T7"/>
                </a:cxn>
                <a:cxn ang="T14">
                  <a:pos x="T8" y="T9"/>
                </a:cxn>
              </a:cxnLst>
              <a:rect l="T15" t="T16" r="T17" b="T18"/>
              <a:pathLst>
                <a:path w="16" h="1342">
                  <a:moveTo>
                    <a:pt x="0" y="1326"/>
                  </a:moveTo>
                  <a:lnTo>
                    <a:pt x="0" y="17"/>
                  </a:lnTo>
                  <a:lnTo>
                    <a:pt x="16" y="0"/>
                  </a:lnTo>
                  <a:lnTo>
                    <a:pt x="16" y="1342"/>
                  </a:lnTo>
                  <a:lnTo>
                    <a:pt x="0" y="1326"/>
                  </a:lnTo>
                  <a:close/>
                </a:path>
              </a:pathLst>
            </a:custGeom>
            <a:solidFill>
              <a:srgbClr val="B51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686" name="Freeform 522"/>
            <p:cNvSpPr>
              <a:spLocks/>
            </p:cNvSpPr>
            <p:nvPr/>
          </p:nvSpPr>
          <p:spPr bwMode="auto">
            <a:xfrm>
              <a:off x="3485" y="2262"/>
              <a:ext cx="4" cy="397"/>
            </a:xfrm>
            <a:custGeom>
              <a:avLst/>
              <a:gdLst>
                <a:gd name="T0" fmla="*/ 0 w 17"/>
                <a:gd name="T1" fmla="*/ 115 h 1359"/>
                <a:gd name="T2" fmla="*/ 0 w 17"/>
                <a:gd name="T3" fmla="*/ 1 h 1359"/>
                <a:gd name="T4" fmla="*/ 1 w 17"/>
                <a:gd name="T5" fmla="*/ 0 h 1359"/>
                <a:gd name="T6" fmla="*/ 1 w 17"/>
                <a:gd name="T7" fmla="*/ 116 h 1359"/>
                <a:gd name="T8" fmla="*/ 0 w 17"/>
                <a:gd name="T9" fmla="*/ 115 h 1359"/>
                <a:gd name="T10" fmla="*/ 0 60000 65536"/>
                <a:gd name="T11" fmla="*/ 0 60000 65536"/>
                <a:gd name="T12" fmla="*/ 0 60000 65536"/>
                <a:gd name="T13" fmla="*/ 0 60000 65536"/>
                <a:gd name="T14" fmla="*/ 0 60000 65536"/>
                <a:gd name="T15" fmla="*/ 0 w 17"/>
                <a:gd name="T16" fmla="*/ 0 h 1359"/>
                <a:gd name="T17" fmla="*/ 17 w 17"/>
                <a:gd name="T18" fmla="*/ 1359 h 1359"/>
              </a:gdLst>
              <a:ahLst/>
              <a:cxnLst>
                <a:cxn ang="T10">
                  <a:pos x="T0" y="T1"/>
                </a:cxn>
                <a:cxn ang="T11">
                  <a:pos x="T2" y="T3"/>
                </a:cxn>
                <a:cxn ang="T12">
                  <a:pos x="T4" y="T5"/>
                </a:cxn>
                <a:cxn ang="T13">
                  <a:pos x="T6" y="T7"/>
                </a:cxn>
                <a:cxn ang="T14">
                  <a:pos x="T8" y="T9"/>
                </a:cxn>
              </a:cxnLst>
              <a:rect l="T15" t="T16" r="T17" b="T18"/>
              <a:pathLst>
                <a:path w="17" h="1359">
                  <a:moveTo>
                    <a:pt x="0" y="1342"/>
                  </a:moveTo>
                  <a:lnTo>
                    <a:pt x="0" y="17"/>
                  </a:lnTo>
                  <a:lnTo>
                    <a:pt x="17" y="0"/>
                  </a:lnTo>
                  <a:lnTo>
                    <a:pt x="17" y="1359"/>
                  </a:lnTo>
                  <a:lnTo>
                    <a:pt x="0" y="1342"/>
                  </a:lnTo>
                  <a:close/>
                </a:path>
              </a:pathLst>
            </a:custGeom>
            <a:solidFill>
              <a:srgbClr val="B51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687" name="Freeform 523"/>
            <p:cNvSpPr>
              <a:spLocks/>
            </p:cNvSpPr>
            <p:nvPr/>
          </p:nvSpPr>
          <p:spPr bwMode="auto">
            <a:xfrm>
              <a:off x="3487" y="2260"/>
              <a:ext cx="5" cy="400"/>
            </a:xfrm>
            <a:custGeom>
              <a:avLst/>
              <a:gdLst>
                <a:gd name="T0" fmla="*/ 0 w 17"/>
                <a:gd name="T1" fmla="*/ 115 h 1374"/>
                <a:gd name="T2" fmla="*/ 0 w 17"/>
                <a:gd name="T3" fmla="*/ 1 h 1374"/>
                <a:gd name="T4" fmla="*/ 1 w 17"/>
                <a:gd name="T5" fmla="*/ 0 h 1374"/>
                <a:gd name="T6" fmla="*/ 1 w 17"/>
                <a:gd name="T7" fmla="*/ 116 h 1374"/>
                <a:gd name="T8" fmla="*/ 0 w 17"/>
                <a:gd name="T9" fmla="*/ 115 h 1374"/>
                <a:gd name="T10" fmla="*/ 0 60000 65536"/>
                <a:gd name="T11" fmla="*/ 0 60000 65536"/>
                <a:gd name="T12" fmla="*/ 0 60000 65536"/>
                <a:gd name="T13" fmla="*/ 0 60000 65536"/>
                <a:gd name="T14" fmla="*/ 0 60000 65536"/>
                <a:gd name="T15" fmla="*/ 0 w 17"/>
                <a:gd name="T16" fmla="*/ 0 h 1374"/>
                <a:gd name="T17" fmla="*/ 17 w 17"/>
                <a:gd name="T18" fmla="*/ 1374 h 1374"/>
              </a:gdLst>
              <a:ahLst/>
              <a:cxnLst>
                <a:cxn ang="T10">
                  <a:pos x="T0" y="T1"/>
                </a:cxn>
                <a:cxn ang="T11">
                  <a:pos x="T2" y="T3"/>
                </a:cxn>
                <a:cxn ang="T12">
                  <a:pos x="T4" y="T5"/>
                </a:cxn>
                <a:cxn ang="T13">
                  <a:pos x="T6" y="T7"/>
                </a:cxn>
                <a:cxn ang="T14">
                  <a:pos x="T8" y="T9"/>
                </a:cxn>
              </a:cxnLst>
              <a:rect l="T15" t="T16" r="T17" b="T18"/>
              <a:pathLst>
                <a:path w="17" h="1374">
                  <a:moveTo>
                    <a:pt x="0" y="1358"/>
                  </a:moveTo>
                  <a:lnTo>
                    <a:pt x="0" y="16"/>
                  </a:lnTo>
                  <a:lnTo>
                    <a:pt x="17" y="0"/>
                  </a:lnTo>
                  <a:lnTo>
                    <a:pt x="17" y="1374"/>
                  </a:lnTo>
                  <a:lnTo>
                    <a:pt x="0" y="1358"/>
                  </a:lnTo>
                  <a:close/>
                </a:path>
              </a:pathLst>
            </a:custGeom>
            <a:solidFill>
              <a:srgbClr val="B51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688" name="Freeform 524"/>
            <p:cNvSpPr>
              <a:spLocks/>
            </p:cNvSpPr>
            <p:nvPr/>
          </p:nvSpPr>
          <p:spPr bwMode="auto">
            <a:xfrm>
              <a:off x="3489" y="2258"/>
              <a:ext cx="5" cy="406"/>
            </a:xfrm>
            <a:custGeom>
              <a:avLst/>
              <a:gdLst>
                <a:gd name="T0" fmla="*/ 0 w 16"/>
                <a:gd name="T1" fmla="*/ 117 h 1392"/>
                <a:gd name="T2" fmla="*/ 0 w 16"/>
                <a:gd name="T3" fmla="*/ 1 h 1392"/>
                <a:gd name="T4" fmla="*/ 2 w 16"/>
                <a:gd name="T5" fmla="*/ 0 h 1392"/>
                <a:gd name="T6" fmla="*/ 2 w 16"/>
                <a:gd name="T7" fmla="*/ 118 h 1392"/>
                <a:gd name="T8" fmla="*/ 0 w 16"/>
                <a:gd name="T9" fmla="*/ 117 h 1392"/>
                <a:gd name="T10" fmla="*/ 0 60000 65536"/>
                <a:gd name="T11" fmla="*/ 0 60000 65536"/>
                <a:gd name="T12" fmla="*/ 0 60000 65536"/>
                <a:gd name="T13" fmla="*/ 0 60000 65536"/>
                <a:gd name="T14" fmla="*/ 0 60000 65536"/>
                <a:gd name="T15" fmla="*/ 0 w 16"/>
                <a:gd name="T16" fmla="*/ 0 h 1392"/>
                <a:gd name="T17" fmla="*/ 16 w 16"/>
                <a:gd name="T18" fmla="*/ 1392 h 1392"/>
              </a:gdLst>
              <a:ahLst/>
              <a:cxnLst>
                <a:cxn ang="T10">
                  <a:pos x="T0" y="T1"/>
                </a:cxn>
                <a:cxn ang="T11">
                  <a:pos x="T2" y="T3"/>
                </a:cxn>
                <a:cxn ang="T12">
                  <a:pos x="T4" y="T5"/>
                </a:cxn>
                <a:cxn ang="T13">
                  <a:pos x="T6" y="T7"/>
                </a:cxn>
                <a:cxn ang="T14">
                  <a:pos x="T8" y="T9"/>
                </a:cxn>
              </a:cxnLst>
              <a:rect l="T15" t="T16" r="T17" b="T18"/>
              <a:pathLst>
                <a:path w="16" h="1392">
                  <a:moveTo>
                    <a:pt x="0" y="1377"/>
                  </a:moveTo>
                  <a:lnTo>
                    <a:pt x="0" y="18"/>
                  </a:lnTo>
                  <a:lnTo>
                    <a:pt x="16" y="0"/>
                  </a:lnTo>
                  <a:lnTo>
                    <a:pt x="16" y="1392"/>
                  </a:lnTo>
                  <a:lnTo>
                    <a:pt x="0" y="1377"/>
                  </a:lnTo>
                  <a:close/>
                </a:path>
              </a:pathLst>
            </a:custGeom>
            <a:solidFill>
              <a:srgbClr val="B51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689" name="Freeform 525"/>
            <p:cNvSpPr>
              <a:spLocks/>
            </p:cNvSpPr>
            <p:nvPr/>
          </p:nvSpPr>
          <p:spPr bwMode="auto">
            <a:xfrm>
              <a:off x="3492" y="2254"/>
              <a:ext cx="4" cy="412"/>
            </a:xfrm>
            <a:custGeom>
              <a:avLst/>
              <a:gdLst>
                <a:gd name="T0" fmla="*/ 0 w 17"/>
                <a:gd name="T1" fmla="*/ 119 h 1409"/>
                <a:gd name="T2" fmla="*/ 0 w 17"/>
                <a:gd name="T3" fmla="*/ 1 h 1409"/>
                <a:gd name="T4" fmla="*/ 1 w 17"/>
                <a:gd name="T5" fmla="*/ 0 h 1409"/>
                <a:gd name="T6" fmla="*/ 1 w 17"/>
                <a:gd name="T7" fmla="*/ 120 h 1409"/>
                <a:gd name="T8" fmla="*/ 0 w 17"/>
                <a:gd name="T9" fmla="*/ 119 h 1409"/>
                <a:gd name="T10" fmla="*/ 0 60000 65536"/>
                <a:gd name="T11" fmla="*/ 0 60000 65536"/>
                <a:gd name="T12" fmla="*/ 0 60000 65536"/>
                <a:gd name="T13" fmla="*/ 0 60000 65536"/>
                <a:gd name="T14" fmla="*/ 0 60000 65536"/>
                <a:gd name="T15" fmla="*/ 0 w 17"/>
                <a:gd name="T16" fmla="*/ 0 h 1409"/>
                <a:gd name="T17" fmla="*/ 17 w 17"/>
                <a:gd name="T18" fmla="*/ 1409 h 1409"/>
              </a:gdLst>
              <a:ahLst/>
              <a:cxnLst>
                <a:cxn ang="T10">
                  <a:pos x="T0" y="T1"/>
                </a:cxn>
                <a:cxn ang="T11">
                  <a:pos x="T2" y="T3"/>
                </a:cxn>
                <a:cxn ang="T12">
                  <a:pos x="T4" y="T5"/>
                </a:cxn>
                <a:cxn ang="T13">
                  <a:pos x="T6" y="T7"/>
                </a:cxn>
                <a:cxn ang="T14">
                  <a:pos x="T8" y="T9"/>
                </a:cxn>
              </a:cxnLst>
              <a:rect l="T15" t="T16" r="T17" b="T18"/>
              <a:pathLst>
                <a:path w="17" h="1409">
                  <a:moveTo>
                    <a:pt x="0" y="1392"/>
                  </a:moveTo>
                  <a:lnTo>
                    <a:pt x="0" y="18"/>
                  </a:lnTo>
                  <a:lnTo>
                    <a:pt x="17" y="0"/>
                  </a:lnTo>
                  <a:lnTo>
                    <a:pt x="17" y="1409"/>
                  </a:lnTo>
                  <a:lnTo>
                    <a:pt x="0" y="1392"/>
                  </a:lnTo>
                  <a:close/>
                </a:path>
              </a:pathLst>
            </a:custGeom>
            <a:solidFill>
              <a:srgbClr val="B51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690" name="Freeform 526"/>
            <p:cNvSpPr>
              <a:spLocks/>
            </p:cNvSpPr>
            <p:nvPr/>
          </p:nvSpPr>
          <p:spPr bwMode="auto">
            <a:xfrm>
              <a:off x="3494" y="2252"/>
              <a:ext cx="4" cy="416"/>
            </a:xfrm>
            <a:custGeom>
              <a:avLst/>
              <a:gdLst>
                <a:gd name="T0" fmla="*/ 0 w 17"/>
                <a:gd name="T1" fmla="*/ 120 h 1425"/>
                <a:gd name="T2" fmla="*/ 0 w 17"/>
                <a:gd name="T3" fmla="*/ 1 h 1425"/>
                <a:gd name="T4" fmla="*/ 1 w 17"/>
                <a:gd name="T5" fmla="*/ 0 h 1425"/>
                <a:gd name="T6" fmla="*/ 1 w 17"/>
                <a:gd name="T7" fmla="*/ 121 h 1425"/>
                <a:gd name="T8" fmla="*/ 0 w 17"/>
                <a:gd name="T9" fmla="*/ 120 h 1425"/>
                <a:gd name="T10" fmla="*/ 0 60000 65536"/>
                <a:gd name="T11" fmla="*/ 0 60000 65536"/>
                <a:gd name="T12" fmla="*/ 0 60000 65536"/>
                <a:gd name="T13" fmla="*/ 0 60000 65536"/>
                <a:gd name="T14" fmla="*/ 0 60000 65536"/>
                <a:gd name="T15" fmla="*/ 0 w 17"/>
                <a:gd name="T16" fmla="*/ 0 h 1425"/>
                <a:gd name="T17" fmla="*/ 17 w 17"/>
                <a:gd name="T18" fmla="*/ 1425 h 1425"/>
              </a:gdLst>
              <a:ahLst/>
              <a:cxnLst>
                <a:cxn ang="T10">
                  <a:pos x="T0" y="T1"/>
                </a:cxn>
                <a:cxn ang="T11">
                  <a:pos x="T2" y="T3"/>
                </a:cxn>
                <a:cxn ang="T12">
                  <a:pos x="T4" y="T5"/>
                </a:cxn>
                <a:cxn ang="T13">
                  <a:pos x="T6" y="T7"/>
                </a:cxn>
                <a:cxn ang="T14">
                  <a:pos x="T8" y="T9"/>
                </a:cxn>
              </a:cxnLst>
              <a:rect l="T15" t="T16" r="T17" b="T18"/>
              <a:pathLst>
                <a:path w="17" h="1425">
                  <a:moveTo>
                    <a:pt x="0" y="1408"/>
                  </a:moveTo>
                  <a:lnTo>
                    <a:pt x="0" y="16"/>
                  </a:lnTo>
                  <a:lnTo>
                    <a:pt x="17" y="0"/>
                  </a:lnTo>
                  <a:lnTo>
                    <a:pt x="17" y="1425"/>
                  </a:lnTo>
                  <a:lnTo>
                    <a:pt x="0" y="1408"/>
                  </a:lnTo>
                  <a:close/>
                </a:path>
              </a:pathLst>
            </a:custGeom>
            <a:solidFill>
              <a:srgbClr val="B51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691" name="Freeform 527"/>
            <p:cNvSpPr>
              <a:spLocks/>
            </p:cNvSpPr>
            <p:nvPr/>
          </p:nvSpPr>
          <p:spPr bwMode="auto">
            <a:xfrm>
              <a:off x="3496" y="2250"/>
              <a:ext cx="4" cy="421"/>
            </a:xfrm>
            <a:custGeom>
              <a:avLst/>
              <a:gdLst>
                <a:gd name="T0" fmla="*/ 0 w 16"/>
                <a:gd name="T1" fmla="*/ 122 h 1441"/>
                <a:gd name="T2" fmla="*/ 0 w 16"/>
                <a:gd name="T3" fmla="*/ 1 h 1441"/>
                <a:gd name="T4" fmla="*/ 1 w 16"/>
                <a:gd name="T5" fmla="*/ 0 h 1441"/>
                <a:gd name="T6" fmla="*/ 1 w 16"/>
                <a:gd name="T7" fmla="*/ 123 h 1441"/>
                <a:gd name="T8" fmla="*/ 0 w 16"/>
                <a:gd name="T9" fmla="*/ 122 h 1441"/>
                <a:gd name="T10" fmla="*/ 0 60000 65536"/>
                <a:gd name="T11" fmla="*/ 0 60000 65536"/>
                <a:gd name="T12" fmla="*/ 0 60000 65536"/>
                <a:gd name="T13" fmla="*/ 0 60000 65536"/>
                <a:gd name="T14" fmla="*/ 0 60000 65536"/>
                <a:gd name="T15" fmla="*/ 0 w 16"/>
                <a:gd name="T16" fmla="*/ 0 h 1441"/>
                <a:gd name="T17" fmla="*/ 16 w 16"/>
                <a:gd name="T18" fmla="*/ 1441 h 1441"/>
              </a:gdLst>
              <a:ahLst/>
              <a:cxnLst>
                <a:cxn ang="T10">
                  <a:pos x="T0" y="T1"/>
                </a:cxn>
                <a:cxn ang="T11">
                  <a:pos x="T2" y="T3"/>
                </a:cxn>
                <a:cxn ang="T12">
                  <a:pos x="T4" y="T5"/>
                </a:cxn>
                <a:cxn ang="T13">
                  <a:pos x="T6" y="T7"/>
                </a:cxn>
                <a:cxn ang="T14">
                  <a:pos x="T8" y="T9"/>
                </a:cxn>
              </a:cxnLst>
              <a:rect l="T15" t="T16" r="T17" b="T18"/>
              <a:pathLst>
                <a:path w="16" h="1441">
                  <a:moveTo>
                    <a:pt x="0" y="1426"/>
                  </a:moveTo>
                  <a:lnTo>
                    <a:pt x="0" y="17"/>
                  </a:lnTo>
                  <a:lnTo>
                    <a:pt x="16" y="0"/>
                  </a:lnTo>
                  <a:lnTo>
                    <a:pt x="16" y="1441"/>
                  </a:lnTo>
                  <a:lnTo>
                    <a:pt x="0" y="1426"/>
                  </a:lnTo>
                  <a:close/>
                </a:path>
              </a:pathLst>
            </a:custGeom>
            <a:solidFill>
              <a:srgbClr val="B81F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692" name="Freeform 528"/>
            <p:cNvSpPr>
              <a:spLocks/>
            </p:cNvSpPr>
            <p:nvPr/>
          </p:nvSpPr>
          <p:spPr bwMode="auto">
            <a:xfrm>
              <a:off x="3498" y="2247"/>
              <a:ext cx="5" cy="426"/>
            </a:xfrm>
            <a:custGeom>
              <a:avLst/>
              <a:gdLst>
                <a:gd name="T0" fmla="*/ 0 w 17"/>
                <a:gd name="T1" fmla="*/ 123 h 1457"/>
                <a:gd name="T2" fmla="*/ 0 w 17"/>
                <a:gd name="T3" fmla="*/ 1 h 1457"/>
                <a:gd name="T4" fmla="*/ 1 w 17"/>
                <a:gd name="T5" fmla="*/ 0 h 1457"/>
                <a:gd name="T6" fmla="*/ 1 w 17"/>
                <a:gd name="T7" fmla="*/ 125 h 1457"/>
                <a:gd name="T8" fmla="*/ 0 w 17"/>
                <a:gd name="T9" fmla="*/ 123 h 1457"/>
                <a:gd name="T10" fmla="*/ 0 60000 65536"/>
                <a:gd name="T11" fmla="*/ 0 60000 65536"/>
                <a:gd name="T12" fmla="*/ 0 60000 65536"/>
                <a:gd name="T13" fmla="*/ 0 60000 65536"/>
                <a:gd name="T14" fmla="*/ 0 60000 65536"/>
                <a:gd name="T15" fmla="*/ 0 w 17"/>
                <a:gd name="T16" fmla="*/ 0 h 1457"/>
                <a:gd name="T17" fmla="*/ 17 w 17"/>
                <a:gd name="T18" fmla="*/ 1457 h 1457"/>
              </a:gdLst>
              <a:ahLst/>
              <a:cxnLst>
                <a:cxn ang="T10">
                  <a:pos x="T0" y="T1"/>
                </a:cxn>
                <a:cxn ang="T11">
                  <a:pos x="T2" y="T3"/>
                </a:cxn>
                <a:cxn ang="T12">
                  <a:pos x="T4" y="T5"/>
                </a:cxn>
                <a:cxn ang="T13">
                  <a:pos x="T6" y="T7"/>
                </a:cxn>
                <a:cxn ang="T14">
                  <a:pos x="T8" y="T9"/>
                </a:cxn>
              </a:cxnLst>
              <a:rect l="T15" t="T16" r="T17" b="T18"/>
              <a:pathLst>
                <a:path w="17" h="1457">
                  <a:moveTo>
                    <a:pt x="0" y="1442"/>
                  </a:moveTo>
                  <a:lnTo>
                    <a:pt x="0" y="17"/>
                  </a:lnTo>
                  <a:lnTo>
                    <a:pt x="17" y="0"/>
                  </a:lnTo>
                  <a:lnTo>
                    <a:pt x="17" y="1457"/>
                  </a:lnTo>
                  <a:lnTo>
                    <a:pt x="0" y="1442"/>
                  </a:lnTo>
                  <a:close/>
                </a:path>
              </a:pathLst>
            </a:custGeom>
            <a:solidFill>
              <a:srgbClr val="B81F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693" name="Freeform 529"/>
            <p:cNvSpPr>
              <a:spLocks/>
            </p:cNvSpPr>
            <p:nvPr/>
          </p:nvSpPr>
          <p:spPr bwMode="auto">
            <a:xfrm>
              <a:off x="3500" y="2245"/>
              <a:ext cx="6" cy="430"/>
            </a:xfrm>
            <a:custGeom>
              <a:avLst/>
              <a:gdLst>
                <a:gd name="T0" fmla="*/ 0 w 17"/>
                <a:gd name="T1" fmla="*/ 124 h 1474"/>
                <a:gd name="T2" fmla="*/ 0 w 17"/>
                <a:gd name="T3" fmla="*/ 1 h 1474"/>
                <a:gd name="T4" fmla="*/ 2 w 17"/>
                <a:gd name="T5" fmla="*/ 0 h 1474"/>
                <a:gd name="T6" fmla="*/ 2 w 17"/>
                <a:gd name="T7" fmla="*/ 125 h 1474"/>
                <a:gd name="T8" fmla="*/ 0 w 17"/>
                <a:gd name="T9" fmla="*/ 124 h 1474"/>
                <a:gd name="T10" fmla="*/ 0 60000 65536"/>
                <a:gd name="T11" fmla="*/ 0 60000 65536"/>
                <a:gd name="T12" fmla="*/ 0 60000 65536"/>
                <a:gd name="T13" fmla="*/ 0 60000 65536"/>
                <a:gd name="T14" fmla="*/ 0 60000 65536"/>
                <a:gd name="T15" fmla="*/ 0 w 17"/>
                <a:gd name="T16" fmla="*/ 0 h 1474"/>
                <a:gd name="T17" fmla="*/ 17 w 17"/>
                <a:gd name="T18" fmla="*/ 1474 h 1474"/>
              </a:gdLst>
              <a:ahLst/>
              <a:cxnLst>
                <a:cxn ang="T10">
                  <a:pos x="T0" y="T1"/>
                </a:cxn>
                <a:cxn ang="T11">
                  <a:pos x="T2" y="T3"/>
                </a:cxn>
                <a:cxn ang="T12">
                  <a:pos x="T4" y="T5"/>
                </a:cxn>
                <a:cxn ang="T13">
                  <a:pos x="T6" y="T7"/>
                </a:cxn>
                <a:cxn ang="T14">
                  <a:pos x="T8" y="T9"/>
                </a:cxn>
              </a:cxnLst>
              <a:rect l="T15" t="T16" r="T17" b="T18"/>
              <a:pathLst>
                <a:path w="17" h="1474">
                  <a:moveTo>
                    <a:pt x="0" y="1457"/>
                  </a:moveTo>
                  <a:lnTo>
                    <a:pt x="0" y="16"/>
                  </a:lnTo>
                  <a:lnTo>
                    <a:pt x="17" y="0"/>
                  </a:lnTo>
                  <a:lnTo>
                    <a:pt x="17" y="1474"/>
                  </a:lnTo>
                  <a:lnTo>
                    <a:pt x="0" y="1457"/>
                  </a:lnTo>
                  <a:close/>
                </a:path>
              </a:pathLst>
            </a:custGeom>
            <a:solidFill>
              <a:srgbClr val="B81F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694" name="Freeform 530"/>
            <p:cNvSpPr>
              <a:spLocks/>
            </p:cNvSpPr>
            <p:nvPr/>
          </p:nvSpPr>
          <p:spPr bwMode="auto">
            <a:xfrm>
              <a:off x="3503" y="2243"/>
              <a:ext cx="5" cy="435"/>
            </a:xfrm>
            <a:custGeom>
              <a:avLst/>
              <a:gdLst>
                <a:gd name="T0" fmla="*/ 0 w 16"/>
                <a:gd name="T1" fmla="*/ 125 h 1492"/>
                <a:gd name="T2" fmla="*/ 0 w 16"/>
                <a:gd name="T3" fmla="*/ 1 h 1492"/>
                <a:gd name="T4" fmla="*/ 2 w 16"/>
                <a:gd name="T5" fmla="*/ 0 h 1492"/>
                <a:gd name="T6" fmla="*/ 2 w 16"/>
                <a:gd name="T7" fmla="*/ 127 h 1492"/>
                <a:gd name="T8" fmla="*/ 0 w 16"/>
                <a:gd name="T9" fmla="*/ 125 h 1492"/>
                <a:gd name="T10" fmla="*/ 0 60000 65536"/>
                <a:gd name="T11" fmla="*/ 0 60000 65536"/>
                <a:gd name="T12" fmla="*/ 0 60000 65536"/>
                <a:gd name="T13" fmla="*/ 0 60000 65536"/>
                <a:gd name="T14" fmla="*/ 0 60000 65536"/>
                <a:gd name="T15" fmla="*/ 0 w 16"/>
                <a:gd name="T16" fmla="*/ 0 h 1492"/>
                <a:gd name="T17" fmla="*/ 16 w 16"/>
                <a:gd name="T18" fmla="*/ 1492 h 1492"/>
              </a:gdLst>
              <a:ahLst/>
              <a:cxnLst>
                <a:cxn ang="T10">
                  <a:pos x="T0" y="T1"/>
                </a:cxn>
                <a:cxn ang="T11">
                  <a:pos x="T2" y="T3"/>
                </a:cxn>
                <a:cxn ang="T12">
                  <a:pos x="T4" y="T5"/>
                </a:cxn>
                <a:cxn ang="T13">
                  <a:pos x="T6" y="T7"/>
                </a:cxn>
                <a:cxn ang="T14">
                  <a:pos x="T8" y="T9"/>
                </a:cxn>
              </a:cxnLst>
              <a:rect l="T15" t="T16" r="T17" b="T18"/>
              <a:pathLst>
                <a:path w="16" h="1492">
                  <a:moveTo>
                    <a:pt x="0" y="1475"/>
                  </a:moveTo>
                  <a:lnTo>
                    <a:pt x="0" y="18"/>
                  </a:lnTo>
                  <a:lnTo>
                    <a:pt x="16" y="0"/>
                  </a:lnTo>
                  <a:lnTo>
                    <a:pt x="16" y="1492"/>
                  </a:lnTo>
                  <a:lnTo>
                    <a:pt x="0" y="1475"/>
                  </a:lnTo>
                  <a:close/>
                </a:path>
              </a:pathLst>
            </a:custGeom>
            <a:solidFill>
              <a:srgbClr val="B81F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695" name="Freeform 531"/>
            <p:cNvSpPr>
              <a:spLocks/>
            </p:cNvSpPr>
            <p:nvPr/>
          </p:nvSpPr>
          <p:spPr bwMode="auto">
            <a:xfrm>
              <a:off x="3506" y="2240"/>
              <a:ext cx="4" cy="440"/>
            </a:xfrm>
            <a:custGeom>
              <a:avLst/>
              <a:gdLst>
                <a:gd name="T0" fmla="*/ 0 w 17"/>
                <a:gd name="T1" fmla="*/ 127 h 1507"/>
                <a:gd name="T2" fmla="*/ 0 w 17"/>
                <a:gd name="T3" fmla="*/ 1 h 1507"/>
                <a:gd name="T4" fmla="*/ 1 w 17"/>
                <a:gd name="T5" fmla="*/ 0 h 1507"/>
                <a:gd name="T6" fmla="*/ 1 w 17"/>
                <a:gd name="T7" fmla="*/ 128 h 1507"/>
                <a:gd name="T8" fmla="*/ 0 w 17"/>
                <a:gd name="T9" fmla="*/ 127 h 1507"/>
                <a:gd name="T10" fmla="*/ 0 60000 65536"/>
                <a:gd name="T11" fmla="*/ 0 60000 65536"/>
                <a:gd name="T12" fmla="*/ 0 60000 65536"/>
                <a:gd name="T13" fmla="*/ 0 60000 65536"/>
                <a:gd name="T14" fmla="*/ 0 60000 65536"/>
                <a:gd name="T15" fmla="*/ 0 w 17"/>
                <a:gd name="T16" fmla="*/ 0 h 1507"/>
                <a:gd name="T17" fmla="*/ 17 w 17"/>
                <a:gd name="T18" fmla="*/ 1507 h 1507"/>
              </a:gdLst>
              <a:ahLst/>
              <a:cxnLst>
                <a:cxn ang="T10">
                  <a:pos x="T0" y="T1"/>
                </a:cxn>
                <a:cxn ang="T11">
                  <a:pos x="T2" y="T3"/>
                </a:cxn>
                <a:cxn ang="T12">
                  <a:pos x="T4" y="T5"/>
                </a:cxn>
                <a:cxn ang="T13">
                  <a:pos x="T6" y="T7"/>
                </a:cxn>
                <a:cxn ang="T14">
                  <a:pos x="T8" y="T9"/>
                </a:cxn>
              </a:cxnLst>
              <a:rect l="T15" t="T16" r="T17" b="T18"/>
              <a:pathLst>
                <a:path w="17" h="1507">
                  <a:moveTo>
                    <a:pt x="0" y="1492"/>
                  </a:moveTo>
                  <a:lnTo>
                    <a:pt x="0" y="18"/>
                  </a:lnTo>
                  <a:lnTo>
                    <a:pt x="17" y="0"/>
                  </a:lnTo>
                  <a:lnTo>
                    <a:pt x="17" y="1507"/>
                  </a:lnTo>
                  <a:lnTo>
                    <a:pt x="0" y="1492"/>
                  </a:lnTo>
                  <a:close/>
                </a:path>
              </a:pathLst>
            </a:custGeom>
            <a:solidFill>
              <a:srgbClr val="B81F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696" name="Freeform 532"/>
            <p:cNvSpPr>
              <a:spLocks/>
            </p:cNvSpPr>
            <p:nvPr/>
          </p:nvSpPr>
          <p:spPr bwMode="auto">
            <a:xfrm>
              <a:off x="3508" y="2238"/>
              <a:ext cx="4" cy="444"/>
            </a:xfrm>
            <a:custGeom>
              <a:avLst/>
              <a:gdLst>
                <a:gd name="T0" fmla="*/ 0 w 17"/>
                <a:gd name="T1" fmla="*/ 128 h 1525"/>
                <a:gd name="T2" fmla="*/ 0 w 17"/>
                <a:gd name="T3" fmla="*/ 1 h 1525"/>
                <a:gd name="T4" fmla="*/ 1 w 17"/>
                <a:gd name="T5" fmla="*/ 0 h 1525"/>
                <a:gd name="T6" fmla="*/ 1 w 17"/>
                <a:gd name="T7" fmla="*/ 129 h 1525"/>
                <a:gd name="T8" fmla="*/ 0 w 17"/>
                <a:gd name="T9" fmla="*/ 128 h 1525"/>
                <a:gd name="T10" fmla="*/ 0 60000 65536"/>
                <a:gd name="T11" fmla="*/ 0 60000 65536"/>
                <a:gd name="T12" fmla="*/ 0 60000 65536"/>
                <a:gd name="T13" fmla="*/ 0 60000 65536"/>
                <a:gd name="T14" fmla="*/ 0 60000 65536"/>
                <a:gd name="T15" fmla="*/ 0 w 17"/>
                <a:gd name="T16" fmla="*/ 0 h 1525"/>
                <a:gd name="T17" fmla="*/ 17 w 17"/>
                <a:gd name="T18" fmla="*/ 1525 h 1525"/>
              </a:gdLst>
              <a:ahLst/>
              <a:cxnLst>
                <a:cxn ang="T10">
                  <a:pos x="T0" y="T1"/>
                </a:cxn>
                <a:cxn ang="T11">
                  <a:pos x="T2" y="T3"/>
                </a:cxn>
                <a:cxn ang="T12">
                  <a:pos x="T4" y="T5"/>
                </a:cxn>
                <a:cxn ang="T13">
                  <a:pos x="T6" y="T7"/>
                </a:cxn>
                <a:cxn ang="T14">
                  <a:pos x="T8" y="T9"/>
                </a:cxn>
              </a:cxnLst>
              <a:rect l="T15" t="T16" r="T17" b="T18"/>
              <a:pathLst>
                <a:path w="17" h="1525">
                  <a:moveTo>
                    <a:pt x="0" y="1509"/>
                  </a:moveTo>
                  <a:lnTo>
                    <a:pt x="0" y="17"/>
                  </a:lnTo>
                  <a:lnTo>
                    <a:pt x="17" y="0"/>
                  </a:lnTo>
                  <a:lnTo>
                    <a:pt x="17" y="1525"/>
                  </a:lnTo>
                  <a:lnTo>
                    <a:pt x="0" y="1509"/>
                  </a:lnTo>
                  <a:close/>
                </a:path>
              </a:pathLst>
            </a:custGeom>
            <a:solidFill>
              <a:srgbClr val="B81F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697" name="Freeform 533"/>
            <p:cNvSpPr>
              <a:spLocks/>
            </p:cNvSpPr>
            <p:nvPr/>
          </p:nvSpPr>
          <p:spPr bwMode="auto">
            <a:xfrm>
              <a:off x="3510" y="2234"/>
              <a:ext cx="5" cy="451"/>
            </a:xfrm>
            <a:custGeom>
              <a:avLst/>
              <a:gdLst>
                <a:gd name="T0" fmla="*/ 0 w 16"/>
                <a:gd name="T1" fmla="*/ 131 h 1541"/>
                <a:gd name="T2" fmla="*/ 0 w 16"/>
                <a:gd name="T3" fmla="*/ 1 h 1541"/>
                <a:gd name="T4" fmla="*/ 2 w 16"/>
                <a:gd name="T5" fmla="*/ 0 h 1541"/>
                <a:gd name="T6" fmla="*/ 2 w 16"/>
                <a:gd name="T7" fmla="*/ 132 h 1541"/>
                <a:gd name="T8" fmla="*/ 0 w 16"/>
                <a:gd name="T9" fmla="*/ 131 h 1541"/>
                <a:gd name="T10" fmla="*/ 0 60000 65536"/>
                <a:gd name="T11" fmla="*/ 0 60000 65536"/>
                <a:gd name="T12" fmla="*/ 0 60000 65536"/>
                <a:gd name="T13" fmla="*/ 0 60000 65536"/>
                <a:gd name="T14" fmla="*/ 0 60000 65536"/>
                <a:gd name="T15" fmla="*/ 0 w 16"/>
                <a:gd name="T16" fmla="*/ 0 h 1541"/>
                <a:gd name="T17" fmla="*/ 16 w 16"/>
                <a:gd name="T18" fmla="*/ 1541 h 1541"/>
              </a:gdLst>
              <a:ahLst/>
              <a:cxnLst>
                <a:cxn ang="T10">
                  <a:pos x="T0" y="T1"/>
                </a:cxn>
                <a:cxn ang="T11">
                  <a:pos x="T2" y="T3"/>
                </a:cxn>
                <a:cxn ang="T12">
                  <a:pos x="T4" y="T5"/>
                </a:cxn>
                <a:cxn ang="T13">
                  <a:pos x="T6" y="T7"/>
                </a:cxn>
                <a:cxn ang="T14">
                  <a:pos x="T8" y="T9"/>
                </a:cxn>
              </a:cxnLst>
              <a:rect l="T15" t="T16" r="T17" b="T18"/>
              <a:pathLst>
                <a:path w="16" h="1541">
                  <a:moveTo>
                    <a:pt x="0" y="1524"/>
                  </a:moveTo>
                  <a:lnTo>
                    <a:pt x="0" y="17"/>
                  </a:lnTo>
                  <a:lnTo>
                    <a:pt x="16" y="0"/>
                  </a:lnTo>
                  <a:lnTo>
                    <a:pt x="16" y="1541"/>
                  </a:lnTo>
                  <a:lnTo>
                    <a:pt x="0" y="1524"/>
                  </a:lnTo>
                  <a:close/>
                </a:path>
              </a:pathLst>
            </a:custGeom>
            <a:solidFill>
              <a:srgbClr val="B81F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698" name="Freeform 534"/>
            <p:cNvSpPr>
              <a:spLocks/>
            </p:cNvSpPr>
            <p:nvPr/>
          </p:nvSpPr>
          <p:spPr bwMode="auto">
            <a:xfrm>
              <a:off x="3512" y="2232"/>
              <a:ext cx="5" cy="455"/>
            </a:xfrm>
            <a:custGeom>
              <a:avLst/>
              <a:gdLst>
                <a:gd name="T0" fmla="*/ 0 w 17"/>
                <a:gd name="T1" fmla="*/ 132 h 1557"/>
                <a:gd name="T2" fmla="*/ 0 w 17"/>
                <a:gd name="T3" fmla="*/ 1 h 1557"/>
                <a:gd name="T4" fmla="*/ 1 w 17"/>
                <a:gd name="T5" fmla="*/ 0 h 1557"/>
                <a:gd name="T6" fmla="*/ 1 w 17"/>
                <a:gd name="T7" fmla="*/ 133 h 1557"/>
                <a:gd name="T8" fmla="*/ 0 w 17"/>
                <a:gd name="T9" fmla="*/ 132 h 1557"/>
                <a:gd name="T10" fmla="*/ 0 60000 65536"/>
                <a:gd name="T11" fmla="*/ 0 60000 65536"/>
                <a:gd name="T12" fmla="*/ 0 60000 65536"/>
                <a:gd name="T13" fmla="*/ 0 60000 65536"/>
                <a:gd name="T14" fmla="*/ 0 60000 65536"/>
                <a:gd name="T15" fmla="*/ 0 w 17"/>
                <a:gd name="T16" fmla="*/ 0 h 1557"/>
                <a:gd name="T17" fmla="*/ 17 w 17"/>
                <a:gd name="T18" fmla="*/ 1557 h 1557"/>
              </a:gdLst>
              <a:ahLst/>
              <a:cxnLst>
                <a:cxn ang="T10">
                  <a:pos x="T0" y="T1"/>
                </a:cxn>
                <a:cxn ang="T11">
                  <a:pos x="T2" y="T3"/>
                </a:cxn>
                <a:cxn ang="T12">
                  <a:pos x="T4" y="T5"/>
                </a:cxn>
                <a:cxn ang="T13">
                  <a:pos x="T6" y="T7"/>
                </a:cxn>
                <a:cxn ang="T14">
                  <a:pos x="T8" y="T9"/>
                </a:cxn>
              </a:cxnLst>
              <a:rect l="T15" t="T16" r="T17" b="T18"/>
              <a:pathLst>
                <a:path w="17" h="1557">
                  <a:moveTo>
                    <a:pt x="0" y="1541"/>
                  </a:moveTo>
                  <a:lnTo>
                    <a:pt x="0" y="16"/>
                  </a:lnTo>
                  <a:lnTo>
                    <a:pt x="17" y="0"/>
                  </a:lnTo>
                  <a:lnTo>
                    <a:pt x="17" y="1557"/>
                  </a:lnTo>
                  <a:lnTo>
                    <a:pt x="0" y="1541"/>
                  </a:lnTo>
                  <a:close/>
                </a:path>
              </a:pathLst>
            </a:custGeom>
            <a:solidFill>
              <a:srgbClr val="B81F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699" name="Freeform 535"/>
            <p:cNvSpPr>
              <a:spLocks/>
            </p:cNvSpPr>
            <p:nvPr/>
          </p:nvSpPr>
          <p:spPr bwMode="auto">
            <a:xfrm>
              <a:off x="3515" y="2230"/>
              <a:ext cx="4" cy="459"/>
            </a:xfrm>
            <a:custGeom>
              <a:avLst/>
              <a:gdLst>
                <a:gd name="T0" fmla="*/ 0 w 17"/>
                <a:gd name="T1" fmla="*/ 133 h 1573"/>
                <a:gd name="T2" fmla="*/ 0 w 17"/>
                <a:gd name="T3" fmla="*/ 1 h 1573"/>
                <a:gd name="T4" fmla="*/ 1 w 17"/>
                <a:gd name="T5" fmla="*/ 0 h 1573"/>
                <a:gd name="T6" fmla="*/ 1 w 17"/>
                <a:gd name="T7" fmla="*/ 134 h 1573"/>
                <a:gd name="T8" fmla="*/ 0 w 17"/>
                <a:gd name="T9" fmla="*/ 133 h 1573"/>
                <a:gd name="T10" fmla="*/ 0 60000 65536"/>
                <a:gd name="T11" fmla="*/ 0 60000 65536"/>
                <a:gd name="T12" fmla="*/ 0 60000 65536"/>
                <a:gd name="T13" fmla="*/ 0 60000 65536"/>
                <a:gd name="T14" fmla="*/ 0 60000 65536"/>
                <a:gd name="T15" fmla="*/ 0 w 17"/>
                <a:gd name="T16" fmla="*/ 0 h 1573"/>
                <a:gd name="T17" fmla="*/ 17 w 17"/>
                <a:gd name="T18" fmla="*/ 1573 h 1573"/>
              </a:gdLst>
              <a:ahLst/>
              <a:cxnLst>
                <a:cxn ang="T10">
                  <a:pos x="T0" y="T1"/>
                </a:cxn>
                <a:cxn ang="T11">
                  <a:pos x="T2" y="T3"/>
                </a:cxn>
                <a:cxn ang="T12">
                  <a:pos x="T4" y="T5"/>
                </a:cxn>
                <a:cxn ang="T13">
                  <a:pos x="T6" y="T7"/>
                </a:cxn>
                <a:cxn ang="T14">
                  <a:pos x="T8" y="T9"/>
                </a:cxn>
              </a:cxnLst>
              <a:rect l="T15" t="T16" r="T17" b="T18"/>
              <a:pathLst>
                <a:path w="17" h="1573">
                  <a:moveTo>
                    <a:pt x="0" y="1558"/>
                  </a:moveTo>
                  <a:lnTo>
                    <a:pt x="0" y="17"/>
                  </a:lnTo>
                  <a:lnTo>
                    <a:pt x="17" y="0"/>
                  </a:lnTo>
                  <a:lnTo>
                    <a:pt x="17" y="1573"/>
                  </a:lnTo>
                  <a:lnTo>
                    <a:pt x="0" y="1558"/>
                  </a:lnTo>
                  <a:close/>
                </a:path>
              </a:pathLst>
            </a:custGeom>
            <a:solidFill>
              <a:srgbClr val="BA21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700" name="Freeform 536"/>
            <p:cNvSpPr>
              <a:spLocks/>
            </p:cNvSpPr>
            <p:nvPr/>
          </p:nvSpPr>
          <p:spPr bwMode="auto">
            <a:xfrm>
              <a:off x="3517" y="2227"/>
              <a:ext cx="4" cy="465"/>
            </a:xfrm>
            <a:custGeom>
              <a:avLst/>
              <a:gdLst>
                <a:gd name="T0" fmla="*/ 0 w 17"/>
                <a:gd name="T1" fmla="*/ 134 h 1591"/>
                <a:gd name="T2" fmla="*/ 0 w 17"/>
                <a:gd name="T3" fmla="*/ 1 h 1591"/>
                <a:gd name="T4" fmla="*/ 1 w 17"/>
                <a:gd name="T5" fmla="*/ 0 h 1591"/>
                <a:gd name="T6" fmla="*/ 1 w 17"/>
                <a:gd name="T7" fmla="*/ 136 h 1591"/>
                <a:gd name="T8" fmla="*/ 0 w 17"/>
                <a:gd name="T9" fmla="*/ 134 h 1591"/>
                <a:gd name="T10" fmla="*/ 0 60000 65536"/>
                <a:gd name="T11" fmla="*/ 0 60000 65536"/>
                <a:gd name="T12" fmla="*/ 0 60000 65536"/>
                <a:gd name="T13" fmla="*/ 0 60000 65536"/>
                <a:gd name="T14" fmla="*/ 0 60000 65536"/>
                <a:gd name="T15" fmla="*/ 0 w 17"/>
                <a:gd name="T16" fmla="*/ 0 h 1591"/>
                <a:gd name="T17" fmla="*/ 17 w 17"/>
                <a:gd name="T18" fmla="*/ 1591 h 1591"/>
              </a:gdLst>
              <a:ahLst/>
              <a:cxnLst>
                <a:cxn ang="T10">
                  <a:pos x="T0" y="T1"/>
                </a:cxn>
                <a:cxn ang="T11">
                  <a:pos x="T2" y="T3"/>
                </a:cxn>
                <a:cxn ang="T12">
                  <a:pos x="T4" y="T5"/>
                </a:cxn>
                <a:cxn ang="T13">
                  <a:pos x="T6" y="T7"/>
                </a:cxn>
                <a:cxn ang="T14">
                  <a:pos x="T8" y="T9"/>
                </a:cxn>
              </a:cxnLst>
              <a:rect l="T15" t="T16" r="T17" b="T18"/>
              <a:pathLst>
                <a:path w="17" h="1591">
                  <a:moveTo>
                    <a:pt x="0" y="1575"/>
                  </a:moveTo>
                  <a:lnTo>
                    <a:pt x="0" y="18"/>
                  </a:lnTo>
                  <a:lnTo>
                    <a:pt x="17" y="0"/>
                  </a:lnTo>
                  <a:lnTo>
                    <a:pt x="17" y="1591"/>
                  </a:lnTo>
                  <a:lnTo>
                    <a:pt x="0" y="1575"/>
                  </a:lnTo>
                  <a:close/>
                </a:path>
              </a:pathLst>
            </a:custGeom>
            <a:solidFill>
              <a:srgbClr val="BA21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701" name="Freeform 537"/>
            <p:cNvSpPr>
              <a:spLocks/>
            </p:cNvSpPr>
            <p:nvPr/>
          </p:nvSpPr>
          <p:spPr bwMode="auto">
            <a:xfrm>
              <a:off x="3519" y="2225"/>
              <a:ext cx="4" cy="469"/>
            </a:xfrm>
            <a:custGeom>
              <a:avLst/>
              <a:gdLst>
                <a:gd name="T0" fmla="*/ 0 w 17"/>
                <a:gd name="T1" fmla="*/ 135 h 1608"/>
                <a:gd name="T2" fmla="*/ 0 w 17"/>
                <a:gd name="T3" fmla="*/ 1 h 1608"/>
                <a:gd name="T4" fmla="*/ 1 w 17"/>
                <a:gd name="T5" fmla="*/ 0 h 1608"/>
                <a:gd name="T6" fmla="*/ 1 w 17"/>
                <a:gd name="T7" fmla="*/ 137 h 1608"/>
                <a:gd name="T8" fmla="*/ 0 w 17"/>
                <a:gd name="T9" fmla="*/ 135 h 1608"/>
                <a:gd name="T10" fmla="*/ 0 60000 65536"/>
                <a:gd name="T11" fmla="*/ 0 60000 65536"/>
                <a:gd name="T12" fmla="*/ 0 60000 65536"/>
                <a:gd name="T13" fmla="*/ 0 60000 65536"/>
                <a:gd name="T14" fmla="*/ 0 60000 65536"/>
                <a:gd name="T15" fmla="*/ 0 w 17"/>
                <a:gd name="T16" fmla="*/ 0 h 1608"/>
                <a:gd name="T17" fmla="*/ 17 w 17"/>
                <a:gd name="T18" fmla="*/ 1608 h 1608"/>
              </a:gdLst>
              <a:ahLst/>
              <a:cxnLst>
                <a:cxn ang="T10">
                  <a:pos x="T0" y="T1"/>
                </a:cxn>
                <a:cxn ang="T11">
                  <a:pos x="T2" y="T3"/>
                </a:cxn>
                <a:cxn ang="T12">
                  <a:pos x="T4" y="T5"/>
                </a:cxn>
                <a:cxn ang="T13">
                  <a:pos x="T6" y="T7"/>
                </a:cxn>
                <a:cxn ang="T14">
                  <a:pos x="T8" y="T9"/>
                </a:cxn>
              </a:cxnLst>
              <a:rect l="T15" t="T16" r="T17" b="T18"/>
              <a:pathLst>
                <a:path w="17" h="1608">
                  <a:moveTo>
                    <a:pt x="0" y="1591"/>
                  </a:moveTo>
                  <a:lnTo>
                    <a:pt x="0" y="18"/>
                  </a:lnTo>
                  <a:lnTo>
                    <a:pt x="17" y="0"/>
                  </a:lnTo>
                  <a:lnTo>
                    <a:pt x="17" y="1608"/>
                  </a:lnTo>
                  <a:lnTo>
                    <a:pt x="0" y="1591"/>
                  </a:lnTo>
                  <a:close/>
                </a:path>
              </a:pathLst>
            </a:custGeom>
            <a:solidFill>
              <a:srgbClr val="BA21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702" name="Freeform 538"/>
            <p:cNvSpPr>
              <a:spLocks/>
            </p:cNvSpPr>
            <p:nvPr/>
          </p:nvSpPr>
          <p:spPr bwMode="auto">
            <a:xfrm>
              <a:off x="3521" y="2223"/>
              <a:ext cx="5" cy="473"/>
            </a:xfrm>
            <a:custGeom>
              <a:avLst/>
              <a:gdLst>
                <a:gd name="T0" fmla="*/ 0 w 16"/>
                <a:gd name="T1" fmla="*/ 137 h 1623"/>
                <a:gd name="T2" fmla="*/ 0 w 16"/>
                <a:gd name="T3" fmla="*/ 1 h 1623"/>
                <a:gd name="T4" fmla="*/ 2 w 16"/>
                <a:gd name="T5" fmla="*/ 0 h 1623"/>
                <a:gd name="T6" fmla="*/ 2 w 16"/>
                <a:gd name="T7" fmla="*/ 138 h 1623"/>
                <a:gd name="T8" fmla="*/ 0 w 16"/>
                <a:gd name="T9" fmla="*/ 137 h 1623"/>
                <a:gd name="T10" fmla="*/ 0 60000 65536"/>
                <a:gd name="T11" fmla="*/ 0 60000 65536"/>
                <a:gd name="T12" fmla="*/ 0 60000 65536"/>
                <a:gd name="T13" fmla="*/ 0 60000 65536"/>
                <a:gd name="T14" fmla="*/ 0 60000 65536"/>
                <a:gd name="T15" fmla="*/ 0 w 16"/>
                <a:gd name="T16" fmla="*/ 0 h 1623"/>
                <a:gd name="T17" fmla="*/ 16 w 16"/>
                <a:gd name="T18" fmla="*/ 1623 h 1623"/>
              </a:gdLst>
              <a:ahLst/>
              <a:cxnLst>
                <a:cxn ang="T10">
                  <a:pos x="T0" y="T1"/>
                </a:cxn>
                <a:cxn ang="T11">
                  <a:pos x="T2" y="T3"/>
                </a:cxn>
                <a:cxn ang="T12">
                  <a:pos x="T4" y="T5"/>
                </a:cxn>
                <a:cxn ang="T13">
                  <a:pos x="T6" y="T7"/>
                </a:cxn>
                <a:cxn ang="T14">
                  <a:pos x="T8" y="T9"/>
                </a:cxn>
              </a:cxnLst>
              <a:rect l="T15" t="T16" r="T17" b="T18"/>
              <a:pathLst>
                <a:path w="16" h="1623">
                  <a:moveTo>
                    <a:pt x="0" y="1608"/>
                  </a:moveTo>
                  <a:lnTo>
                    <a:pt x="0" y="17"/>
                  </a:lnTo>
                  <a:lnTo>
                    <a:pt x="16" y="0"/>
                  </a:lnTo>
                  <a:lnTo>
                    <a:pt x="16" y="1623"/>
                  </a:lnTo>
                  <a:lnTo>
                    <a:pt x="0" y="1608"/>
                  </a:lnTo>
                  <a:close/>
                </a:path>
              </a:pathLst>
            </a:custGeom>
            <a:solidFill>
              <a:srgbClr val="BA21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703" name="Freeform 539"/>
            <p:cNvSpPr>
              <a:spLocks/>
            </p:cNvSpPr>
            <p:nvPr/>
          </p:nvSpPr>
          <p:spPr bwMode="auto">
            <a:xfrm>
              <a:off x="3523" y="2220"/>
              <a:ext cx="5" cy="479"/>
            </a:xfrm>
            <a:custGeom>
              <a:avLst/>
              <a:gdLst>
                <a:gd name="T0" fmla="*/ 0 w 17"/>
                <a:gd name="T1" fmla="*/ 138 h 1640"/>
                <a:gd name="T2" fmla="*/ 0 w 17"/>
                <a:gd name="T3" fmla="*/ 1 h 1640"/>
                <a:gd name="T4" fmla="*/ 1 w 17"/>
                <a:gd name="T5" fmla="*/ 0 h 1640"/>
                <a:gd name="T6" fmla="*/ 1 w 17"/>
                <a:gd name="T7" fmla="*/ 140 h 1640"/>
                <a:gd name="T8" fmla="*/ 0 w 17"/>
                <a:gd name="T9" fmla="*/ 138 h 1640"/>
                <a:gd name="T10" fmla="*/ 0 60000 65536"/>
                <a:gd name="T11" fmla="*/ 0 60000 65536"/>
                <a:gd name="T12" fmla="*/ 0 60000 65536"/>
                <a:gd name="T13" fmla="*/ 0 60000 65536"/>
                <a:gd name="T14" fmla="*/ 0 60000 65536"/>
                <a:gd name="T15" fmla="*/ 0 w 17"/>
                <a:gd name="T16" fmla="*/ 0 h 1640"/>
                <a:gd name="T17" fmla="*/ 17 w 17"/>
                <a:gd name="T18" fmla="*/ 1640 h 1640"/>
              </a:gdLst>
              <a:ahLst/>
              <a:cxnLst>
                <a:cxn ang="T10">
                  <a:pos x="T0" y="T1"/>
                </a:cxn>
                <a:cxn ang="T11">
                  <a:pos x="T2" y="T3"/>
                </a:cxn>
                <a:cxn ang="T12">
                  <a:pos x="T4" y="T5"/>
                </a:cxn>
                <a:cxn ang="T13">
                  <a:pos x="T6" y="T7"/>
                </a:cxn>
                <a:cxn ang="T14">
                  <a:pos x="T8" y="T9"/>
                </a:cxn>
              </a:cxnLst>
              <a:rect l="T15" t="T16" r="T17" b="T18"/>
              <a:pathLst>
                <a:path w="17" h="1640">
                  <a:moveTo>
                    <a:pt x="0" y="1624"/>
                  </a:moveTo>
                  <a:lnTo>
                    <a:pt x="0" y="16"/>
                  </a:lnTo>
                  <a:lnTo>
                    <a:pt x="17" y="0"/>
                  </a:lnTo>
                  <a:lnTo>
                    <a:pt x="17" y="1640"/>
                  </a:lnTo>
                  <a:lnTo>
                    <a:pt x="0" y="1624"/>
                  </a:lnTo>
                  <a:close/>
                </a:path>
              </a:pathLst>
            </a:custGeom>
            <a:solidFill>
              <a:srgbClr val="BA21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704" name="Freeform 540"/>
            <p:cNvSpPr>
              <a:spLocks/>
            </p:cNvSpPr>
            <p:nvPr/>
          </p:nvSpPr>
          <p:spPr bwMode="auto">
            <a:xfrm>
              <a:off x="3526" y="2218"/>
              <a:ext cx="4" cy="483"/>
            </a:xfrm>
            <a:custGeom>
              <a:avLst/>
              <a:gdLst>
                <a:gd name="T0" fmla="*/ 0 w 17"/>
                <a:gd name="T1" fmla="*/ 139 h 1657"/>
                <a:gd name="T2" fmla="*/ 0 w 17"/>
                <a:gd name="T3" fmla="*/ 1 h 1657"/>
                <a:gd name="T4" fmla="*/ 1 w 17"/>
                <a:gd name="T5" fmla="*/ 0 h 1657"/>
                <a:gd name="T6" fmla="*/ 1 w 17"/>
                <a:gd name="T7" fmla="*/ 141 h 1657"/>
                <a:gd name="T8" fmla="*/ 0 w 17"/>
                <a:gd name="T9" fmla="*/ 139 h 1657"/>
                <a:gd name="T10" fmla="*/ 0 60000 65536"/>
                <a:gd name="T11" fmla="*/ 0 60000 65536"/>
                <a:gd name="T12" fmla="*/ 0 60000 65536"/>
                <a:gd name="T13" fmla="*/ 0 60000 65536"/>
                <a:gd name="T14" fmla="*/ 0 60000 65536"/>
                <a:gd name="T15" fmla="*/ 0 w 17"/>
                <a:gd name="T16" fmla="*/ 0 h 1657"/>
                <a:gd name="T17" fmla="*/ 17 w 17"/>
                <a:gd name="T18" fmla="*/ 1657 h 1657"/>
              </a:gdLst>
              <a:ahLst/>
              <a:cxnLst>
                <a:cxn ang="T10">
                  <a:pos x="T0" y="T1"/>
                </a:cxn>
                <a:cxn ang="T11">
                  <a:pos x="T2" y="T3"/>
                </a:cxn>
                <a:cxn ang="T12">
                  <a:pos x="T4" y="T5"/>
                </a:cxn>
                <a:cxn ang="T13">
                  <a:pos x="T6" y="T7"/>
                </a:cxn>
                <a:cxn ang="T14">
                  <a:pos x="T8" y="T9"/>
                </a:cxn>
              </a:cxnLst>
              <a:rect l="T15" t="T16" r="T17" b="T18"/>
              <a:pathLst>
                <a:path w="17" h="1657">
                  <a:moveTo>
                    <a:pt x="0" y="1640"/>
                  </a:moveTo>
                  <a:lnTo>
                    <a:pt x="0" y="17"/>
                  </a:lnTo>
                  <a:lnTo>
                    <a:pt x="17" y="0"/>
                  </a:lnTo>
                  <a:lnTo>
                    <a:pt x="17" y="1657"/>
                  </a:lnTo>
                  <a:lnTo>
                    <a:pt x="0" y="1640"/>
                  </a:lnTo>
                  <a:close/>
                </a:path>
              </a:pathLst>
            </a:custGeom>
            <a:solidFill>
              <a:srgbClr val="BA21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705" name="Freeform 541"/>
            <p:cNvSpPr>
              <a:spLocks/>
            </p:cNvSpPr>
            <p:nvPr/>
          </p:nvSpPr>
          <p:spPr bwMode="auto">
            <a:xfrm>
              <a:off x="3528" y="2216"/>
              <a:ext cx="5" cy="487"/>
            </a:xfrm>
            <a:custGeom>
              <a:avLst/>
              <a:gdLst>
                <a:gd name="T0" fmla="*/ 0 w 16"/>
                <a:gd name="T1" fmla="*/ 140 h 1673"/>
                <a:gd name="T2" fmla="*/ 0 w 16"/>
                <a:gd name="T3" fmla="*/ 1 h 1673"/>
                <a:gd name="T4" fmla="*/ 2 w 16"/>
                <a:gd name="T5" fmla="*/ 0 h 1673"/>
                <a:gd name="T6" fmla="*/ 2 w 16"/>
                <a:gd name="T7" fmla="*/ 142 h 1673"/>
                <a:gd name="T8" fmla="*/ 0 w 16"/>
                <a:gd name="T9" fmla="*/ 140 h 1673"/>
                <a:gd name="T10" fmla="*/ 0 60000 65536"/>
                <a:gd name="T11" fmla="*/ 0 60000 65536"/>
                <a:gd name="T12" fmla="*/ 0 60000 65536"/>
                <a:gd name="T13" fmla="*/ 0 60000 65536"/>
                <a:gd name="T14" fmla="*/ 0 60000 65536"/>
                <a:gd name="T15" fmla="*/ 0 w 16"/>
                <a:gd name="T16" fmla="*/ 0 h 1673"/>
                <a:gd name="T17" fmla="*/ 16 w 16"/>
                <a:gd name="T18" fmla="*/ 1673 h 1673"/>
              </a:gdLst>
              <a:ahLst/>
              <a:cxnLst>
                <a:cxn ang="T10">
                  <a:pos x="T0" y="T1"/>
                </a:cxn>
                <a:cxn ang="T11">
                  <a:pos x="T2" y="T3"/>
                </a:cxn>
                <a:cxn ang="T12">
                  <a:pos x="T4" y="T5"/>
                </a:cxn>
                <a:cxn ang="T13">
                  <a:pos x="T6" y="T7"/>
                </a:cxn>
                <a:cxn ang="T14">
                  <a:pos x="T8" y="T9"/>
                </a:cxn>
              </a:cxnLst>
              <a:rect l="T15" t="T16" r="T17" b="T18"/>
              <a:pathLst>
                <a:path w="16" h="1673">
                  <a:moveTo>
                    <a:pt x="0" y="1657"/>
                  </a:moveTo>
                  <a:lnTo>
                    <a:pt x="0" y="17"/>
                  </a:lnTo>
                  <a:lnTo>
                    <a:pt x="16" y="0"/>
                  </a:lnTo>
                  <a:lnTo>
                    <a:pt x="16" y="1673"/>
                  </a:lnTo>
                  <a:lnTo>
                    <a:pt x="0" y="1657"/>
                  </a:lnTo>
                  <a:close/>
                </a:path>
              </a:pathLst>
            </a:custGeom>
            <a:solidFill>
              <a:srgbClr val="BA21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706" name="Freeform 542"/>
            <p:cNvSpPr>
              <a:spLocks/>
            </p:cNvSpPr>
            <p:nvPr/>
          </p:nvSpPr>
          <p:spPr bwMode="auto">
            <a:xfrm>
              <a:off x="3530" y="2212"/>
              <a:ext cx="6" cy="494"/>
            </a:xfrm>
            <a:custGeom>
              <a:avLst/>
              <a:gdLst>
                <a:gd name="T0" fmla="*/ 0 w 17"/>
                <a:gd name="T1" fmla="*/ 143 h 1688"/>
                <a:gd name="T2" fmla="*/ 0 w 17"/>
                <a:gd name="T3" fmla="*/ 1 h 1688"/>
                <a:gd name="T4" fmla="*/ 2 w 17"/>
                <a:gd name="T5" fmla="*/ 0 h 1688"/>
                <a:gd name="T6" fmla="*/ 2 w 17"/>
                <a:gd name="T7" fmla="*/ 145 h 1688"/>
                <a:gd name="T8" fmla="*/ 0 w 17"/>
                <a:gd name="T9" fmla="*/ 143 h 1688"/>
                <a:gd name="T10" fmla="*/ 0 60000 65536"/>
                <a:gd name="T11" fmla="*/ 0 60000 65536"/>
                <a:gd name="T12" fmla="*/ 0 60000 65536"/>
                <a:gd name="T13" fmla="*/ 0 60000 65536"/>
                <a:gd name="T14" fmla="*/ 0 60000 65536"/>
                <a:gd name="T15" fmla="*/ 0 w 17"/>
                <a:gd name="T16" fmla="*/ 0 h 1688"/>
                <a:gd name="T17" fmla="*/ 17 w 17"/>
                <a:gd name="T18" fmla="*/ 1688 h 1688"/>
              </a:gdLst>
              <a:ahLst/>
              <a:cxnLst>
                <a:cxn ang="T10">
                  <a:pos x="T0" y="T1"/>
                </a:cxn>
                <a:cxn ang="T11">
                  <a:pos x="T2" y="T3"/>
                </a:cxn>
                <a:cxn ang="T12">
                  <a:pos x="T4" y="T5"/>
                </a:cxn>
                <a:cxn ang="T13">
                  <a:pos x="T6" y="T7"/>
                </a:cxn>
                <a:cxn ang="T14">
                  <a:pos x="T8" y="T9"/>
                </a:cxn>
              </a:cxnLst>
              <a:rect l="T15" t="T16" r="T17" b="T18"/>
              <a:pathLst>
                <a:path w="17" h="1688">
                  <a:moveTo>
                    <a:pt x="0" y="1673"/>
                  </a:moveTo>
                  <a:lnTo>
                    <a:pt x="0" y="16"/>
                  </a:lnTo>
                  <a:lnTo>
                    <a:pt x="17" y="0"/>
                  </a:lnTo>
                  <a:lnTo>
                    <a:pt x="17" y="1688"/>
                  </a:lnTo>
                  <a:lnTo>
                    <a:pt x="0" y="1673"/>
                  </a:lnTo>
                  <a:close/>
                </a:path>
              </a:pathLst>
            </a:custGeom>
            <a:solidFill>
              <a:srgbClr val="BD24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707" name="Freeform 543"/>
            <p:cNvSpPr>
              <a:spLocks/>
            </p:cNvSpPr>
            <p:nvPr/>
          </p:nvSpPr>
          <p:spPr bwMode="auto">
            <a:xfrm>
              <a:off x="3533" y="2210"/>
              <a:ext cx="5" cy="498"/>
            </a:xfrm>
            <a:custGeom>
              <a:avLst/>
              <a:gdLst>
                <a:gd name="T0" fmla="*/ 0 w 17"/>
                <a:gd name="T1" fmla="*/ 144 h 1707"/>
                <a:gd name="T2" fmla="*/ 0 w 17"/>
                <a:gd name="T3" fmla="*/ 1 h 1707"/>
                <a:gd name="T4" fmla="*/ 1 w 17"/>
                <a:gd name="T5" fmla="*/ 0 h 1707"/>
                <a:gd name="T6" fmla="*/ 1 w 17"/>
                <a:gd name="T7" fmla="*/ 145 h 1707"/>
                <a:gd name="T8" fmla="*/ 0 w 17"/>
                <a:gd name="T9" fmla="*/ 144 h 1707"/>
                <a:gd name="T10" fmla="*/ 0 60000 65536"/>
                <a:gd name="T11" fmla="*/ 0 60000 65536"/>
                <a:gd name="T12" fmla="*/ 0 60000 65536"/>
                <a:gd name="T13" fmla="*/ 0 60000 65536"/>
                <a:gd name="T14" fmla="*/ 0 60000 65536"/>
                <a:gd name="T15" fmla="*/ 0 w 17"/>
                <a:gd name="T16" fmla="*/ 0 h 1707"/>
                <a:gd name="T17" fmla="*/ 17 w 17"/>
                <a:gd name="T18" fmla="*/ 1707 h 1707"/>
              </a:gdLst>
              <a:ahLst/>
              <a:cxnLst>
                <a:cxn ang="T10">
                  <a:pos x="T0" y="T1"/>
                </a:cxn>
                <a:cxn ang="T11">
                  <a:pos x="T2" y="T3"/>
                </a:cxn>
                <a:cxn ang="T12">
                  <a:pos x="T4" y="T5"/>
                </a:cxn>
                <a:cxn ang="T13">
                  <a:pos x="T6" y="T7"/>
                </a:cxn>
                <a:cxn ang="T14">
                  <a:pos x="T8" y="T9"/>
                </a:cxn>
              </a:cxnLst>
              <a:rect l="T15" t="T16" r="T17" b="T18"/>
              <a:pathLst>
                <a:path w="17" h="1707">
                  <a:moveTo>
                    <a:pt x="0" y="1691"/>
                  </a:moveTo>
                  <a:lnTo>
                    <a:pt x="0" y="18"/>
                  </a:lnTo>
                  <a:lnTo>
                    <a:pt x="17" y="0"/>
                  </a:lnTo>
                  <a:lnTo>
                    <a:pt x="17" y="1707"/>
                  </a:lnTo>
                  <a:lnTo>
                    <a:pt x="0" y="1691"/>
                  </a:lnTo>
                  <a:close/>
                </a:path>
              </a:pathLst>
            </a:custGeom>
            <a:solidFill>
              <a:srgbClr val="BD24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708" name="Freeform 544"/>
            <p:cNvSpPr>
              <a:spLocks/>
            </p:cNvSpPr>
            <p:nvPr/>
          </p:nvSpPr>
          <p:spPr bwMode="auto">
            <a:xfrm>
              <a:off x="3536" y="2208"/>
              <a:ext cx="4" cy="502"/>
            </a:xfrm>
            <a:custGeom>
              <a:avLst/>
              <a:gdLst>
                <a:gd name="T0" fmla="*/ 0 w 16"/>
                <a:gd name="T1" fmla="*/ 145 h 1723"/>
                <a:gd name="T2" fmla="*/ 0 w 16"/>
                <a:gd name="T3" fmla="*/ 1 h 1723"/>
                <a:gd name="T4" fmla="*/ 1 w 16"/>
                <a:gd name="T5" fmla="*/ 0 h 1723"/>
                <a:gd name="T6" fmla="*/ 1 w 16"/>
                <a:gd name="T7" fmla="*/ 146 h 1723"/>
                <a:gd name="T8" fmla="*/ 0 w 16"/>
                <a:gd name="T9" fmla="*/ 145 h 1723"/>
                <a:gd name="T10" fmla="*/ 0 60000 65536"/>
                <a:gd name="T11" fmla="*/ 0 60000 65536"/>
                <a:gd name="T12" fmla="*/ 0 60000 65536"/>
                <a:gd name="T13" fmla="*/ 0 60000 65536"/>
                <a:gd name="T14" fmla="*/ 0 60000 65536"/>
                <a:gd name="T15" fmla="*/ 0 w 16"/>
                <a:gd name="T16" fmla="*/ 0 h 1723"/>
                <a:gd name="T17" fmla="*/ 16 w 16"/>
                <a:gd name="T18" fmla="*/ 1723 h 1723"/>
              </a:gdLst>
              <a:ahLst/>
              <a:cxnLst>
                <a:cxn ang="T10">
                  <a:pos x="T0" y="T1"/>
                </a:cxn>
                <a:cxn ang="T11">
                  <a:pos x="T2" y="T3"/>
                </a:cxn>
                <a:cxn ang="T12">
                  <a:pos x="T4" y="T5"/>
                </a:cxn>
                <a:cxn ang="T13">
                  <a:pos x="T6" y="T7"/>
                </a:cxn>
                <a:cxn ang="T14">
                  <a:pos x="T8" y="T9"/>
                </a:cxn>
              </a:cxnLst>
              <a:rect l="T15" t="T16" r="T17" b="T18"/>
              <a:pathLst>
                <a:path w="16" h="1723">
                  <a:moveTo>
                    <a:pt x="0" y="1706"/>
                  </a:moveTo>
                  <a:lnTo>
                    <a:pt x="0" y="18"/>
                  </a:lnTo>
                  <a:lnTo>
                    <a:pt x="16" y="0"/>
                  </a:lnTo>
                  <a:lnTo>
                    <a:pt x="16" y="1723"/>
                  </a:lnTo>
                  <a:lnTo>
                    <a:pt x="0" y="1706"/>
                  </a:lnTo>
                  <a:close/>
                </a:path>
              </a:pathLst>
            </a:custGeom>
            <a:solidFill>
              <a:srgbClr val="BD24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709" name="Freeform 545"/>
            <p:cNvSpPr>
              <a:spLocks/>
            </p:cNvSpPr>
            <p:nvPr/>
          </p:nvSpPr>
          <p:spPr bwMode="auto">
            <a:xfrm>
              <a:off x="3538" y="2205"/>
              <a:ext cx="4" cy="508"/>
            </a:xfrm>
            <a:custGeom>
              <a:avLst/>
              <a:gdLst>
                <a:gd name="T0" fmla="*/ 0 w 17"/>
                <a:gd name="T1" fmla="*/ 147 h 1739"/>
                <a:gd name="T2" fmla="*/ 0 w 17"/>
                <a:gd name="T3" fmla="*/ 1 h 1739"/>
                <a:gd name="T4" fmla="*/ 1 w 17"/>
                <a:gd name="T5" fmla="*/ 0 h 1739"/>
                <a:gd name="T6" fmla="*/ 1 w 17"/>
                <a:gd name="T7" fmla="*/ 148 h 1739"/>
                <a:gd name="T8" fmla="*/ 0 w 17"/>
                <a:gd name="T9" fmla="*/ 147 h 1739"/>
                <a:gd name="T10" fmla="*/ 0 60000 65536"/>
                <a:gd name="T11" fmla="*/ 0 60000 65536"/>
                <a:gd name="T12" fmla="*/ 0 60000 65536"/>
                <a:gd name="T13" fmla="*/ 0 60000 65536"/>
                <a:gd name="T14" fmla="*/ 0 60000 65536"/>
                <a:gd name="T15" fmla="*/ 0 w 17"/>
                <a:gd name="T16" fmla="*/ 0 h 1739"/>
                <a:gd name="T17" fmla="*/ 17 w 17"/>
                <a:gd name="T18" fmla="*/ 1739 h 1739"/>
              </a:gdLst>
              <a:ahLst/>
              <a:cxnLst>
                <a:cxn ang="T10">
                  <a:pos x="T0" y="T1"/>
                </a:cxn>
                <a:cxn ang="T11">
                  <a:pos x="T2" y="T3"/>
                </a:cxn>
                <a:cxn ang="T12">
                  <a:pos x="T4" y="T5"/>
                </a:cxn>
                <a:cxn ang="T13">
                  <a:pos x="T6" y="T7"/>
                </a:cxn>
                <a:cxn ang="T14">
                  <a:pos x="T8" y="T9"/>
                </a:cxn>
              </a:cxnLst>
              <a:rect l="T15" t="T16" r="T17" b="T18"/>
              <a:pathLst>
                <a:path w="17" h="1739">
                  <a:moveTo>
                    <a:pt x="0" y="1723"/>
                  </a:moveTo>
                  <a:lnTo>
                    <a:pt x="0" y="16"/>
                  </a:lnTo>
                  <a:lnTo>
                    <a:pt x="17" y="0"/>
                  </a:lnTo>
                  <a:lnTo>
                    <a:pt x="17" y="1739"/>
                  </a:lnTo>
                  <a:lnTo>
                    <a:pt x="0" y="1723"/>
                  </a:lnTo>
                  <a:close/>
                </a:path>
              </a:pathLst>
            </a:custGeom>
            <a:solidFill>
              <a:srgbClr val="BD24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710" name="Freeform 546"/>
            <p:cNvSpPr>
              <a:spLocks/>
            </p:cNvSpPr>
            <p:nvPr/>
          </p:nvSpPr>
          <p:spPr bwMode="auto">
            <a:xfrm>
              <a:off x="3540" y="2203"/>
              <a:ext cx="4" cy="512"/>
            </a:xfrm>
            <a:custGeom>
              <a:avLst/>
              <a:gdLst>
                <a:gd name="T0" fmla="*/ 0 w 17"/>
                <a:gd name="T1" fmla="*/ 148 h 1756"/>
                <a:gd name="T2" fmla="*/ 0 w 17"/>
                <a:gd name="T3" fmla="*/ 1 h 1756"/>
                <a:gd name="T4" fmla="*/ 1 w 17"/>
                <a:gd name="T5" fmla="*/ 0 h 1756"/>
                <a:gd name="T6" fmla="*/ 1 w 17"/>
                <a:gd name="T7" fmla="*/ 149 h 1756"/>
                <a:gd name="T8" fmla="*/ 0 w 17"/>
                <a:gd name="T9" fmla="*/ 148 h 1756"/>
                <a:gd name="T10" fmla="*/ 0 60000 65536"/>
                <a:gd name="T11" fmla="*/ 0 60000 65536"/>
                <a:gd name="T12" fmla="*/ 0 60000 65536"/>
                <a:gd name="T13" fmla="*/ 0 60000 65536"/>
                <a:gd name="T14" fmla="*/ 0 60000 65536"/>
                <a:gd name="T15" fmla="*/ 0 w 17"/>
                <a:gd name="T16" fmla="*/ 0 h 1756"/>
                <a:gd name="T17" fmla="*/ 17 w 17"/>
                <a:gd name="T18" fmla="*/ 1756 h 1756"/>
              </a:gdLst>
              <a:ahLst/>
              <a:cxnLst>
                <a:cxn ang="T10">
                  <a:pos x="T0" y="T1"/>
                </a:cxn>
                <a:cxn ang="T11">
                  <a:pos x="T2" y="T3"/>
                </a:cxn>
                <a:cxn ang="T12">
                  <a:pos x="T4" y="T5"/>
                </a:cxn>
                <a:cxn ang="T13">
                  <a:pos x="T6" y="T7"/>
                </a:cxn>
                <a:cxn ang="T14">
                  <a:pos x="T8" y="T9"/>
                </a:cxn>
              </a:cxnLst>
              <a:rect l="T15" t="T16" r="T17" b="T18"/>
              <a:pathLst>
                <a:path w="17" h="1756">
                  <a:moveTo>
                    <a:pt x="0" y="1740"/>
                  </a:moveTo>
                  <a:lnTo>
                    <a:pt x="0" y="17"/>
                  </a:lnTo>
                  <a:lnTo>
                    <a:pt x="17" y="0"/>
                  </a:lnTo>
                  <a:lnTo>
                    <a:pt x="17" y="1756"/>
                  </a:lnTo>
                  <a:lnTo>
                    <a:pt x="0" y="1740"/>
                  </a:lnTo>
                  <a:close/>
                </a:path>
              </a:pathLst>
            </a:custGeom>
            <a:solidFill>
              <a:srgbClr val="BD24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711" name="Freeform 547"/>
            <p:cNvSpPr>
              <a:spLocks/>
            </p:cNvSpPr>
            <p:nvPr/>
          </p:nvSpPr>
          <p:spPr bwMode="auto">
            <a:xfrm>
              <a:off x="3542" y="2201"/>
              <a:ext cx="5" cy="516"/>
            </a:xfrm>
            <a:custGeom>
              <a:avLst/>
              <a:gdLst>
                <a:gd name="T0" fmla="*/ 0 w 16"/>
                <a:gd name="T1" fmla="*/ 149 h 1772"/>
                <a:gd name="T2" fmla="*/ 0 w 16"/>
                <a:gd name="T3" fmla="*/ 1 h 1772"/>
                <a:gd name="T4" fmla="*/ 2 w 16"/>
                <a:gd name="T5" fmla="*/ 0 h 1772"/>
                <a:gd name="T6" fmla="*/ 2 w 16"/>
                <a:gd name="T7" fmla="*/ 150 h 1772"/>
                <a:gd name="T8" fmla="*/ 0 w 16"/>
                <a:gd name="T9" fmla="*/ 149 h 1772"/>
                <a:gd name="T10" fmla="*/ 0 60000 65536"/>
                <a:gd name="T11" fmla="*/ 0 60000 65536"/>
                <a:gd name="T12" fmla="*/ 0 60000 65536"/>
                <a:gd name="T13" fmla="*/ 0 60000 65536"/>
                <a:gd name="T14" fmla="*/ 0 60000 65536"/>
                <a:gd name="T15" fmla="*/ 0 w 16"/>
                <a:gd name="T16" fmla="*/ 0 h 1772"/>
                <a:gd name="T17" fmla="*/ 16 w 16"/>
                <a:gd name="T18" fmla="*/ 1772 h 1772"/>
              </a:gdLst>
              <a:ahLst/>
              <a:cxnLst>
                <a:cxn ang="T10">
                  <a:pos x="T0" y="T1"/>
                </a:cxn>
                <a:cxn ang="T11">
                  <a:pos x="T2" y="T3"/>
                </a:cxn>
                <a:cxn ang="T12">
                  <a:pos x="T4" y="T5"/>
                </a:cxn>
                <a:cxn ang="T13">
                  <a:pos x="T6" y="T7"/>
                </a:cxn>
                <a:cxn ang="T14">
                  <a:pos x="T8" y="T9"/>
                </a:cxn>
              </a:cxnLst>
              <a:rect l="T15" t="T16" r="T17" b="T18"/>
              <a:pathLst>
                <a:path w="16" h="1772">
                  <a:moveTo>
                    <a:pt x="0" y="1756"/>
                  </a:moveTo>
                  <a:lnTo>
                    <a:pt x="0" y="17"/>
                  </a:lnTo>
                  <a:lnTo>
                    <a:pt x="16" y="0"/>
                  </a:lnTo>
                  <a:lnTo>
                    <a:pt x="16" y="1772"/>
                  </a:lnTo>
                  <a:lnTo>
                    <a:pt x="0" y="1756"/>
                  </a:lnTo>
                  <a:close/>
                </a:path>
              </a:pathLst>
            </a:custGeom>
            <a:solidFill>
              <a:srgbClr val="BD24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712" name="Freeform 548"/>
            <p:cNvSpPr>
              <a:spLocks/>
            </p:cNvSpPr>
            <p:nvPr/>
          </p:nvSpPr>
          <p:spPr bwMode="auto">
            <a:xfrm>
              <a:off x="3544" y="2198"/>
              <a:ext cx="5" cy="522"/>
            </a:xfrm>
            <a:custGeom>
              <a:avLst/>
              <a:gdLst>
                <a:gd name="T0" fmla="*/ 0 w 17"/>
                <a:gd name="T1" fmla="*/ 151 h 1789"/>
                <a:gd name="T2" fmla="*/ 0 w 17"/>
                <a:gd name="T3" fmla="*/ 1 h 1789"/>
                <a:gd name="T4" fmla="*/ 1 w 17"/>
                <a:gd name="T5" fmla="*/ 0 h 1789"/>
                <a:gd name="T6" fmla="*/ 1 w 17"/>
                <a:gd name="T7" fmla="*/ 152 h 1789"/>
                <a:gd name="T8" fmla="*/ 0 w 17"/>
                <a:gd name="T9" fmla="*/ 151 h 1789"/>
                <a:gd name="T10" fmla="*/ 0 60000 65536"/>
                <a:gd name="T11" fmla="*/ 0 60000 65536"/>
                <a:gd name="T12" fmla="*/ 0 60000 65536"/>
                <a:gd name="T13" fmla="*/ 0 60000 65536"/>
                <a:gd name="T14" fmla="*/ 0 60000 65536"/>
                <a:gd name="T15" fmla="*/ 0 w 17"/>
                <a:gd name="T16" fmla="*/ 0 h 1789"/>
                <a:gd name="T17" fmla="*/ 17 w 17"/>
                <a:gd name="T18" fmla="*/ 1789 h 1789"/>
              </a:gdLst>
              <a:ahLst/>
              <a:cxnLst>
                <a:cxn ang="T10">
                  <a:pos x="T0" y="T1"/>
                </a:cxn>
                <a:cxn ang="T11">
                  <a:pos x="T2" y="T3"/>
                </a:cxn>
                <a:cxn ang="T12">
                  <a:pos x="T4" y="T5"/>
                </a:cxn>
                <a:cxn ang="T13">
                  <a:pos x="T6" y="T7"/>
                </a:cxn>
                <a:cxn ang="T14">
                  <a:pos x="T8" y="T9"/>
                </a:cxn>
              </a:cxnLst>
              <a:rect l="T15" t="T16" r="T17" b="T18"/>
              <a:pathLst>
                <a:path w="17" h="1789">
                  <a:moveTo>
                    <a:pt x="0" y="1773"/>
                  </a:moveTo>
                  <a:lnTo>
                    <a:pt x="0" y="17"/>
                  </a:lnTo>
                  <a:lnTo>
                    <a:pt x="17" y="0"/>
                  </a:lnTo>
                  <a:lnTo>
                    <a:pt x="17" y="1789"/>
                  </a:lnTo>
                  <a:lnTo>
                    <a:pt x="0" y="1773"/>
                  </a:lnTo>
                  <a:close/>
                </a:path>
              </a:pathLst>
            </a:custGeom>
            <a:solidFill>
              <a:srgbClr val="BD24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713" name="Freeform 549"/>
            <p:cNvSpPr>
              <a:spLocks/>
            </p:cNvSpPr>
            <p:nvPr/>
          </p:nvSpPr>
          <p:spPr bwMode="auto">
            <a:xfrm>
              <a:off x="3547" y="2195"/>
              <a:ext cx="4" cy="527"/>
            </a:xfrm>
            <a:custGeom>
              <a:avLst/>
              <a:gdLst>
                <a:gd name="T0" fmla="*/ 0 w 17"/>
                <a:gd name="T1" fmla="*/ 152 h 1807"/>
                <a:gd name="T2" fmla="*/ 0 w 17"/>
                <a:gd name="T3" fmla="*/ 1 h 1807"/>
                <a:gd name="T4" fmla="*/ 1 w 17"/>
                <a:gd name="T5" fmla="*/ 0 h 1807"/>
                <a:gd name="T6" fmla="*/ 1 w 17"/>
                <a:gd name="T7" fmla="*/ 154 h 1807"/>
                <a:gd name="T8" fmla="*/ 0 w 17"/>
                <a:gd name="T9" fmla="*/ 152 h 1807"/>
                <a:gd name="T10" fmla="*/ 0 60000 65536"/>
                <a:gd name="T11" fmla="*/ 0 60000 65536"/>
                <a:gd name="T12" fmla="*/ 0 60000 65536"/>
                <a:gd name="T13" fmla="*/ 0 60000 65536"/>
                <a:gd name="T14" fmla="*/ 0 60000 65536"/>
                <a:gd name="T15" fmla="*/ 0 w 17"/>
                <a:gd name="T16" fmla="*/ 0 h 1807"/>
                <a:gd name="T17" fmla="*/ 17 w 17"/>
                <a:gd name="T18" fmla="*/ 1807 h 1807"/>
              </a:gdLst>
              <a:ahLst/>
              <a:cxnLst>
                <a:cxn ang="T10">
                  <a:pos x="T0" y="T1"/>
                </a:cxn>
                <a:cxn ang="T11">
                  <a:pos x="T2" y="T3"/>
                </a:cxn>
                <a:cxn ang="T12">
                  <a:pos x="T4" y="T5"/>
                </a:cxn>
                <a:cxn ang="T13">
                  <a:pos x="T6" y="T7"/>
                </a:cxn>
                <a:cxn ang="T14">
                  <a:pos x="T8" y="T9"/>
                </a:cxn>
              </a:cxnLst>
              <a:rect l="T15" t="T16" r="T17" b="T18"/>
              <a:pathLst>
                <a:path w="17" h="1807">
                  <a:moveTo>
                    <a:pt x="0" y="1790"/>
                  </a:moveTo>
                  <a:lnTo>
                    <a:pt x="0" y="18"/>
                  </a:lnTo>
                  <a:lnTo>
                    <a:pt x="17" y="0"/>
                  </a:lnTo>
                  <a:lnTo>
                    <a:pt x="17" y="1807"/>
                  </a:lnTo>
                  <a:lnTo>
                    <a:pt x="0" y="1790"/>
                  </a:lnTo>
                  <a:close/>
                </a:path>
              </a:pathLst>
            </a:custGeom>
            <a:solidFill>
              <a:srgbClr val="BF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714" name="Freeform 550"/>
            <p:cNvSpPr>
              <a:spLocks/>
            </p:cNvSpPr>
            <p:nvPr/>
          </p:nvSpPr>
          <p:spPr bwMode="auto">
            <a:xfrm>
              <a:off x="3549" y="2192"/>
              <a:ext cx="4" cy="532"/>
            </a:xfrm>
            <a:custGeom>
              <a:avLst/>
              <a:gdLst>
                <a:gd name="T0" fmla="*/ 0 w 16"/>
                <a:gd name="T1" fmla="*/ 154 h 1822"/>
                <a:gd name="T2" fmla="*/ 0 w 16"/>
                <a:gd name="T3" fmla="*/ 1 h 1822"/>
                <a:gd name="T4" fmla="*/ 1 w 16"/>
                <a:gd name="T5" fmla="*/ 0 h 1822"/>
                <a:gd name="T6" fmla="*/ 1 w 16"/>
                <a:gd name="T7" fmla="*/ 155 h 1822"/>
                <a:gd name="T8" fmla="*/ 0 w 16"/>
                <a:gd name="T9" fmla="*/ 154 h 1822"/>
                <a:gd name="T10" fmla="*/ 0 60000 65536"/>
                <a:gd name="T11" fmla="*/ 0 60000 65536"/>
                <a:gd name="T12" fmla="*/ 0 60000 65536"/>
                <a:gd name="T13" fmla="*/ 0 60000 65536"/>
                <a:gd name="T14" fmla="*/ 0 60000 65536"/>
                <a:gd name="T15" fmla="*/ 0 w 16"/>
                <a:gd name="T16" fmla="*/ 0 h 1822"/>
                <a:gd name="T17" fmla="*/ 16 w 16"/>
                <a:gd name="T18" fmla="*/ 1822 h 1822"/>
              </a:gdLst>
              <a:ahLst/>
              <a:cxnLst>
                <a:cxn ang="T10">
                  <a:pos x="T0" y="T1"/>
                </a:cxn>
                <a:cxn ang="T11">
                  <a:pos x="T2" y="T3"/>
                </a:cxn>
                <a:cxn ang="T12">
                  <a:pos x="T4" y="T5"/>
                </a:cxn>
                <a:cxn ang="T13">
                  <a:pos x="T6" y="T7"/>
                </a:cxn>
                <a:cxn ang="T14">
                  <a:pos x="T8" y="T9"/>
                </a:cxn>
              </a:cxnLst>
              <a:rect l="T15" t="T16" r="T17" b="T18"/>
              <a:pathLst>
                <a:path w="16" h="1822">
                  <a:moveTo>
                    <a:pt x="0" y="1806"/>
                  </a:moveTo>
                  <a:lnTo>
                    <a:pt x="0" y="17"/>
                  </a:lnTo>
                  <a:lnTo>
                    <a:pt x="16" y="0"/>
                  </a:lnTo>
                  <a:lnTo>
                    <a:pt x="16" y="1822"/>
                  </a:lnTo>
                  <a:lnTo>
                    <a:pt x="0" y="1806"/>
                  </a:lnTo>
                  <a:close/>
                </a:path>
              </a:pathLst>
            </a:custGeom>
            <a:solidFill>
              <a:srgbClr val="BF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715" name="Freeform 551"/>
            <p:cNvSpPr>
              <a:spLocks/>
            </p:cNvSpPr>
            <p:nvPr/>
          </p:nvSpPr>
          <p:spPr bwMode="auto">
            <a:xfrm>
              <a:off x="3551" y="2190"/>
              <a:ext cx="4" cy="537"/>
            </a:xfrm>
            <a:custGeom>
              <a:avLst/>
              <a:gdLst>
                <a:gd name="T0" fmla="*/ 0 w 17"/>
                <a:gd name="T1" fmla="*/ 156 h 1839"/>
                <a:gd name="T2" fmla="*/ 0 w 17"/>
                <a:gd name="T3" fmla="*/ 1 h 1839"/>
                <a:gd name="T4" fmla="*/ 1 w 17"/>
                <a:gd name="T5" fmla="*/ 0 h 1839"/>
                <a:gd name="T6" fmla="*/ 1 w 17"/>
                <a:gd name="T7" fmla="*/ 157 h 1839"/>
                <a:gd name="T8" fmla="*/ 0 w 17"/>
                <a:gd name="T9" fmla="*/ 156 h 1839"/>
                <a:gd name="T10" fmla="*/ 0 60000 65536"/>
                <a:gd name="T11" fmla="*/ 0 60000 65536"/>
                <a:gd name="T12" fmla="*/ 0 60000 65536"/>
                <a:gd name="T13" fmla="*/ 0 60000 65536"/>
                <a:gd name="T14" fmla="*/ 0 60000 65536"/>
                <a:gd name="T15" fmla="*/ 0 w 17"/>
                <a:gd name="T16" fmla="*/ 0 h 1839"/>
                <a:gd name="T17" fmla="*/ 17 w 17"/>
                <a:gd name="T18" fmla="*/ 1839 h 1839"/>
              </a:gdLst>
              <a:ahLst/>
              <a:cxnLst>
                <a:cxn ang="T10">
                  <a:pos x="T0" y="T1"/>
                </a:cxn>
                <a:cxn ang="T11">
                  <a:pos x="T2" y="T3"/>
                </a:cxn>
                <a:cxn ang="T12">
                  <a:pos x="T4" y="T5"/>
                </a:cxn>
                <a:cxn ang="T13">
                  <a:pos x="T6" y="T7"/>
                </a:cxn>
                <a:cxn ang="T14">
                  <a:pos x="T8" y="T9"/>
                </a:cxn>
              </a:cxnLst>
              <a:rect l="T15" t="T16" r="T17" b="T18"/>
              <a:pathLst>
                <a:path w="17" h="1839">
                  <a:moveTo>
                    <a:pt x="0" y="1824"/>
                  </a:moveTo>
                  <a:lnTo>
                    <a:pt x="0" y="17"/>
                  </a:lnTo>
                  <a:lnTo>
                    <a:pt x="17" y="0"/>
                  </a:lnTo>
                  <a:lnTo>
                    <a:pt x="17" y="1839"/>
                  </a:lnTo>
                  <a:lnTo>
                    <a:pt x="0" y="1824"/>
                  </a:lnTo>
                  <a:close/>
                </a:path>
              </a:pathLst>
            </a:custGeom>
            <a:solidFill>
              <a:srgbClr val="BF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716" name="Freeform 552"/>
            <p:cNvSpPr>
              <a:spLocks/>
            </p:cNvSpPr>
            <p:nvPr/>
          </p:nvSpPr>
          <p:spPr bwMode="auto">
            <a:xfrm>
              <a:off x="3553" y="2188"/>
              <a:ext cx="6" cy="541"/>
            </a:xfrm>
            <a:custGeom>
              <a:avLst/>
              <a:gdLst>
                <a:gd name="T0" fmla="*/ 0 w 17"/>
                <a:gd name="T1" fmla="*/ 156 h 1856"/>
                <a:gd name="T2" fmla="*/ 0 w 17"/>
                <a:gd name="T3" fmla="*/ 1 h 1856"/>
                <a:gd name="T4" fmla="*/ 2 w 17"/>
                <a:gd name="T5" fmla="*/ 0 h 1856"/>
                <a:gd name="T6" fmla="*/ 2 w 17"/>
                <a:gd name="T7" fmla="*/ 158 h 1856"/>
                <a:gd name="T8" fmla="*/ 0 w 17"/>
                <a:gd name="T9" fmla="*/ 156 h 1856"/>
                <a:gd name="T10" fmla="*/ 0 60000 65536"/>
                <a:gd name="T11" fmla="*/ 0 60000 65536"/>
                <a:gd name="T12" fmla="*/ 0 60000 65536"/>
                <a:gd name="T13" fmla="*/ 0 60000 65536"/>
                <a:gd name="T14" fmla="*/ 0 60000 65536"/>
                <a:gd name="T15" fmla="*/ 0 w 17"/>
                <a:gd name="T16" fmla="*/ 0 h 1856"/>
                <a:gd name="T17" fmla="*/ 17 w 17"/>
                <a:gd name="T18" fmla="*/ 1856 h 1856"/>
              </a:gdLst>
              <a:ahLst/>
              <a:cxnLst>
                <a:cxn ang="T10">
                  <a:pos x="T0" y="T1"/>
                </a:cxn>
                <a:cxn ang="T11">
                  <a:pos x="T2" y="T3"/>
                </a:cxn>
                <a:cxn ang="T12">
                  <a:pos x="T4" y="T5"/>
                </a:cxn>
                <a:cxn ang="T13">
                  <a:pos x="T6" y="T7"/>
                </a:cxn>
                <a:cxn ang="T14">
                  <a:pos x="T8" y="T9"/>
                </a:cxn>
              </a:cxnLst>
              <a:rect l="T15" t="T16" r="T17" b="T18"/>
              <a:pathLst>
                <a:path w="17" h="1856">
                  <a:moveTo>
                    <a:pt x="0" y="1839"/>
                  </a:moveTo>
                  <a:lnTo>
                    <a:pt x="0" y="17"/>
                  </a:lnTo>
                  <a:lnTo>
                    <a:pt x="17" y="0"/>
                  </a:lnTo>
                  <a:lnTo>
                    <a:pt x="17" y="1856"/>
                  </a:lnTo>
                  <a:lnTo>
                    <a:pt x="0" y="1839"/>
                  </a:lnTo>
                  <a:close/>
                </a:path>
              </a:pathLst>
            </a:custGeom>
            <a:solidFill>
              <a:srgbClr val="BF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717" name="Freeform 553"/>
            <p:cNvSpPr>
              <a:spLocks/>
            </p:cNvSpPr>
            <p:nvPr/>
          </p:nvSpPr>
          <p:spPr bwMode="auto">
            <a:xfrm>
              <a:off x="3555" y="2185"/>
              <a:ext cx="6" cy="546"/>
            </a:xfrm>
            <a:custGeom>
              <a:avLst/>
              <a:gdLst>
                <a:gd name="T0" fmla="*/ 0 w 16"/>
                <a:gd name="T1" fmla="*/ 158 h 1872"/>
                <a:gd name="T2" fmla="*/ 0 w 16"/>
                <a:gd name="T3" fmla="*/ 1 h 1872"/>
                <a:gd name="T4" fmla="*/ 2 w 16"/>
                <a:gd name="T5" fmla="*/ 0 h 1872"/>
                <a:gd name="T6" fmla="*/ 2 w 16"/>
                <a:gd name="T7" fmla="*/ 159 h 1872"/>
                <a:gd name="T8" fmla="*/ 0 w 16"/>
                <a:gd name="T9" fmla="*/ 158 h 1872"/>
                <a:gd name="T10" fmla="*/ 0 60000 65536"/>
                <a:gd name="T11" fmla="*/ 0 60000 65536"/>
                <a:gd name="T12" fmla="*/ 0 60000 65536"/>
                <a:gd name="T13" fmla="*/ 0 60000 65536"/>
                <a:gd name="T14" fmla="*/ 0 60000 65536"/>
                <a:gd name="T15" fmla="*/ 0 w 16"/>
                <a:gd name="T16" fmla="*/ 0 h 1872"/>
                <a:gd name="T17" fmla="*/ 16 w 16"/>
                <a:gd name="T18" fmla="*/ 1872 h 1872"/>
              </a:gdLst>
              <a:ahLst/>
              <a:cxnLst>
                <a:cxn ang="T10">
                  <a:pos x="T0" y="T1"/>
                </a:cxn>
                <a:cxn ang="T11">
                  <a:pos x="T2" y="T3"/>
                </a:cxn>
                <a:cxn ang="T12">
                  <a:pos x="T4" y="T5"/>
                </a:cxn>
                <a:cxn ang="T13">
                  <a:pos x="T6" y="T7"/>
                </a:cxn>
                <a:cxn ang="T14">
                  <a:pos x="T8" y="T9"/>
                </a:cxn>
              </a:cxnLst>
              <a:rect l="T15" t="T16" r="T17" b="T18"/>
              <a:pathLst>
                <a:path w="16" h="1872">
                  <a:moveTo>
                    <a:pt x="0" y="1855"/>
                  </a:moveTo>
                  <a:lnTo>
                    <a:pt x="0" y="16"/>
                  </a:lnTo>
                  <a:lnTo>
                    <a:pt x="16" y="0"/>
                  </a:lnTo>
                  <a:lnTo>
                    <a:pt x="16" y="1872"/>
                  </a:lnTo>
                  <a:lnTo>
                    <a:pt x="0" y="1855"/>
                  </a:lnTo>
                  <a:close/>
                </a:path>
              </a:pathLst>
            </a:custGeom>
            <a:solidFill>
              <a:srgbClr val="BF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718" name="Freeform 554"/>
            <p:cNvSpPr>
              <a:spLocks/>
            </p:cNvSpPr>
            <p:nvPr/>
          </p:nvSpPr>
          <p:spPr bwMode="auto">
            <a:xfrm>
              <a:off x="3559" y="2183"/>
              <a:ext cx="4" cy="551"/>
            </a:xfrm>
            <a:custGeom>
              <a:avLst/>
              <a:gdLst>
                <a:gd name="T0" fmla="*/ 0 w 17"/>
                <a:gd name="T1" fmla="*/ 160 h 1888"/>
                <a:gd name="T2" fmla="*/ 0 w 17"/>
                <a:gd name="T3" fmla="*/ 1 h 1888"/>
                <a:gd name="T4" fmla="*/ 1 w 17"/>
                <a:gd name="T5" fmla="*/ 0 h 1888"/>
                <a:gd name="T6" fmla="*/ 1 w 17"/>
                <a:gd name="T7" fmla="*/ 161 h 1888"/>
                <a:gd name="T8" fmla="*/ 0 w 17"/>
                <a:gd name="T9" fmla="*/ 160 h 1888"/>
                <a:gd name="T10" fmla="*/ 0 60000 65536"/>
                <a:gd name="T11" fmla="*/ 0 60000 65536"/>
                <a:gd name="T12" fmla="*/ 0 60000 65536"/>
                <a:gd name="T13" fmla="*/ 0 60000 65536"/>
                <a:gd name="T14" fmla="*/ 0 60000 65536"/>
                <a:gd name="T15" fmla="*/ 0 w 17"/>
                <a:gd name="T16" fmla="*/ 0 h 1888"/>
                <a:gd name="T17" fmla="*/ 17 w 17"/>
                <a:gd name="T18" fmla="*/ 1888 h 1888"/>
              </a:gdLst>
              <a:ahLst/>
              <a:cxnLst>
                <a:cxn ang="T10">
                  <a:pos x="T0" y="T1"/>
                </a:cxn>
                <a:cxn ang="T11">
                  <a:pos x="T2" y="T3"/>
                </a:cxn>
                <a:cxn ang="T12">
                  <a:pos x="T4" y="T5"/>
                </a:cxn>
                <a:cxn ang="T13">
                  <a:pos x="T6" y="T7"/>
                </a:cxn>
                <a:cxn ang="T14">
                  <a:pos x="T8" y="T9"/>
                </a:cxn>
              </a:cxnLst>
              <a:rect l="T15" t="T16" r="T17" b="T18"/>
              <a:pathLst>
                <a:path w="17" h="1888">
                  <a:moveTo>
                    <a:pt x="0" y="1873"/>
                  </a:moveTo>
                  <a:lnTo>
                    <a:pt x="0" y="17"/>
                  </a:lnTo>
                  <a:lnTo>
                    <a:pt x="17" y="0"/>
                  </a:lnTo>
                  <a:lnTo>
                    <a:pt x="17" y="1888"/>
                  </a:lnTo>
                  <a:lnTo>
                    <a:pt x="0" y="1873"/>
                  </a:lnTo>
                  <a:close/>
                </a:path>
              </a:pathLst>
            </a:custGeom>
            <a:solidFill>
              <a:srgbClr val="BF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719" name="Freeform 555"/>
            <p:cNvSpPr>
              <a:spLocks/>
            </p:cNvSpPr>
            <p:nvPr/>
          </p:nvSpPr>
          <p:spPr bwMode="auto">
            <a:xfrm>
              <a:off x="3561" y="2180"/>
              <a:ext cx="4" cy="556"/>
            </a:xfrm>
            <a:custGeom>
              <a:avLst/>
              <a:gdLst>
                <a:gd name="T0" fmla="*/ 0 w 17"/>
                <a:gd name="T1" fmla="*/ 161 h 1905"/>
                <a:gd name="T2" fmla="*/ 0 w 17"/>
                <a:gd name="T3" fmla="*/ 1 h 1905"/>
                <a:gd name="T4" fmla="*/ 1 w 17"/>
                <a:gd name="T5" fmla="*/ 0 h 1905"/>
                <a:gd name="T6" fmla="*/ 1 w 17"/>
                <a:gd name="T7" fmla="*/ 162 h 1905"/>
                <a:gd name="T8" fmla="*/ 0 w 17"/>
                <a:gd name="T9" fmla="*/ 161 h 1905"/>
                <a:gd name="T10" fmla="*/ 0 60000 65536"/>
                <a:gd name="T11" fmla="*/ 0 60000 65536"/>
                <a:gd name="T12" fmla="*/ 0 60000 65536"/>
                <a:gd name="T13" fmla="*/ 0 60000 65536"/>
                <a:gd name="T14" fmla="*/ 0 60000 65536"/>
                <a:gd name="T15" fmla="*/ 0 w 17"/>
                <a:gd name="T16" fmla="*/ 0 h 1905"/>
                <a:gd name="T17" fmla="*/ 17 w 17"/>
                <a:gd name="T18" fmla="*/ 1905 h 1905"/>
              </a:gdLst>
              <a:ahLst/>
              <a:cxnLst>
                <a:cxn ang="T10">
                  <a:pos x="T0" y="T1"/>
                </a:cxn>
                <a:cxn ang="T11">
                  <a:pos x="T2" y="T3"/>
                </a:cxn>
                <a:cxn ang="T12">
                  <a:pos x="T4" y="T5"/>
                </a:cxn>
                <a:cxn ang="T13">
                  <a:pos x="T6" y="T7"/>
                </a:cxn>
                <a:cxn ang="T14">
                  <a:pos x="T8" y="T9"/>
                </a:cxn>
              </a:cxnLst>
              <a:rect l="T15" t="T16" r="T17" b="T18"/>
              <a:pathLst>
                <a:path w="17" h="1905">
                  <a:moveTo>
                    <a:pt x="0" y="1890"/>
                  </a:moveTo>
                  <a:lnTo>
                    <a:pt x="0" y="18"/>
                  </a:lnTo>
                  <a:lnTo>
                    <a:pt x="17" y="0"/>
                  </a:lnTo>
                  <a:lnTo>
                    <a:pt x="17" y="1905"/>
                  </a:lnTo>
                  <a:lnTo>
                    <a:pt x="0" y="1890"/>
                  </a:lnTo>
                  <a:close/>
                </a:path>
              </a:pathLst>
            </a:custGeom>
            <a:solidFill>
              <a:srgbClr val="BF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720" name="Freeform 556"/>
            <p:cNvSpPr>
              <a:spLocks/>
            </p:cNvSpPr>
            <p:nvPr/>
          </p:nvSpPr>
          <p:spPr bwMode="auto">
            <a:xfrm>
              <a:off x="3563" y="2177"/>
              <a:ext cx="4" cy="561"/>
            </a:xfrm>
            <a:custGeom>
              <a:avLst/>
              <a:gdLst>
                <a:gd name="T0" fmla="*/ 0 w 16"/>
                <a:gd name="T1" fmla="*/ 162 h 1923"/>
                <a:gd name="T2" fmla="*/ 0 w 16"/>
                <a:gd name="T3" fmla="*/ 1 h 1923"/>
                <a:gd name="T4" fmla="*/ 1 w 16"/>
                <a:gd name="T5" fmla="*/ 0 h 1923"/>
                <a:gd name="T6" fmla="*/ 1 w 16"/>
                <a:gd name="T7" fmla="*/ 164 h 1923"/>
                <a:gd name="T8" fmla="*/ 0 w 16"/>
                <a:gd name="T9" fmla="*/ 162 h 1923"/>
                <a:gd name="T10" fmla="*/ 0 60000 65536"/>
                <a:gd name="T11" fmla="*/ 0 60000 65536"/>
                <a:gd name="T12" fmla="*/ 0 60000 65536"/>
                <a:gd name="T13" fmla="*/ 0 60000 65536"/>
                <a:gd name="T14" fmla="*/ 0 60000 65536"/>
                <a:gd name="T15" fmla="*/ 0 w 16"/>
                <a:gd name="T16" fmla="*/ 0 h 1923"/>
                <a:gd name="T17" fmla="*/ 16 w 16"/>
                <a:gd name="T18" fmla="*/ 1923 h 1923"/>
              </a:gdLst>
              <a:ahLst/>
              <a:cxnLst>
                <a:cxn ang="T10">
                  <a:pos x="T0" y="T1"/>
                </a:cxn>
                <a:cxn ang="T11">
                  <a:pos x="T2" y="T3"/>
                </a:cxn>
                <a:cxn ang="T12">
                  <a:pos x="T4" y="T5"/>
                </a:cxn>
                <a:cxn ang="T13">
                  <a:pos x="T6" y="T7"/>
                </a:cxn>
                <a:cxn ang="T14">
                  <a:pos x="T8" y="T9"/>
                </a:cxn>
              </a:cxnLst>
              <a:rect l="T15" t="T16" r="T17" b="T18"/>
              <a:pathLst>
                <a:path w="16" h="1923">
                  <a:moveTo>
                    <a:pt x="0" y="1906"/>
                  </a:moveTo>
                  <a:lnTo>
                    <a:pt x="0" y="18"/>
                  </a:lnTo>
                  <a:lnTo>
                    <a:pt x="16" y="0"/>
                  </a:lnTo>
                  <a:lnTo>
                    <a:pt x="16" y="1923"/>
                  </a:lnTo>
                  <a:lnTo>
                    <a:pt x="0" y="1906"/>
                  </a:lnTo>
                  <a:close/>
                </a:path>
              </a:pathLst>
            </a:custGeom>
            <a:solidFill>
              <a:srgbClr val="C229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721" name="Freeform 557"/>
            <p:cNvSpPr>
              <a:spLocks/>
            </p:cNvSpPr>
            <p:nvPr/>
          </p:nvSpPr>
          <p:spPr bwMode="auto">
            <a:xfrm>
              <a:off x="3565" y="2175"/>
              <a:ext cx="5" cy="566"/>
            </a:xfrm>
            <a:custGeom>
              <a:avLst/>
              <a:gdLst>
                <a:gd name="T0" fmla="*/ 0 w 17"/>
                <a:gd name="T1" fmla="*/ 164 h 1939"/>
                <a:gd name="T2" fmla="*/ 0 w 17"/>
                <a:gd name="T3" fmla="*/ 1 h 1939"/>
                <a:gd name="T4" fmla="*/ 1 w 17"/>
                <a:gd name="T5" fmla="*/ 0 h 1939"/>
                <a:gd name="T6" fmla="*/ 1 w 17"/>
                <a:gd name="T7" fmla="*/ 165 h 1939"/>
                <a:gd name="T8" fmla="*/ 0 w 17"/>
                <a:gd name="T9" fmla="*/ 164 h 1939"/>
                <a:gd name="T10" fmla="*/ 0 60000 65536"/>
                <a:gd name="T11" fmla="*/ 0 60000 65536"/>
                <a:gd name="T12" fmla="*/ 0 60000 65536"/>
                <a:gd name="T13" fmla="*/ 0 60000 65536"/>
                <a:gd name="T14" fmla="*/ 0 60000 65536"/>
                <a:gd name="T15" fmla="*/ 0 w 17"/>
                <a:gd name="T16" fmla="*/ 0 h 1939"/>
                <a:gd name="T17" fmla="*/ 17 w 17"/>
                <a:gd name="T18" fmla="*/ 1939 h 1939"/>
              </a:gdLst>
              <a:ahLst/>
              <a:cxnLst>
                <a:cxn ang="T10">
                  <a:pos x="T0" y="T1"/>
                </a:cxn>
                <a:cxn ang="T11">
                  <a:pos x="T2" y="T3"/>
                </a:cxn>
                <a:cxn ang="T12">
                  <a:pos x="T4" y="T5"/>
                </a:cxn>
                <a:cxn ang="T13">
                  <a:pos x="T6" y="T7"/>
                </a:cxn>
                <a:cxn ang="T14">
                  <a:pos x="T8" y="T9"/>
                </a:cxn>
              </a:cxnLst>
              <a:rect l="T15" t="T16" r="T17" b="T18"/>
              <a:pathLst>
                <a:path w="17" h="1939">
                  <a:moveTo>
                    <a:pt x="0" y="1922"/>
                  </a:moveTo>
                  <a:lnTo>
                    <a:pt x="0" y="17"/>
                  </a:lnTo>
                  <a:lnTo>
                    <a:pt x="17" y="0"/>
                  </a:lnTo>
                  <a:lnTo>
                    <a:pt x="17" y="1939"/>
                  </a:lnTo>
                  <a:lnTo>
                    <a:pt x="0" y="1922"/>
                  </a:lnTo>
                  <a:close/>
                </a:path>
              </a:pathLst>
            </a:custGeom>
            <a:solidFill>
              <a:srgbClr val="C229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722" name="Freeform 558"/>
            <p:cNvSpPr>
              <a:spLocks/>
            </p:cNvSpPr>
            <p:nvPr/>
          </p:nvSpPr>
          <p:spPr bwMode="auto">
            <a:xfrm>
              <a:off x="3567" y="2173"/>
              <a:ext cx="5" cy="570"/>
            </a:xfrm>
            <a:custGeom>
              <a:avLst/>
              <a:gdLst>
                <a:gd name="T0" fmla="*/ 0 w 17"/>
                <a:gd name="T1" fmla="*/ 165 h 1954"/>
                <a:gd name="T2" fmla="*/ 0 w 17"/>
                <a:gd name="T3" fmla="*/ 1 h 1954"/>
                <a:gd name="T4" fmla="*/ 1 w 17"/>
                <a:gd name="T5" fmla="*/ 0 h 1954"/>
                <a:gd name="T6" fmla="*/ 1 w 17"/>
                <a:gd name="T7" fmla="*/ 166 h 1954"/>
                <a:gd name="T8" fmla="*/ 0 w 17"/>
                <a:gd name="T9" fmla="*/ 165 h 1954"/>
                <a:gd name="T10" fmla="*/ 0 60000 65536"/>
                <a:gd name="T11" fmla="*/ 0 60000 65536"/>
                <a:gd name="T12" fmla="*/ 0 60000 65536"/>
                <a:gd name="T13" fmla="*/ 0 60000 65536"/>
                <a:gd name="T14" fmla="*/ 0 60000 65536"/>
                <a:gd name="T15" fmla="*/ 0 w 17"/>
                <a:gd name="T16" fmla="*/ 0 h 1954"/>
                <a:gd name="T17" fmla="*/ 17 w 17"/>
                <a:gd name="T18" fmla="*/ 1954 h 1954"/>
              </a:gdLst>
              <a:ahLst/>
              <a:cxnLst>
                <a:cxn ang="T10">
                  <a:pos x="T0" y="T1"/>
                </a:cxn>
                <a:cxn ang="T11">
                  <a:pos x="T2" y="T3"/>
                </a:cxn>
                <a:cxn ang="T12">
                  <a:pos x="T4" y="T5"/>
                </a:cxn>
                <a:cxn ang="T13">
                  <a:pos x="T6" y="T7"/>
                </a:cxn>
                <a:cxn ang="T14">
                  <a:pos x="T8" y="T9"/>
                </a:cxn>
              </a:cxnLst>
              <a:rect l="T15" t="T16" r="T17" b="T18"/>
              <a:pathLst>
                <a:path w="17" h="1954">
                  <a:moveTo>
                    <a:pt x="0" y="1939"/>
                  </a:moveTo>
                  <a:lnTo>
                    <a:pt x="0" y="16"/>
                  </a:lnTo>
                  <a:lnTo>
                    <a:pt x="17" y="0"/>
                  </a:lnTo>
                  <a:lnTo>
                    <a:pt x="17" y="1954"/>
                  </a:lnTo>
                  <a:lnTo>
                    <a:pt x="0" y="1939"/>
                  </a:lnTo>
                  <a:close/>
                </a:path>
              </a:pathLst>
            </a:custGeom>
            <a:solidFill>
              <a:srgbClr val="C229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723" name="Freeform 559"/>
            <p:cNvSpPr>
              <a:spLocks/>
            </p:cNvSpPr>
            <p:nvPr/>
          </p:nvSpPr>
          <p:spPr bwMode="auto">
            <a:xfrm>
              <a:off x="3570" y="2170"/>
              <a:ext cx="4" cy="575"/>
            </a:xfrm>
            <a:custGeom>
              <a:avLst/>
              <a:gdLst>
                <a:gd name="T0" fmla="*/ 0 w 16"/>
                <a:gd name="T1" fmla="*/ 166 h 1972"/>
                <a:gd name="T2" fmla="*/ 0 w 16"/>
                <a:gd name="T3" fmla="*/ 1 h 1972"/>
                <a:gd name="T4" fmla="*/ 1 w 16"/>
                <a:gd name="T5" fmla="*/ 0 h 1972"/>
                <a:gd name="T6" fmla="*/ 1 w 16"/>
                <a:gd name="T7" fmla="*/ 168 h 1972"/>
                <a:gd name="T8" fmla="*/ 0 w 16"/>
                <a:gd name="T9" fmla="*/ 166 h 1972"/>
                <a:gd name="T10" fmla="*/ 0 60000 65536"/>
                <a:gd name="T11" fmla="*/ 0 60000 65536"/>
                <a:gd name="T12" fmla="*/ 0 60000 65536"/>
                <a:gd name="T13" fmla="*/ 0 60000 65536"/>
                <a:gd name="T14" fmla="*/ 0 60000 65536"/>
                <a:gd name="T15" fmla="*/ 0 w 16"/>
                <a:gd name="T16" fmla="*/ 0 h 1972"/>
                <a:gd name="T17" fmla="*/ 16 w 16"/>
                <a:gd name="T18" fmla="*/ 1972 h 1972"/>
              </a:gdLst>
              <a:ahLst/>
              <a:cxnLst>
                <a:cxn ang="T10">
                  <a:pos x="T0" y="T1"/>
                </a:cxn>
                <a:cxn ang="T11">
                  <a:pos x="T2" y="T3"/>
                </a:cxn>
                <a:cxn ang="T12">
                  <a:pos x="T4" y="T5"/>
                </a:cxn>
                <a:cxn ang="T13">
                  <a:pos x="T6" y="T7"/>
                </a:cxn>
                <a:cxn ang="T14">
                  <a:pos x="T8" y="T9"/>
                </a:cxn>
              </a:cxnLst>
              <a:rect l="T15" t="T16" r="T17" b="T18"/>
              <a:pathLst>
                <a:path w="16" h="1972">
                  <a:moveTo>
                    <a:pt x="0" y="1956"/>
                  </a:moveTo>
                  <a:lnTo>
                    <a:pt x="0" y="17"/>
                  </a:lnTo>
                  <a:lnTo>
                    <a:pt x="16" y="0"/>
                  </a:lnTo>
                  <a:lnTo>
                    <a:pt x="16" y="1972"/>
                  </a:lnTo>
                  <a:lnTo>
                    <a:pt x="0" y="1956"/>
                  </a:lnTo>
                  <a:close/>
                </a:path>
              </a:pathLst>
            </a:custGeom>
            <a:solidFill>
              <a:srgbClr val="C229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724" name="Freeform 560"/>
            <p:cNvSpPr>
              <a:spLocks/>
            </p:cNvSpPr>
            <p:nvPr/>
          </p:nvSpPr>
          <p:spPr bwMode="auto">
            <a:xfrm>
              <a:off x="3572" y="2168"/>
              <a:ext cx="4" cy="580"/>
            </a:xfrm>
            <a:custGeom>
              <a:avLst/>
              <a:gdLst>
                <a:gd name="T0" fmla="*/ 0 w 17"/>
                <a:gd name="T1" fmla="*/ 168 h 1988"/>
                <a:gd name="T2" fmla="*/ 0 w 17"/>
                <a:gd name="T3" fmla="*/ 1 h 1988"/>
                <a:gd name="T4" fmla="*/ 1 w 17"/>
                <a:gd name="T5" fmla="*/ 0 h 1988"/>
                <a:gd name="T6" fmla="*/ 1 w 17"/>
                <a:gd name="T7" fmla="*/ 169 h 1988"/>
                <a:gd name="T8" fmla="*/ 0 w 17"/>
                <a:gd name="T9" fmla="*/ 168 h 1988"/>
                <a:gd name="T10" fmla="*/ 0 60000 65536"/>
                <a:gd name="T11" fmla="*/ 0 60000 65536"/>
                <a:gd name="T12" fmla="*/ 0 60000 65536"/>
                <a:gd name="T13" fmla="*/ 0 60000 65536"/>
                <a:gd name="T14" fmla="*/ 0 60000 65536"/>
                <a:gd name="T15" fmla="*/ 0 w 17"/>
                <a:gd name="T16" fmla="*/ 0 h 1988"/>
                <a:gd name="T17" fmla="*/ 17 w 17"/>
                <a:gd name="T18" fmla="*/ 1988 h 1988"/>
              </a:gdLst>
              <a:ahLst/>
              <a:cxnLst>
                <a:cxn ang="T10">
                  <a:pos x="T0" y="T1"/>
                </a:cxn>
                <a:cxn ang="T11">
                  <a:pos x="T2" y="T3"/>
                </a:cxn>
                <a:cxn ang="T12">
                  <a:pos x="T4" y="T5"/>
                </a:cxn>
                <a:cxn ang="T13">
                  <a:pos x="T6" y="T7"/>
                </a:cxn>
                <a:cxn ang="T14">
                  <a:pos x="T8" y="T9"/>
                </a:cxn>
              </a:cxnLst>
              <a:rect l="T15" t="T16" r="T17" b="T18"/>
              <a:pathLst>
                <a:path w="17" h="1988">
                  <a:moveTo>
                    <a:pt x="0" y="1971"/>
                  </a:moveTo>
                  <a:lnTo>
                    <a:pt x="0" y="17"/>
                  </a:lnTo>
                  <a:lnTo>
                    <a:pt x="17" y="0"/>
                  </a:lnTo>
                  <a:lnTo>
                    <a:pt x="17" y="1988"/>
                  </a:lnTo>
                  <a:lnTo>
                    <a:pt x="0" y="1971"/>
                  </a:lnTo>
                  <a:close/>
                </a:path>
              </a:pathLst>
            </a:custGeom>
            <a:solidFill>
              <a:srgbClr val="C229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725" name="Freeform 561"/>
            <p:cNvSpPr>
              <a:spLocks/>
            </p:cNvSpPr>
            <p:nvPr/>
          </p:nvSpPr>
          <p:spPr bwMode="auto">
            <a:xfrm>
              <a:off x="3574" y="2166"/>
              <a:ext cx="4" cy="584"/>
            </a:xfrm>
            <a:custGeom>
              <a:avLst/>
              <a:gdLst>
                <a:gd name="T0" fmla="*/ 0 w 17"/>
                <a:gd name="T1" fmla="*/ 169 h 2005"/>
                <a:gd name="T2" fmla="*/ 0 w 17"/>
                <a:gd name="T3" fmla="*/ 1 h 2005"/>
                <a:gd name="T4" fmla="*/ 1 w 17"/>
                <a:gd name="T5" fmla="*/ 0 h 2005"/>
                <a:gd name="T6" fmla="*/ 1 w 17"/>
                <a:gd name="T7" fmla="*/ 170 h 2005"/>
                <a:gd name="T8" fmla="*/ 0 w 17"/>
                <a:gd name="T9" fmla="*/ 169 h 2005"/>
                <a:gd name="T10" fmla="*/ 0 60000 65536"/>
                <a:gd name="T11" fmla="*/ 0 60000 65536"/>
                <a:gd name="T12" fmla="*/ 0 60000 65536"/>
                <a:gd name="T13" fmla="*/ 0 60000 65536"/>
                <a:gd name="T14" fmla="*/ 0 60000 65536"/>
                <a:gd name="T15" fmla="*/ 0 w 17"/>
                <a:gd name="T16" fmla="*/ 0 h 2005"/>
                <a:gd name="T17" fmla="*/ 17 w 17"/>
                <a:gd name="T18" fmla="*/ 2005 h 2005"/>
              </a:gdLst>
              <a:ahLst/>
              <a:cxnLst>
                <a:cxn ang="T10">
                  <a:pos x="T0" y="T1"/>
                </a:cxn>
                <a:cxn ang="T11">
                  <a:pos x="T2" y="T3"/>
                </a:cxn>
                <a:cxn ang="T12">
                  <a:pos x="T4" y="T5"/>
                </a:cxn>
                <a:cxn ang="T13">
                  <a:pos x="T6" y="T7"/>
                </a:cxn>
                <a:cxn ang="T14">
                  <a:pos x="T8" y="T9"/>
                </a:cxn>
              </a:cxnLst>
              <a:rect l="T15" t="T16" r="T17" b="T18"/>
              <a:pathLst>
                <a:path w="17" h="2005">
                  <a:moveTo>
                    <a:pt x="0" y="1990"/>
                  </a:moveTo>
                  <a:lnTo>
                    <a:pt x="0" y="18"/>
                  </a:lnTo>
                  <a:lnTo>
                    <a:pt x="17" y="0"/>
                  </a:lnTo>
                  <a:lnTo>
                    <a:pt x="17" y="2005"/>
                  </a:lnTo>
                  <a:lnTo>
                    <a:pt x="0" y="1990"/>
                  </a:lnTo>
                  <a:close/>
                </a:path>
              </a:pathLst>
            </a:custGeom>
            <a:solidFill>
              <a:srgbClr val="C229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726" name="Freeform 562"/>
            <p:cNvSpPr>
              <a:spLocks/>
            </p:cNvSpPr>
            <p:nvPr/>
          </p:nvSpPr>
          <p:spPr bwMode="auto">
            <a:xfrm>
              <a:off x="3576" y="2163"/>
              <a:ext cx="5" cy="589"/>
            </a:xfrm>
            <a:custGeom>
              <a:avLst/>
              <a:gdLst>
                <a:gd name="T0" fmla="*/ 0 w 16"/>
                <a:gd name="T1" fmla="*/ 170 h 2021"/>
                <a:gd name="T2" fmla="*/ 0 w 16"/>
                <a:gd name="T3" fmla="*/ 1 h 2021"/>
                <a:gd name="T4" fmla="*/ 2 w 16"/>
                <a:gd name="T5" fmla="*/ 0 h 2021"/>
                <a:gd name="T6" fmla="*/ 2 w 16"/>
                <a:gd name="T7" fmla="*/ 172 h 2021"/>
                <a:gd name="T8" fmla="*/ 0 w 16"/>
                <a:gd name="T9" fmla="*/ 170 h 2021"/>
                <a:gd name="T10" fmla="*/ 0 60000 65536"/>
                <a:gd name="T11" fmla="*/ 0 60000 65536"/>
                <a:gd name="T12" fmla="*/ 0 60000 65536"/>
                <a:gd name="T13" fmla="*/ 0 60000 65536"/>
                <a:gd name="T14" fmla="*/ 0 60000 65536"/>
                <a:gd name="T15" fmla="*/ 0 w 16"/>
                <a:gd name="T16" fmla="*/ 0 h 2021"/>
                <a:gd name="T17" fmla="*/ 16 w 16"/>
                <a:gd name="T18" fmla="*/ 2021 h 2021"/>
              </a:gdLst>
              <a:ahLst/>
              <a:cxnLst>
                <a:cxn ang="T10">
                  <a:pos x="T0" y="T1"/>
                </a:cxn>
                <a:cxn ang="T11">
                  <a:pos x="T2" y="T3"/>
                </a:cxn>
                <a:cxn ang="T12">
                  <a:pos x="T4" y="T5"/>
                </a:cxn>
                <a:cxn ang="T13">
                  <a:pos x="T6" y="T7"/>
                </a:cxn>
                <a:cxn ang="T14">
                  <a:pos x="T8" y="T9"/>
                </a:cxn>
              </a:cxnLst>
              <a:rect l="T15" t="T16" r="T17" b="T18"/>
              <a:pathLst>
                <a:path w="16" h="2021">
                  <a:moveTo>
                    <a:pt x="0" y="2006"/>
                  </a:moveTo>
                  <a:lnTo>
                    <a:pt x="0" y="18"/>
                  </a:lnTo>
                  <a:lnTo>
                    <a:pt x="16" y="0"/>
                  </a:lnTo>
                  <a:lnTo>
                    <a:pt x="16" y="2021"/>
                  </a:lnTo>
                  <a:lnTo>
                    <a:pt x="0" y="2006"/>
                  </a:lnTo>
                  <a:close/>
                </a:path>
              </a:pathLst>
            </a:custGeom>
            <a:solidFill>
              <a:srgbClr val="C229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727" name="Freeform 563"/>
            <p:cNvSpPr>
              <a:spLocks/>
            </p:cNvSpPr>
            <p:nvPr/>
          </p:nvSpPr>
          <p:spPr bwMode="auto">
            <a:xfrm>
              <a:off x="3578" y="2160"/>
              <a:ext cx="5" cy="595"/>
            </a:xfrm>
            <a:custGeom>
              <a:avLst/>
              <a:gdLst>
                <a:gd name="T0" fmla="*/ 0 w 17"/>
                <a:gd name="T1" fmla="*/ 172 h 2038"/>
                <a:gd name="T2" fmla="*/ 0 w 17"/>
                <a:gd name="T3" fmla="*/ 1 h 2038"/>
                <a:gd name="T4" fmla="*/ 1 w 17"/>
                <a:gd name="T5" fmla="*/ 0 h 2038"/>
                <a:gd name="T6" fmla="*/ 1 w 17"/>
                <a:gd name="T7" fmla="*/ 174 h 2038"/>
                <a:gd name="T8" fmla="*/ 0 w 17"/>
                <a:gd name="T9" fmla="*/ 172 h 2038"/>
                <a:gd name="T10" fmla="*/ 0 60000 65536"/>
                <a:gd name="T11" fmla="*/ 0 60000 65536"/>
                <a:gd name="T12" fmla="*/ 0 60000 65536"/>
                <a:gd name="T13" fmla="*/ 0 60000 65536"/>
                <a:gd name="T14" fmla="*/ 0 60000 65536"/>
                <a:gd name="T15" fmla="*/ 0 w 17"/>
                <a:gd name="T16" fmla="*/ 0 h 2038"/>
                <a:gd name="T17" fmla="*/ 17 w 17"/>
                <a:gd name="T18" fmla="*/ 2038 h 2038"/>
              </a:gdLst>
              <a:ahLst/>
              <a:cxnLst>
                <a:cxn ang="T10">
                  <a:pos x="T0" y="T1"/>
                </a:cxn>
                <a:cxn ang="T11">
                  <a:pos x="T2" y="T3"/>
                </a:cxn>
                <a:cxn ang="T12">
                  <a:pos x="T4" y="T5"/>
                </a:cxn>
                <a:cxn ang="T13">
                  <a:pos x="T6" y="T7"/>
                </a:cxn>
                <a:cxn ang="T14">
                  <a:pos x="T8" y="T9"/>
                </a:cxn>
              </a:cxnLst>
              <a:rect l="T15" t="T16" r="T17" b="T18"/>
              <a:pathLst>
                <a:path w="17" h="2038">
                  <a:moveTo>
                    <a:pt x="0" y="2021"/>
                  </a:moveTo>
                  <a:lnTo>
                    <a:pt x="0" y="16"/>
                  </a:lnTo>
                  <a:lnTo>
                    <a:pt x="17" y="0"/>
                  </a:lnTo>
                  <a:lnTo>
                    <a:pt x="17" y="2038"/>
                  </a:lnTo>
                  <a:lnTo>
                    <a:pt x="0" y="2021"/>
                  </a:lnTo>
                  <a:close/>
                </a:path>
              </a:pathLst>
            </a:custGeom>
            <a:solidFill>
              <a:srgbClr val="C42B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728" name="Freeform 564"/>
            <p:cNvSpPr>
              <a:spLocks/>
            </p:cNvSpPr>
            <p:nvPr/>
          </p:nvSpPr>
          <p:spPr bwMode="auto">
            <a:xfrm>
              <a:off x="3581" y="2159"/>
              <a:ext cx="5" cy="598"/>
            </a:xfrm>
            <a:custGeom>
              <a:avLst/>
              <a:gdLst>
                <a:gd name="T0" fmla="*/ 0 w 17"/>
                <a:gd name="T1" fmla="*/ 173 h 2052"/>
                <a:gd name="T2" fmla="*/ 0 w 17"/>
                <a:gd name="T3" fmla="*/ 1 h 2052"/>
                <a:gd name="T4" fmla="*/ 1 w 17"/>
                <a:gd name="T5" fmla="*/ 0 h 2052"/>
                <a:gd name="T6" fmla="*/ 1 w 17"/>
                <a:gd name="T7" fmla="*/ 61 h 2052"/>
                <a:gd name="T8" fmla="*/ 1 w 17"/>
                <a:gd name="T9" fmla="*/ 61 h 2052"/>
                <a:gd name="T10" fmla="*/ 1 w 17"/>
                <a:gd name="T11" fmla="*/ 174 h 2052"/>
                <a:gd name="T12" fmla="*/ 0 w 17"/>
                <a:gd name="T13" fmla="*/ 173 h 2052"/>
                <a:gd name="T14" fmla="*/ 0 60000 65536"/>
                <a:gd name="T15" fmla="*/ 0 60000 65536"/>
                <a:gd name="T16" fmla="*/ 0 60000 65536"/>
                <a:gd name="T17" fmla="*/ 0 60000 65536"/>
                <a:gd name="T18" fmla="*/ 0 60000 65536"/>
                <a:gd name="T19" fmla="*/ 0 60000 65536"/>
                <a:gd name="T20" fmla="*/ 0 60000 65536"/>
                <a:gd name="T21" fmla="*/ 0 w 17"/>
                <a:gd name="T22" fmla="*/ 0 h 2052"/>
                <a:gd name="T23" fmla="*/ 17 w 17"/>
                <a:gd name="T24" fmla="*/ 2052 h 20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052">
                  <a:moveTo>
                    <a:pt x="0" y="2035"/>
                  </a:moveTo>
                  <a:lnTo>
                    <a:pt x="0" y="14"/>
                  </a:lnTo>
                  <a:lnTo>
                    <a:pt x="16" y="0"/>
                  </a:lnTo>
                  <a:lnTo>
                    <a:pt x="17" y="720"/>
                  </a:lnTo>
                  <a:lnTo>
                    <a:pt x="17" y="2052"/>
                  </a:lnTo>
                  <a:lnTo>
                    <a:pt x="0" y="2035"/>
                  </a:lnTo>
                  <a:close/>
                </a:path>
              </a:pathLst>
            </a:custGeom>
            <a:solidFill>
              <a:srgbClr val="C42B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729" name="Freeform 565"/>
            <p:cNvSpPr>
              <a:spLocks/>
            </p:cNvSpPr>
            <p:nvPr/>
          </p:nvSpPr>
          <p:spPr bwMode="auto">
            <a:xfrm>
              <a:off x="3583" y="2159"/>
              <a:ext cx="5" cy="598"/>
            </a:xfrm>
            <a:custGeom>
              <a:avLst/>
              <a:gdLst>
                <a:gd name="T0" fmla="*/ 0 w 17"/>
                <a:gd name="T1" fmla="*/ 173 h 2053"/>
                <a:gd name="T2" fmla="*/ 0 w 17"/>
                <a:gd name="T3" fmla="*/ 1 h 2053"/>
                <a:gd name="T4" fmla="*/ 1 w 17"/>
                <a:gd name="T5" fmla="*/ 0 h 2053"/>
                <a:gd name="T6" fmla="*/ 1 w 17"/>
                <a:gd name="T7" fmla="*/ 61 h 2053"/>
                <a:gd name="T8" fmla="*/ 1 w 17"/>
                <a:gd name="T9" fmla="*/ 61 h 2053"/>
                <a:gd name="T10" fmla="*/ 1 w 17"/>
                <a:gd name="T11" fmla="*/ 120 h 2053"/>
                <a:gd name="T12" fmla="*/ 1 w 17"/>
                <a:gd name="T13" fmla="*/ 120 h 2053"/>
                <a:gd name="T14" fmla="*/ 1 w 17"/>
                <a:gd name="T15" fmla="*/ 174 h 2053"/>
                <a:gd name="T16" fmla="*/ 0 w 17"/>
                <a:gd name="T17" fmla="*/ 173 h 20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053"/>
                <a:gd name="T29" fmla="*/ 17 w 17"/>
                <a:gd name="T30" fmla="*/ 2053 h 20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053">
                  <a:moveTo>
                    <a:pt x="0" y="2044"/>
                  </a:moveTo>
                  <a:lnTo>
                    <a:pt x="0" y="6"/>
                  </a:lnTo>
                  <a:lnTo>
                    <a:pt x="7" y="0"/>
                  </a:lnTo>
                  <a:lnTo>
                    <a:pt x="8" y="720"/>
                  </a:lnTo>
                  <a:lnTo>
                    <a:pt x="17" y="716"/>
                  </a:lnTo>
                  <a:lnTo>
                    <a:pt x="17" y="1418"/>
                  </a:lnTo>
                  <a:lnTo>
                    <a:pt x="9" y="1416"/>
                  </a:lnTo>
                  <a:lnTo>
                    <a:pt x="9" y="2053"/>
                  </a:lnTo>
                  <a:lnTo>
                    <a:pt x="0" y="2044"/>
                  </a:lnTo>
                  <a:close/>
                </a:path>
              </a:pathLst>
            </a:custGeom>
            <a:solidFill>
              <a:srgbClr val="C42B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730" name="Freeform 566"/>
            <p:cNvSpPr>
              <a:spLocks/>
            </p:cNvSpPr>
            <p:nvPr/>
          </p:nvSpPr>
          <p:spPr bwMode="auto">
            <a:xfrm>
              <a:off x="3586" y="2366"/>
              <a:ext cx="4" cy="391"/>
            </a:xfrm>
            <a:custGeom>
              <a:avLst/>
              <a:gdLst>
                <a:gd name="T0" fmla="*/ 0 w 17"/>
                <a:gd name="T1" fmla="*/ 114 h 1341"/>
                <a:gd name="T2" fmla="*/ 0 w 17"/>
                <a:gd name="T3" fmla="*/ 1 h 1341"/>
                <a:gd name="T4" fmla="*/ 1 w 17"/>
                <a:gd name="T5" fmla="*/ 0 h 1341"/>
                <a:gd name="T6" fmla="*/ 1 w 17"/>
                <a:gd name="T7" fmla="*/ 60 h 1341"/>
                <a:gd name="T8" fmla="*/ 0 w 17"/>
                <a:gd name="T9" fmla="*/ 60 h 1341"/>
                <a:gd name="T10" fmla="*/ 0 w 17"/>
                <a:gd name="T11" fmla="*/ 114 h 1341"/>
                <a:gd name="T12" fmla="*/ 0 w 17"/>
                <a:gd name="T13" fmla="*/ 114 h 1341"/>
                <a:gd name="T14" fmla="*/ 0 60000 65536"/>
                <a:gd name="T15" fmla="*/ 0 60000 65536"/>
                <a:gd name="T16" fmla="*/ 0 60000 65536"/>
                <a:gd name="T17" fmla="*/ 0 60000 65536"/>
                <a:gd name="T18" fmla="*/ 0 60000 65536"/>
                <a:gd name="T19" fmla="*/ 0 60000 65536"/>
                <a:gd name="T20" fmla="*/ 0 60000 65536"/>
                <a:gd name="T21" fmla="*/ 0 w 17"/>
                <a:gd name="T22" fmla="*/ 0 h 1341"/>
                <a:gd name="T23" fmla="*/ 17 w 17"/>
                <a:gd name="T24" fmla="*/ 1341 h 13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341">
                  <a:moveTo>
                    <a:pt x="0" y="1340"/>
                  </a:moveTo>
                  <a:lnTo>
                    <a:pt x="0" y="8"/>
                  </a:lnTo>
                  <a:lnTo>
                    <a:pt x="17" y="0"/>
                  </a:lnTo>
                  <a:lnTo>
                    <a:pt x="17" y="710"/>
                  </a:lnTo>
                  <a:lnTo>
                    <a:pt x="1" y="704"/>
                  </a:lnTo>
                  <a:lnTo>
                    <a:pt x="1" y="1341"/>
                  </a:lnTo>
                  <a:lnTo>
                    <a:pt x="0" y="1340"/>
                  </a:lnTo>
                  <a:close/>
                </a:path>
              </a:pathLst>
            </a:custGeom>
            <a:solidFill>
              <a:srgbClr val="C42B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731" name="Freeform 567"/>
            <p:cNvSpPr>
              <a:spLocks/>
            </p:cNvSpPr>
            <p:nvPr/>
          </p:nvSpPr>
          <p:spPr bwMode="auto">
            <a:xfrm>
              <a:off x="3588" y="2366"/>
              <a:ext cx="5" cy="208"/>
            </a:xfrm>
            <a:custGeom>
              <a:avLst/>
              <a:gdLst>
                <a:gd name="T0" fmla="*/ 0 w 16"/>
                <a:gd name="T1" fmla="*/ 60 h 714"/>
                <a:gd name="T2" fmla="*/ 0 w 16"/>
                <a:gd name="T3" fmla="*/ 1 h 714"/>
                <a:gd name="T4" fmla="*/ 2 w 16"/>
                <a:gd name="T5" fmla="*/ 0 h 714"/>
                <a:gd name="T6" fmla="*/ 2 w 16"/>
                <a:gd name="T7" fmla="*/ 61 h 714"/>
                <a:gd name="T8" fmla="*/ 0 w 16"/>
                <a:gd name="T9" fmla="*/ 60 h 714"/>
                <a:gd name="T10" fmla="*/ 0 60000 65536"/>
                <a:gd name="T11" fmla="*/ 0 60000 65536"/>
                <a:gd name="T12" fmla="*/ 0 60000 65536"/>
                <a:gd name="T13" fmla="*/ 0 60000 65536"/>
                <a:gd name="T14" fmla="*/ 0 60000 65536"/>
                <a:gd name="T15" fmla="*/ 0 w 16"/>
                <a:gd name="T16" fmla="*/ 0 h 714"/>
                <a:gd name="T17" fmla="*/ 16 w 16"/>
                <a:gd name="T18" fmla="*/ 714 h 714"/>
              </a:gdLst>
              <a:ahLst/>
              <a:cxnLst>
                <a:cxn ang="T10">
                  <a:pos x="T0" y="T1"/>
                </a:cxn>
                <a:cxn ang="T11">
                  <a:pos x="T2" y="T3"/>
                </a:cxn>
                <a:cxn ang="T12">
                  <a:pos x="T4" y="T5"/>
                </a:cxn>
                <a:cxn ang="T13">
                  <a:pos x="T6" y="T7"/>
                </a:cxn>
                <a:cxn ang="T14">
                  <a:pos x="T8" y="T9"/>
                </a:cxn>
              </a:cxnLst>
              <a:rect l="T15" t="T16" r="T17" b="T18"/>
              <a:pathLst>
                <a:path w="16" h="714">
                  <a:moveTo>
                    <a:pt x="0" y="708"/>
                  </a:moveTo>
                  <a:lnTo>
                    <a:pt x="0" y="6"/>
                  </a:lnTo>
                  <a:lnTo>
                    <a:pt x="16" y="0"/>
                  </a:lnTo>
                  <a:lnTo>
                    <a:pt x="16" y="714"/>
                  </a:lnTo>
                  <a:lnTo>
                    <a:pt x="0" y="708"/>
                  </a:lnTo>
                  <a:close/>
                </a:path>
              </a:pathLst>
            </a:custGeom>
            <a:solidFill>
              <a:srgbClr val="C42B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732" name="Freeform 568"/>
            <p:cNvSpPr>
              <a:spLocks/>
            </p:cNvSpPr>
            <p:nvPr/>
          </p:nvSpPr>
          <p:spPr bwMode="auto">
            <a:xfrm>
              <a:off x="3590" y="2365"/>
              <a:ext cx="5" cy="210"/>
            </a:xfrm>
            <a:custGeom>
              <a:avLst/>
              <a:gdLst>
                <a:gd name="T0" fmla="*/ 0 w 17"/>
                <a:gd name="T1" fmla="*/ 61 h 721"/>
                <a:gd name="T2" fmla="*/ 0 w 17"/>
                <a:gd name="T3" fmla="*/ 0 h 721"/>
                <a:gd name="T4" fmla="*/ 1 w 17"/>
                <a:gd name="T5" fmla="*/ 0 h 721"/>
                <a:gd name="T6" fmla="*/ 1 w 17"/>
                <a:gd name="T7" fmla="*/ 61 h 721"/>
                <a:gd name="T8" fmla="*/ 0 w 17"/>
                <a:gd name="T9" fmla="*/ 61 h 721"/>
                <a:gd name="T10" fmla="*/ 0 60000 65536"/>
                <a:gd name="T11" fmla="*/ 0 60000 65536"/>
                <a:gd name="T12" fmla="*/ 0 60000 65536"/>
                <a:gd name="T13" fmla="*/ 0 60000 65536"/>
                <a:gd name="T14" fmla="*/ 0 60000 65536"/>
                <a:gd name="T15" fmla="*/ 0 w 17"/>
                <a:gd name="T16" fmla="*/ 0 h 721"/>
                <a:gd name="T17" fmla="*/ 17 w 17"/>
                <a:gd name="T18" fmla="*/ 721 h 721"/>
              </a:gdLst>
              <a:ahLst/>
              <a:cxnLst>
                <a:cxn ang="T10">
                  <a:pos x="T0" y="T1"/>
                </a:cxn>
                <a:cxn ang="T11">
                  <a:pos x="T2" y="T3"/>
                </a:cxn>
                <a:cxn ang="T12">
                  <a:pos x="T4" y="T5"/>
                </a:cxn>
                <a:cxn ang="T13">
                  <a:pos x="T6" y="T7"/>
                </a:cxn>
                <a:cxn ang="T14">
                  <a:pos x="T8" y="T9"/>
                </a:cxn>
              </a:cxnLst>
              <a:rect l="T15" t="T16" r="T17" b="T18"/>
              <a:pathLst>
                <a:path w="17" h="721">
                  <a:moveTo>
                    <a:pt x="0" y="715"/>
                  </a:moveTo>
                  <a:lnTo>
                    <a:pt x="0" y="5"/>
                  </a:lnTo>
                  <a:lnTo>
                    <a:pt x="17" y="0"/>
                  </a:lnTo>
                  <a:lnTo>
                    <a:pt x="17" y="721"/>
                  </a:lnTo>
                  <a:lnTo>
                    <a:pt x="0" y="715"/>
                  </a:lnTo>
                  <a:close/>
                </a:path>
              </a:pathLst>
            </a:custGeom>
            <a:solidFill>
              <a:srgbClr val="C42B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733" name="Freeform 569"/>
            <p:cNvSpPr>
              <a:spLocks/>
            </p:cNvSpPr>
            <p:nvPr/>
          </p:nvSpPr>
          <p:spPr bwMode="auto">
            <a:xfrm>
              <a:off x="3593" y="2364"/>
              <a:ext cx="4" cy="211"/>
            </a:xfrm>
            <a:custGeom>
              <a:avLst/>
              <a:gdLst>
                <a:gd name="T0" fmla="*/ 0 w 17"/>
                <a:gd name="T1" fmla="*/ 61 h 727"/>
                <a:gd name="T2" fmla="*/ 0 w 17"/>
                <a:gd name="T3" fmla="*/ 1 h 727"/>
                <a:gd name="T4" fmla="*/ 1 w 17"/>
                <a:gd name="T5" fmla="*/ 0 h 727"/>
                <a:gd name="T6" fmla="*/ 1 w 17"/>
                <a:gd name="T7" fmla="*/ 61 h 727"/>
                <a:gd name="T8" fmla="*/ 0 w 17"/>
                <a:gd name="T9" fmla="*/ 61 h 727"/>
                <a:gd name="T10" fmla="*/ 0 60000 65536"/>
                <a:gd name="T11" fmla="*/ 0 60000 65536"/>
                <a:gd name="T12" fmla="*/ 0 60000 65536"/>
                <a:gd name="T13" fmla="*/ 0 60000 65536"/>
                <a:gd name="T14" fmla="*/ 0 60000 65536"/>
                <a:gd name="T15" fmla="*/ 0 w 17"/>
                <a:gd name="T16" fmla="*/ 0 h 727"/>
                <a:gd name="T17" fmla="*/ 17 w 17"/>
                <a:gd name="T18" fmla="*/ 727 h 727"/>
              </a:gdLst>
              <a:ahLst/>
              <a:cxnLst>
                <a:cxn ang="T10">
                  <a:pos x="T0" y="T1"/>
                </a:cxn>
                <a:cxn ang="T11">
                  <a:pos x="T2" y="T3"/>
                </a:cxn>
                <a:cxn ang="T12">
                  <a:pos x="T4" y="T5"/>
                </a:cxn>
                <a:cxn ang="T13">
                  <a:pos x="T6" y="T7"/>
                </a:cxn>
                <a:cxn ang="T14">
                  <a:pos x="T8" y="T9"/>
                </a:cxn>
              </a:cxnLst>
              <a:rect l="T15" t="T16" r="T17" b="T18"/>
              <a:pathLst>
                <a:path w="17" h="727">
                  <a:moveTo>
                    <a:pt x="0" y="721"/>
                  </a:moveTo>
                  <a:lnTo>
                    <a:pt x="0" y="7"/>
                  </a:lnTo>
                  <a:lnTo>
                    <a:pt x="17" y="0"/>
                  </a:lnTo>
                  <a:lnTo>
                    <a:pt x="17" y="727"/>
                  </a:lnTo>
                  <a:lnTo>
                    <a:pt x="0" y="721"/>
                  </a:lnTo>
                  <a:close/>
                </a:path>
              </a:pathLst>
            </a:custGeom>
            <a:solidFill>
              <a:srgbClr val="C42B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734" name="Freeform 570"/>
            <p:cNvSpPr>
              <a:spLocks/>
            </p:cNvSpPr>
            <p:nvPr/>
          </p:nvSpPr>
          <p:spPr bwMode="auto">
            <a:xfrm>
              <a:off x="3595" y="2363"/>
              <a:ext cx="4" cy="213"/>
            </a:xfrm>
            <a:custGeom>
              <a:avLst/>
              <a:gdLst>
                <a:gd name="T0" fmla="*/ 0 w 16"/>
                <a:gd name="T1" fmla="*/ 61 h 733"/>
                <a:gd name="T2" fmla="*/ 0 w 16"/>
                <a:gd name="T3" fmla="*/ 1 h 733"/>
                <a:gd name="T4" fmla="*/ 1 w 16"/>
                <a:gd name="T5" fmla="*/ 0 h 733"/>
                <a:gd name="T6" fmla="*/ 1 w 16"/>
                <a:gd name="T7" fmla="*/ 62 h 733"/>
                <a:gd name="T8" fmla="*/ 0 w 16"/>
                <a:gd name="T9" fmla="*/ 61 h 733"/>
                <a:gd name="T10" fmla="*/ 0 60000 65536"/>
                <a:gd name="T11" fmla="*/ 0 60000 65536"/>
                <a:gd name="T12" fmla="*/ 0 60000 65536"/>
                <a:gd name="T13" fmla="*/ 0 60000 65536"/>
                <a:gd name="T14" fmla="*/ 0 60000 65536"/>
                <a:gd name="T15" fmla="*/ 0 w 16"/>
                <a:gd name="T16" fmla="*/ 0 h 733"/>
                <a:gd name="T17" fmla="*/ 16 w 16"/>
                <a:gd name="T18" fmla="*/ 733 h 733"/>
              </a:gdLst>
              <a:ahLst/>
              <a:cxnLst>
                <a:cxn ang="T10">
                  <a:pos x="T0" y="T1"/>
                </a:cxn>
                <a:cxn ang="T11">
                  <a:pos x="T2" y="T3"/>
                </a:cxn>
                <a:cxn ang="T12">
                  <a:pos x="T4" y="T5"/>
                </a:cxn>
                <a:cxn ang="T13">
                  <a:pos x="T6" y="T7"/>
                </a:cxn>
                <a:cxn ang="T14">
                  <a:pos x="T8" y="T9"/>
                </a:cxn>
              </a:cxnLst>
              <a:rect l="T15" t="T16" r="T17" b="T18"/>
              <a:pathLst>
                <a:path w="16" h="733">
                  <a:moveTo>
                    <a:pt x="0" y="727"/>
                  </a:moveTo>
                  <a:lnTo>
                    <a:pt x="0" y="6"/>
                  </a:lnTo>
                  <a:lnTo>
                    <a:pt x="16" y="0"/>
                  </a:lnTo>
                  <a:lnTo>
                    <a:pt x="16" y="733"/>
                  </a:lnTo>
                  <a:lnTo>
                    <a:pt x="0" y="727"/>
                  </a:lnTo>
                  <a:close/>
                </a:path>
              </a:pathLst>
            </a:custGeom>
            <a:solidFill>
              <a:srgbClr val="C72E2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735" name="Freeform 571"/>
            <p:cNvSpPr>
              <a:spLocks/>
            </p:cNvSpPr>
            <p:nvPr/>
          </p:nvSpPr>
          <p:spPr bwMode="auto">
            <a:xfrm>
              <a:off x="3597" y="2362"/>
              <a:ext cx="4" cy="215"/>
            </a:xfrm>
            <a:custGeom>
              <a:avLst/>
              <a:gdLst>
                <a:gd name="T0" fmla="*/ 0 w 17"/>
                <a:gd name="T1" fmla="*/ 62 h 739"/>
                <a:gd name="T2" fmla="*/ 0 w 17"/>
                <a:gd name="T3" fmla="*/ 1 h 739"/>
                <a:gd name="T4" fmla="*/ 1 w 17"/>
                <a:gd name="T5" fmla="*/ 0 h 739"/>
                <a:gd name="T6" fmla="*/ 1 w 17"/>
                <a:gd name="T7" fmla="*/ 63 h 739"/>
                <a:gd name="T8" fmla="*/ 0 w 17"/>
                <a:gd name="T9" fmla="*/ 62 h 739"/>
                <a:gd name="T10" fmla="*/ 0 60000 65536"/>
                <a:gd name="T11" fmla="*/ 0 60000 65536"/>
                <a:gd name="T12" fmla="*/ 0 60000 65536"/>
                <a:gd name="T13" fmla="*/ 0 60000 65536"/>
                <a:gd name="T14" fmla="*/ 0 60000 65536"/>
                <a:gd name="T15" fmla="*/ 0 w 17"/>
                <a:gd name="T16" fmla="*/ 0 h 739"/>
                <a:gd name="T17" fmla="*/ 17 w 17"/>
                <a:gd name="T18" fmla="*/ 739 h 739"/>
              </a:gdLst>
              <a:ahLst/>
              <a:cxnLst>
                <a:cxn ang="T10">
                  <a:pos x="T0" y="T1"/>
                </a:cxn>
                <a:cxn ang="T11">
                  <a:pos x="T2" y="T3"/>
                </a:cxn>
                <a:cxn ang="T12">
                  <a:pos x="T4" y="T5"/>
                </a:cxn>
                <a:cxn ang="T13">
                  <a:pos x="T6" y="T7"/>
                </a:cxn>
                <a:cxn ang="T14">
                  <a:pos x="T8" y="T9"/>
                </a:cxn>
              </a:cxnLst>
              <a:rect l="T15" t="T16" r="T17" b="T18"/>
              <a:pathLst>
                <a:path w="17" h="739">
                  <a:moveTo>
                    <a:pt x="0" y="733"/>
                  </a:moveTo>
                  <a:lnTo>
                    <a:pt x="0" y="6"/>
                  </a:lnTo>
                  <a:lnTo>
                    <a:pt x="17" y="0"/>
                  </a:lnTo>
                  <a:lnTo>
                    <a:pt x="17" y="739"/>
                  </a:lnTo>
                  <a:lnTo>
                    <a:pt x="0" y="733"/>
                  </a:lnTo>
                  <a:close/>
                </a:path>
              </a:pathLst>
            </a:custGeom>
            <a:solidFill>
              <a:srgbClr val="C72E2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736" name="Freeform 572"/>
            <p:cNvSpPr>
              <a:spLocks/>
            </p:cNvSpPr>
            <p:nvPr/>
          </p:nvSpPr>
          <p:spPr bwMode="auto">
            <a:xfrm>
              <a:off x="3599" y="2360"/>
              <a:ext cx="5" cy="219"/>
            </a:xfrm>
            <a:custGeom>
              <a:avLst/>
              <a:gdLst>
                <a:gd name="T0" fmla="*/ 0 w 17"/>
                <a:gd name="T1" fmla="*/ 64 h 745"/>
                <a:gd name="T2" fmla="*/ 0 w 17"/>
                <a:gd name="T3" fmla="*/ 1 h 745"/>
                <a:gd name="T4" fmla="*/ 1 w 17"/>
                <a:gd name="T5" fmla="*/ 0 h 745"/>
                <a:gd name="T6" fmla="*/ 1 w 17"/>
                <a:gd name="T7" fmla="*/ 64 h 745"/>
                <a:gd name="T8" fmla="*/ 0 w 17"/>
                <a:gd name="T9" fmla="*/ 64 h 745"/>
                <a:gd name="T10" fmla="*/ 0 60000 65536"/>
                <a:gd name="T11" fmla="*/ 0 60000 65536"/>
                <a:gd name="T12" fmla="*/ 0 60000 65536"/>
                <a:gd name="T13" fmla="*/ 0 60000 65536"/>
                <a:gd name="T14" fmla="*/ 0 60000 65536"/>
                <a:gd name="T15" fmla="*/ 0 w 17"/>
                <a:gd name="T16" fmla="*/ 0 h 745"/>
                <a:gd name="T17" fmla="*/ 17 w 17"/>
                <a:gd name="T18" fmla="*/ 745 h 745"/>
              </a:gdLst>
              <a:ahLst/>
              <a:cxnLst>
                <a:cxn ang="T10">
                  <a:pos x="T0" y="T1"/>
                </a:cxn>
                <a:cxn ang="T11">
                  <a:pos x="T2" y="T3"/>
                </a:cxn>
                <a:cxn ang="T12">
                  <a:pos x="T4" y="T5"/>
                </a:cxn>
                <a:cxn ang="T13">
                  <a:pos x="T6" y="T7"/>
                </a:cxn>
                <a:cxn ang="T14">
                  <a:pos x="T8" y="T9"/>
                </a:cxn>
              </a:cxnLst>
              <a:rect l="T15" t="T16" r="T17" b="T18"/>
              <a:pathLst>
                <a:path w="17" h="745">
                  <a:moveTo>
                    <a:pt x="0" y="741"/>
                  </a:moveTo>
                  <a:lnTo>
                    <a:pt x="0" y="8"/>
                  </a:lnTo>
                  <a:lnTo>
                    <a:pt x="17" y="0"/>
                  </a:lnTo>
                  <a:lnTo>
                    <a:pt x="17" y="745"/>
                  </a:lnTo>
                  <a:lnTo>
                    <a:pt x="0" y="741"/>
                  </a:lnTo>
                  <a:close/>
                </a:path>
              </a:pathLst>
            </a:custGeom>
            <a:solidFill>
              <a:srgbClr val="C72E2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737" name="Freeform 573"/>
            <p:cNvSpPr>
              <a:spLocks/>
            </p:cNvSpPr>
            <p:nvPr/>
          </p:nvSpPr>
          <p:spPr bwMode="auto">
            <a:xfrm>
              <a:off x="3601" y="2360"/>
              <a:ext cx="5" cy="219"/>
            </a:xfrm>
            <a:custGeom>
              <a:avLst/>
              <a:gdLst>
                <a:gd name="T0" fmla="*/ 0 w 16"/>
                <a:gd name="T1" fmla="*/ 63 h 751"/>
                <a:gd name="T2" fmla="*/ 0 w 16"/>
                <a:gd name="T3" fmla="*/ 1 h 751"/>
                <a:gd name="T4" fmla="*/ 2 w 16"/>
                <a:gd name="T5" fmla="*/ 0 h 751"/>
                <a:gd name="T6" fmla="*/ 2 w 16"/>
                <a:gd name="T7" fmla="*/ 64 h 751"/>
                <a:gd name="T8" fmla="*/ 0 w 16"/>
                <a:gd name="T9" fmla="*/ 63 h 751"/>
                <a:gd name="T10" fmla="*/ 0 60000 65536"/>
                <a:gd name="T11" fmla="*/ 0 60000 65536"/>
                <a:gd name="T12" fmla="*/ 0 60000 65536"/>
                <a:gd name="T13" fmla="*/ 0 60000 65536"/>
                <a:gd name="T14" fmla="*/ 0 60000 65536"/>
                <a:gd name="T15" fmla="*/ 0 w 16"/>
                <a:gd name="T16" fmla="*/ 0 h 751"/>
                <a:gd name="T17" fmla="*/ 16 w 16"/>
                <a:gd name="T18" fmla="*/ 751 h 751"/>
              </a:gdLst>
              <a:ahLst/>
              <a:cxnLst>
                <a:cxn ang="T10">
                  <a:pos x="T0" y="T1"/>
                </a:cxn>
                <a:cxn ang="T11">
                  <a:pos x="T2" y="T3"/>
                </a:cxn>
                <a:cxn ang="T12">
                  <a:pos x="T4" y="T5"/>
                </a:cxn>
                <a:cxn ang="T13">
                  <a:pos x="T6" y="T7"/>
                </a:cxn>
                <a:cxn ang="T14">
                  <a:pos x="T8" y="T9"/>
                </a:cxn>
              </a:cxnLst>
              <a:rect l="T15" t="T16" r="T17" b="T18"/>
              <a:pathLst>
                <a:path w="16" h="751">
                  <a:moveTo>
                    <a:pt x="0" y="745"/>
                  </a:moveTo>
                  <a:lnTo>
                    <a:pt x="0" y="6"/>
                  </a:lnTo>
                  <a:lnTo>
                    <a:pt x="16" y="0"/>
                  </a:lnTo>
                  <a:lnTo>
                    <a:pt x="16" y="751"/>
                  </a:lnTo>
                  <a:lnTo>
                    <a:pt x="0" y="745"/>
                  </a:lnTo>
                  <a:close/>
                </a:path>
              </a:pathLst>
            </a:custGeom>
            <a:solidFill>
              <a:srgbClr val="C72E2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738" name="Freeform 574"/>
            <p:cNvSpPr>
              <a:spLocks/>
            </p:cNvSpPr>
            <p:nvPr/>
          </p:nvSpPr>
          <p:spPr bwMode="auto">
            <a:xfrm>
              <a:off x="3604" y="2359"/>
              <a:ext cx="4" cy="221"/>
            </a:xfrm>
            <a:custGeom>
              <a:avLst/>
              <a:gdLst>
                <a:gd name="T0" fmla="*/ 0 w 17"/>
                <a:gd name="T1" fmla="*/ 64 h 757"/>
                <a:gd name="T2" fmla="*/ 0 w 17"/>
                <a:gd name="T3" fmla="*/ 1 h 757"/>
                <a:gd name="T4" fmla="*/ 1 w 17"/>
                <a:gd name="T5" fmla="*/ 0 h 757"/>
                <a:gd name="T6" fmla="*/ 1 w 17"/>
                <a:gd name="T7" fmla="*/ 65 h 757"/>
                <a:gd name="T8" fmla="*/ 0 w 17"/>
                <a:gd name="T9" fmla="*/ 64 h 757"/>
                <a:gd name="T10" fmla="*/ 0 60000 65536"/>
                <a:gd name="T11" fmla="*/ 0 60000 65536"/>
                <a:gd name="T12" fmla="*/ 0 60000 65536"/>
                <a:gd name="T13" fmla="*/ 0 60000 65536"/>
                <a:gd name="T14" fmla="*/ 0 60000 65536"/>
                <a:gd name="T15" fmla="*/ 0 w 17"/>
                <a:gd name="T16" fmla="*/ 0 h 757"/>
                <a:gd name="T17" fmla="*/ 17 w 17"/>
                <a:gd name="T18" fmla="*/ 757 h 757"/>
              </a:gdLst>
              <a:ahLst/>
              <a:cxnLst>
                <a:cxn ang="T10">
                  <a:pos x="T0" y="T1"/>
                </a:cxn>
                <a:cxn ang="T11">
                  <a:pos x="T2" y="T3"/>
                </a:cxn>
                <a:cxn ang="T12">
                  <a:pos x="T4" y="T5"/>
                </a:cxn>
                <a:cxn ang="T13">
                  <a:pos x="T6" y="T7"/>
                </a:cxn>
                <a:cxn ang="T14">
                  <a:pos x="T8" y="T9"/>
                </a:cxn>
              </a:cxnLst>
              <a:rect l="T15" t="T16" r="T17" b="T18"/>
              <a:pathLst>
                <a:path w="17" h="757">
                  <a:moveTo>
                    <a:pt x="0" y="751"/>
                  </a:moveTo>
                  <a:lnTo>
                    <a:pt x="0" y="6"/>
                  </a:lnTo>
                  <a:lnTo>
                    <a:pt x="17" y="0"/>
                  </a:lnTo>
                  <a:lnTo>
                    <a:pt x="17" y="757"/>
                  </a:lnTo>
                  <a:lnTo>
                    <a:pt x="0" y="751"/>
                  </a:lnTo>
                  <a:close/>
                </a:path>
              </a:pathLst>
            </a:custGeom>
            <a:solidFill>
              <a:srgbClr val="C72E2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739" name="Freeform 575"/>
            <p:cNvSpPr>
              <a:spLocks/>
            </p:cNvSpPr>
            <p:nvPr/>
          </p:nvSpPr>
          <p:spPr bwMode="auto">
            <a:xfrm>
              <a:off x="3606" y="2358"/>
              <a:ext cx="4" cy="223"/>
            </a:xfrm>
            <a:custGeom>
              <a:avLst/>
              <a:gdLst>
                <a:gd name="T0" fmla="*/ 0 w 17"/>
                <a:gd name="T1" fmla="*/ 65 h 764"/>
                <a:gd name="T2" fmla="*/ 0 w 17"/>
                <a:gd name="T3" fmla="*/ 1 h 764"/>
                <a:gd name="T4" fmla="*/ 1 w 17"/>
                <a:gd name="T5" fmla="*/ 0 h 764"/>
                <a:gd name="T6" fmla="*/ 1 w 17"/>
                <a:gd name="T7" fmla="*/ 65 h 764"/>
                <a:gd name="T8" fmla="*/ 0 w 17"/>
                <a:gd name="T9" fmla="*/ 65 h 764"/>
                <a:gd name="T10" fmla="*/ 0 60000 65536"/>
                <a:gd name="T11" fmla="*/ 0 60000 65536"/>
                <a:gd name="T12" fmla="*/ 0 60000 65536"/>
                <a:gd name="T13" fmla="*/ 0 60000 65536"/>
                <a:gd name="T14" fmla="*/ 0 60000 65536"/>
                <a:gd name="T15" fmla="*/ 0 w 17"/>
                <a:gd name="T16" fmla="*/ 0 h 764"/>
                <a:gd name="T17" fmla="*/ 17 w 17"/>
                <a:gd name="T18" fmla="*/ 764 h 764"/>
              </a:gdLst>
              <a:ahLst/>
              <a:cxnLst>
                <a:cxn ang="T10">
                  <a:pos x="T0" y="T1"/>
                </a:cxn>
                <a:cxn ang="T11">
                  <a:pos x="T2" y="T3"/>
                </a:cxn>
                <a:cxn ang="T12">
                  <a:pos x="T4" y="T5"/>
                </a:cxn>
                <a:cxn ang="T13">
                  <a:pos x="T6" y="T7"/>
                </a:cxn>
                <a:cxn ang="T14">
                  <a:pos x="T8" y="T9"/>
                </a:cxn>
              </a:cxnLst>
              <a:rect l="T15" t="T16" r="T17" b="T18"/>
              <a:pathLst>
                <a:path w="17" h="764">
                  <a:moveTo>
                    <a:pt x="0" y="758"/>
                  </a:moveTo>
                  <a:lnTo>
                    <a:pt x="0" y="7"/>
                  </a:lnTo>
                  <a:lnTo>
                    <a:pt x="17" y="0"/>
                  </a:lnTo>
                  <a:lnTo>
                    <a:pt x="17" y="764"/>
                  </a:lnTo>
                  <a:lnTo>
                    <a:pt x="0" y="758"/>
                  </a:lnTo>
                  <a:close/>
                </a:path>
              </a:pathLst>
            </a:custGeom>
            <a:solidFill>
              <a:srgbClr val="C72E2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740" name="Freeform 576"/>
            <p:cNvSpPr>
              <a:spLocks/>
            </p:cNvSpPr>
            <p:nvPr/>
          </p:nvSpPr>
          <p:spPr bwMode="auto">
            <a:xfrm>
              <a:off x="3608" y="2357"/>
              <a:ext cx="5" cy="225"/>
            </a:xfrm>
            <a:custGeom>
              <a:avLst/>
              <a:gdLst>
                <a:gd name="T0" fmla="*/ 0 w 16"/>
                <a:gd name="T1" fmla="*/ 65 h 768"/>
                <a:gd name="T2" fmla="*/ 0 w 16"/>
                <a:gd name="T3" fmla="*/ 0 h 768"/>
                <a:gd name="T4" fmla="*/ 2 w 16"/>
                <a:gd name="T5" fmla="*/ 0 h 768"/>
                <a:gd name="T6" fmla="*/ 2 w 16"/>
                <a:gd name="T7" fmla="*/ 66 h 768"/>
                <a:gd name="T8" fmla="*/ 0 w 16"/>
                <a:gd name="T9" fmla="*/ 65 h 768"/>
                <a:gd name="T10" fmla="*/ 0 60000 65536"/>
                <a:gd name="T11" fmla="*/ 0 60000 65536"/>
                <a:gd name="T12" fmla="*/ 0 60000 65536"/>
                <a:gd name="T13" fmla="*/ 0 60000 65536"/>
                <a:gd name="T14" fmla="*/ 0 60000 65536"/>
                <a:gd name="T15" fmla="*/ 0 w 16"/>
                <a:gd name="T16" fmla="*/ 0 h 768"/>
                <a:gd name="T17" fmla="*/ 16 w 16"/>
                <a:gd name="T18" fmla="*/ 768 h 768"/>
              </a:gdLst>
              <a:ahLst/>
              <a:cxnLst>
                <a:cxn ang="T10">
                  <a:pos x="T0" y="T1"/>
                </a:cxn>
                <a:cxn ang="T11">
                  <a:pos x="T2" y="T3"/>
                </a:cxn>
                <a:cxn ang="T12">
                  <a:pos x="T4" y="T5"/>
                </a:cxn>
                <a:cxn ang="T13">
                  <a:pos x="T6" y="T7"/>
                </a:cxn>
                <a:cxn ang="T14">
                  <a:pos x="T8" y="T9"/>
                </a:cxn>
              </a:cxnLst>
              <a:rect l="T15" t="T16" r="T17" b="T18"/>
              <a:pathLst>
                <a:path w="16" h="768">
                  <a:moveTo>
                    <a:pt x="0" y="762"/>
                  </a:moveTo>
                  <a:lnTo>
                    <a:pt x="0" y="5"/>
                  </a:lnTo>
                  <a:lnTo>
                    <a:pt x="16" y="0"/>
                  </a:lnTo>
                  <a:lnTo>
                    <a:pt x="16" y="768"/>
                  </a:lnTo>
                  <a:lnTo>
                    <a:pt x="0" y="762"/>
                  </a:lnTo>
                  <a:close/>
                </a:path>
              </a:pathLst>
            </a:custGeom>
            <a:solidFill>
              <a:srgbClr val="C72E2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741" name="Freeform 577"/>
            <p:cNvSpPr>
              <a:spLocks/>
            </p:cNvSpPr>
            <p:nvPr/>
          </p:nvSpPr>
          <p:spPr bwMode="auto">
            <a:xfrm>
              <a:off x="3610" y="2356"/>
              <a:ext cx="6" cy="226"/>
            </a:xfrm>
            <a:custGeom>
              <a:avLst/>
              <a:gdLst>
                <a:gd name="T0" fmla="*/ 0 w 17"/>
                <a:gd name="T1" fmla="*/ 65 h 776"/>
                <a:gd name="T2" fmla="*/ 0 w 17"/>
                <a:gd name="T3" fmla="*/ 1 h 776"/>
                <a:gd name="T4" fmla="*/ 2 w 17"/>
                <a:gd name="T5" fmla="*/ 0 h 776"/>
                <a:gd name="T6" fmla="*/ 2 w 17"/>
                <a:gd name="T7" fmla="*/ 66 h 776"/>
                <a:gd name="T8" fmla="*/ 0 w 17"/>
                <a:gd name="T9" fmla="*/ 65 h 776"/>
                <a:gd name="T10" fmla="*/ 0 60000 65536"/>
                <a:gd name="T11" fmla="*/ 0 60000 65536"/>
                <a:gd name="T12" fmla="*/ 0 60000 65536"/>
                <a:gd name="T13" fmla="*/ 0 60000 65536"/>
                <a:gd name="T14" fmla="*/ 0 60000 65536"/>
                <a:gd name="T15" fmla="*/ 0 w 17"/>
                <a:gd name="T16" fmla="*/ 0 h 776"/>
                <a:gd name="T17" fmla="*/ 17 w 17"/>
                <a:gd name="T18" fmla="*/ 776 h 776"/>
              </a:gdLst>
              <a:ahLst/>
              <a:cxnLst>
                <a:cxn ang="T10">
                  <a:pos x="T0" y="T1"/>
                </a:cxn>
                <a:cxn ang="T11">
                  <a:pos x="T2" y="T3"/>
                </a:cxn>
                <a:cxn ang="T12">
                  <a:pos x="T4" y="T5"/>
                </a:cxn>
                <a:cxn ang="T13">
                  <a:pos x="T6" y="T7"/>
                </a:cxn>
                <a:cxn ang="T14">
                  <a:pos x="T8" y="T9"/>
                </a:cxn>
              </a:cxnLst>
              <a:rect l="T15" t="T16" r="T17" b="T18"/>
              <a:pathLst>
                <a:path w="17" h="776">
                  <a:moveTo>
                    <a:pt x="0" y="770"/>
                  </a:moveTo>
                  <a:lnTo>
                    <a:pt x="0" y="6"/>
                  </a:lnTo>
                  <a:lnTo>
                    <a:pt x="17" y="0"/>
                  </a:lnTo>
                  <a:lnTo>
                    <a:pt x="17" y="776"/>
                  </a:lnTo>
                  <a:lnTo>
                    <a:pt x="0" y="770"/>
                  </a:lnTo>
                  <a:close/>
                </a:path>
              </a:pathLst>
            </a:custGeom>
            <a:solidFill>
              <a:srgbClr val="C93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742" name="Freeform 578"/>
            <p:cNvSpPr>
              <a:spLocks/>
            </p:cNvSpPr>
            <p:nvPr/>
          </p:nvSpPr>
          <p:spPr bwMode="auto">
            <a:xfrm>
              <a:off x="3613" y="2356"/>
              <a:ext cx="5" cy="227"/>
            </a:xfrm>
            <a:custGeom>
              <a:avLst/>
              <a:gdLst>
                <a:gd name="T0" fmla="*/ 0 w 17"/>
                <a:gd name="T1" fmla="*/ 65 h 782"/>
                <a:gd name="T2" fmla="*/ 0 w 17"/>
                <a:gd name="T3" fmla="*/ 1 h 782"/>
                <a:gd name="T4" fmla="*/ 1 w 17"/>
                <a:gd name="T5" fmla="*/ 0 h 782"/>
                <a:gd name="T6" fmla="*/ 1 w 17"/>
                <a:gd name="T7" fmla="*/ 66 h 782"/>
                <a:gd name="T8" fmla="*/ 0 w 17"/>
                <a:gd name="T9" fmla="*/ 65 h 782"/>
                <a:gd name="T10" fmla="*/ 0 60000 65536"/>
                <a:gd name="T11" fmla="*/ 0 60000 65536"/>
                <a:gd name="T12" fmla="*/ 0 60000 65536"/>
                <a:gd name="T13" fmla="*/ 0 60000 65536"/>
                <a:gd name="T14" fmla="*/ 0 60000 65536"/>
                <a:gd name="T15" fmla="*/ 0 w 17"/>
                <a:gd name="T16" fmla="*/ 0 h 782"/>
                <a:gd name="T17" fmla="*/ 17 w 17"/>
                <a:gd name="T18" fmla="*/ 782 h 782"/>
              </a:gdLst>
              <a:ahLst/>
              <a:cxnLst>
                <a:cxn ang="T10">
                  <a:pos x="T0" y="T1"/>
                </a:cxn>
                <a:cxn ang="T11">
                  <a:pos x="T2" y="T3"/>
                </a:cxn>
                <a:cxn ang="T12">
                  <a:pos x="T4" y="T5"/>
                </a:cxn>
                <a:cxn ang="T13">
                  <a:pos x="T6" y="T7"/>
                </a:cxn>
                <a:cxn ang="T14">
                  <a:pos x="T8" y="T9"/>
                </a:cxn>
              </a:cxnLst>
              <a:rect l="T15" t="T16" r="T17" b="T18"/>
              <a:pathLst>
                <a:path w="17" h="782">
                  <a:moveTo>
                    <a:pt x="0" y="776"/>
                  </a:moveTo>
                  <a:lnTo>
                    <a:pt x="0" y="8"/>
                  </a:lnTo>
                  <a:lnTo>
                    <a:pt x="17" y="0"/>
                  </a:lnTo>
                  <a:lnTo>
                    <a:pt x="17" y="782"/>
                  </a:lnTo>
                  <a:lnTo>
                    <a:pt x="0" y="776"/>
                  </a:lnTo>
                  <a:close/>
                </a:path>
              </a:pathLst>
            </a:custGeom>
            <a:solidFill>
              <a:srgbClr val="C93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743" name="Freeform 579"/>
            <p:cNvSpPr>
              <a:spLocks/>
            </p:cNvSpPr>
            <p:nvPr/>
          </p:nvSpPr>
          <p:spPr bwMode="auto">
            <a:xfrm>
              <a:off x="3616" y="2355"/>
              <a:ext cx="4" cy="229"/>
            </a:xfrm>
            <a:custGeom>
              <a:avLst/>
              <a:gdLst>
                <a:gd name="T0" fmla="*/ 0 w 16"/>
                <a:gd name="T1" fmla="*/ 66 h 789"/>
                <a:gd name="T2" fmla="*/ 0 w 16"/>
                <a:gd name="T3" fmla="*/ 1 h 789"/>
                <a:gd name="T4" fmla="*/ 1 w 16"/>
                <a:gd name="T5" fmla="*/ 0 h 789"/>
                <a:gd name="T6" fmla="*/ 1 w 16"/>
                <a:gd name="T7" fmla="*/ 66 h 789"/>
                <a:gd name="T8" fmla="*/ 0 w 16"/>
                <a:gd name="T9" fmla="*/ 66 h 789"/>
                <a:gd name="T10" fmla="*/ 0 60000 65536"/>
                <a:gd name="T11" fmla="*/ 0 60000 65536"/>
                <a:gd name="T12" fmla="*/ 0 60000 65536"/>
                <a:gd name="T13" fmla="*/ 0 60000 65536"/>
                <a:gd name="T14" fmla="*/ 0 60000 65536"/>
                <a:gd name="T15" fmla="*/ 0 w 16"/>
                <a:gd name="T16" fmla="*/ 0 h 789"/>
                <a:gd name="T17" fmla="*/ 16 w 16"/>
                <a:gd name="T18" fmla="*/ 789 h 789"/>
              </a:gdLst>
              <a:ahLst/>
              <a:cxnLst>
                <a:cxn ang="T10">
                  <a:pos x="T0" y="T1"/>
                </a:cxn>
                <a:cxn ang="T11">
                  <a:pos x="T2" y="T3"/>
                </a:cxn>
                <a:cxn ang="T12">
                  <a:pos x="T4" y="T5"/>
                </a:cxn>
                <a:cxn ang="T13">
                  <a:pos x="T6" y="T7"/>
                </a:cxn>
                <a:cxn ang="T14">
                  <a:pos x="T8" y="T9"/>
                </a:cxn>
              </a:cxnLst>
              <a:rect l="T15" t="T16" r="T17" b="T18"/>
              <a:pathLst>
                <a:path w="16" h="789">
                  <a:moveTo>
                    <a:pt x="0" y="783"/>
                  </a:moveTo>
                  <a:lnTo>
                    <a:pt x="0" y="7"/>
                  </a:lnTo>
                  <a:lnTo>
                    <a:pt x="16" y="0"/>
                  </a:lnTo>
                  <a:lnTo>
                    <a:pt x="16" y="789"/>
                  </a:lnTo>
                  <a:lnTo>
                    <a:pt x="0" y="783"/>
                  </a:lnTo>
                  <a:close/>
                </a:path>
              </a:pathLst>
            </a:custGeom>
            <a:solidFill>
              <a:srgbClr val="C93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744" name="Freeform 580"/>
            <p:cNvSpPr>
              <a:spLocks/>
            </p:cNvSpPr>
            <p:nvPr/>
          </p:nvSpPr>
          <p:spPr bwMode="auto">
            <a:xfrm>
              <a:off x="3618" y="2353"/>
              <a:ext cx="4" cy="233"/>
            </a:xfrm>
            <a:custGeom>
              <a:avLst/>
              <a:gdLst>
                <a:gd name="T0" fmla="*/ 0 w 17"/>
                <a:gd name="T1" fmla="*/ 68 h 794"/>
                <a:gd name="T2" fmla="*/ 0 w 17"/>
                <a:gd name="T3" fmla="*/ 1 h 794"/>
                <a:gd name="T4" fmla="*/ 1 w 17"/>
                <a:gd name="T5" fmla="*/ 0 h 794"/>
                <a:gd name="T6" fmla="*/ 1 w 17"/>
                <a:gd name="T7" fmla="*/ 68 h 794"/>
                <a:gd name="T8" fmla="*/ 0 w 17"/>
                <a:gd name="T9" fmla="*/ 68 h 794"/>
                <a:gd name="T10" fmla="*/ 0 60000 65536"/>
                <a:gd name="T11" fmla="*/ 0 60000 65536"/>
                <a:gd name="T12" fmla="*/ 0 60000 65536"/>
                <a:gd name="T13" fmla="*/ 0 60000 65536"/>
                <a:gd name="T14" fmla="*/ 0 60000 65536"/>
                <a:gd name="T15" fmla="*/ 0 w 17"/>
                <a:gd name="T16" fmla="*/ 0 h 794"/>
                <a:gd name="T17" fmla="*/ 17 w 17"/>
                <a:gd name="T18" fmla="*/ 794 h 794"/>
              </a:gdLst>
              <a:ahLst/>
              <a:cxnLst>
                <a:cxn ang="T10">
                  <a:pos x="T0" y="T1"/>
                </a:cxn>
                <a:cxn ang="T11">
                  <a:pos x="T2" y="T3"/>
                </a:cxn>
                <a:cxn ang="T12">
                  <a:pos x="T4" y="T5"/>
                </a:cxn>
                <a:cxn ang="T13">
                  <a:pos x="T6" y="T7"/>
                </a:cxn>
                <a:cxn ang="T14">
                  <a:pos x="T8" y="T9"/>
                </a:cxn>
              </a:cxnLst>
              <a:rect l="T15" t="T16" r="T17" b="T18"/>
              <a:pathLst>
                <a:path w="17" h="794">
                  <a:moveTo>
                    <a:pt x="0" y="788"/>
                  </a:moveTo>
                  <a:lnTo>
                    <a:pt x="0" y="6"/>
                  </a:lnTo>
                  <a:lnTo>
                    <a:pt x="17" y="0"/>
                  </a:lnTo>
                  <a:lnTo>
                    <a:pt x="17" y="794"/>
                  </a:lnTo>
                  <a:lnTo>
                    <a:pt x="0" y="788"/>
                  </a:lnTo>
                  <a:close/>
                </a:path>
              </a:pathLst>
            </a:custGeom>
            <a:solidFill>
              <a:srgbClr val="C93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745" name="Freeform 581"/>
            <p:cNvSpPr>
              <a:spLocks/>
            </p:cNvSpPr>
            <p:nvPr/>
          </p:nvSpPr>
          <p:spPr bwMode="auto">
            <a:xfrm>
              <a:off x="3620" y="2352"/>
              <a:ext cx="4" cy="234"/>
            </a:xfrm>
            <a:custGeom>
              <a:avLst/>
              <a:gdLst>
                <a:gd name="T0" fmla="*/ 0 w 17"/>
                <a:gd name="T1" fmla="*/ 68 h 801"/>
                <a:gd name="T2" fmla="*/ 0 w 17"/>
                <a:gd name="T3" fmla="*/ 1 h 801"/>
                <a:gd name="T4" fmla="*/ 1 w 17"/>
                <a:gd name="T5" fmla="*/ 0 h 801"/>
                <a:gd name="T6" fmla="*/ 1 w 17"/>
                <a:gd name="T7" fmla="*/ 68 h 801"/>
                <a:gd name="T8" fmla="*/ 0 w 17"/>
                <a:gd name="T9" fmla="*/ 68 h 801"/>
                <a:gd name="T10" fmla="*/ 0 60000 65536"/>
                <a:gd name="T11" fmla="*/ 0 60000 65536"/>
                <a:gd name="T12" fmla="*/ 0 60000 65536"/>
                <a:gd name="T13" fmla="*/ 0 60000 65536"/>
                <a:gd name="T14" fmla="*/ 0 60000 65536"/>
                <a:gd name="T15" fmla="*/ 0 w 17"/>
                <a:gd name="T16" fmla="*/ 0 h 801"/>
                <a:gd name="T17" fmla="*/ 17 w 17"/>
                <a:gd name="T18" fmla="*/ 801 h 801"/>
              </a:gdLst>
              <a:ahLst/>
              <a:cxnLst>
                <a:cxn ang="T10">
                  <a:pos x="T0" y="T1"/>
                </a:cxn>
                <a:cxn ang="T11">
                  <a:pos x="T2" y="T3"/>
                </a:cxn>
                <a:cxn ang="T12">
                  <a:pos x="T4" y="T5"/>
                </a:cxn>
                <a:cxn ang="T13">
                  <a:pos x="T6" y="T7"/>
                </a:cxn>
                <a:cxn ang="T14">
                  <a:pos x="T8" y="T9"/>
                </a:cxn>
              </a:cxnLst>
              <a:rect l="T15" t="T16" r="T17" b="T18"/>
              <a:pathLst>
                <a:path w="17" h="801">
                  <a:moveTo>
                    <a:pt x="0" y="795"/>
                  </a:moveTo>
                  <a:lnTo>
                    <a:pt x="0" y="6"/>
                  </a:lnTo>
                  <a:lnTo>
                    <a:pt x="17" y="0"/>
                  </a:lnTo>
                  <a:lnTo>
                    <a:pt x="17" y="801"/>
                  </a:lnTo>
                  <a:lnTo>
                    <a:pt x="0" y="795"/>
                  </a:lnTo>
                  <a:close/>
                </a:path>
              </a:pathLst>
            </a:custGeom>
            <a:solidFill>
              <a:srgbClr val="C93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746" name="Freeform 582"/>
            <p:cNvSpPr>
              <a:spLocks/>
            </p:cNvSpPr>
            <p:nvPr/>
          </p:nvSpPr>
          <p:spPr bwMode="auto">
            <a:xfrm>
              <a:off x="3622" y="2351"/>
              <a:ext cx="5" cy="236"/>
            </a:xfrm>
            <a:custGeom>
              <a:avLst/>
              <a:gdLst>
                <a:gd name="T0" fmla="*/ 0 w 16"/>
                <a:gd name="T1" fmla="*/ 68 h 807"/>
                <a:gd name="T2" fmla="*/ 0 w 16"/>
                <a:gd name="T3" fmla="*/ 1 h 807"/>
                <a:gd name="T4" fmla="*/ 2 w 16"/>
                <a:gd name="T5" fmla="*/ 0 h 807"/>
                <a:gd name="T6" fmla="*/ 2 w 16"/>
                <a:gd name="T7" fmla="*/ 69 h 807"/>
                <a:gd name="T8" fmla="*/ 0 w 16"/>
                <a:gd name="T9" fmla="*/ 68 h 807"/>
                <a:gd name="T10" fmla="*/ 0 60000 65536"/>
                <a:gd name="T11" fmla="*/ 0 60000 65536"/>
                <a:gd name="T12" fmla="*/ 0 60000 65536"/>
                <a:gd name="T13" fmla="*/ 0 60000 65536"/>
                <a:gd name="T14" fmla="*/ 0 60000 65536"/>
                <a:gd name="T15" fmla="*/ 0 w 16"/>
                <a:gd name="T16" fmla="*/ 0 h 807"/>
                <a:gd name="T17" fmla="*/ 16 w 16"/>
                <a:gd name="T18" fmla="*/ 807 h 807"/>
              </a:gdLst>
              <a:ahLst/>
              <a:cxnLst>
                <a:cxn ang="T10">
                  <a:pos x="T0" y="T1"/>
                </a:cxn>
                <a:cxn ang="T11">
                  <a:pos x="T2" y="T3"/>
                </a:cxn>
                <a:cxn ang="T12">
                  <a:pos x="T4" y="T5"/>
                </a:cxn>
                <a:cxn ang="T13">
                  <a:pos x="T6" y="T7"/>
                </a:cxn>
                <a:cxn ang="T14">
                  <a:pos x="T8" y="T9"/>
                </a:cxn>
              </a:cxnLst>
              <a:rect l="T15" t="T16" r="T17" b="T18"/>
              <a:pathLst>
                <a:path w="16" h="807">
                  <a:moveTo>
                    <a:pt x="0" y="801"/>
                  </a:moveTo>
                  <a:lnTo>
                    <a:pt x="0" y="7"/>
                  </a:lnTo>
                  <a:lnTo>
                    <a:pt x="16" y="0"/>
                  </a:lnTo>
                  <a:lnTo>
                    <a:pt x="16" y="807"/>
                  </a:lnTo>
                  <a:lnTo>
                    <a:pt x="0" y="801"/>
                  </a:lnTo>
                  <a:close/>
                </a:path>
              </a:pathLst>
            </a:custGeom>
            <a:solidFill>
              <a:srgbClr val="C93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747" name="Freeform 583"/>
            <p:cNvSpPr>
              <a:spLocks/>
            </p:cNvSpPr>
            <p:nvPr/>
          </p:nvSpPr>
          <p:spPr bwMode="auto">
            <a:xfrm>
              <a:off x="3624" y="2351"/>
              <a:ext cx="5" cy="237"/>
            </a:xfrm>
            <a:custGeom>
              <a:avLst/>
              <a:gdLst>
                <a:gd name="T0" fmla="*/ 0 w 17"/>
                <a:gd name="T1" fmla="*/ 69 h 813"/>
                <a:gd name="T2" fmla="*/ 0 w 17"/>
                <a:gd name="T3" fmla="*/ 1 h 813"/>
                <a:gd name="T4" fmla="*/ 1 w 17"/>
                <a:gd name="T5" fmla="*/ 0 h 813"/>
                <a:gd name="T6" fmla="*/ 1 w 17"/>
                <a:gd name="T7" fmla="*/ 69 h 813"/>
                <a:gd name="T8" fmla="*/ 0 w 17"/>
                <a:gd name="T9" fmla="*/ 69 h 813"/>
                <a:gd name="T10" fmla="*/ 0 60000 65536"/>
                <a:gd name="T11" fmla="*/ 0 60000 65536"/>
                <a:gd name="T12" fmla="*/ 0 60000 65536"/>
                <a:gd name="T13" fmla="*/ 0 60000 65536"/>
                <a:gd name="T14" fmla="*/ 0 60000 65536"/>
                <a:gd name="T15" fmla="*/ 0 w 17"/>
                <a:gd name="T16" fmla="*/ 0 h 813"/>
                <a:gd name="T17" fmla="*/ 17 w 17"/>
                <a:gd name="T18" fmla="*/ 813 h 813"/>
              </a:gdLst>
              <a:ahLst/>
              <a:cxnLst>
                <a:cxn ang="T10">
                  <a:pos x="T0" y="T1"/>
                </a:cxn>
                <a:cxn ang="T11">
                  <a:pos x="T2" y="T3"/>
                </a:cxn>
                <a:cxn ang="T12">
                  <a:pos x="T4" y="T5"/>
                </a:cxn>
                <a:cxn ang="T13">
                  <a:pos x="T6" y="T7"/>
                </a:cxn>
                <a:cxn ang="T14">
                  <a:pos x="T8" y="T9"/>
                </a:cxn>
              </a:cxnLst>
              <a:rect l="T15" t="T16" r="T17" b="T18"/>
              <a:pathLst>
                <a:path w="17" h="813">
                  <a:moveTo>
                    <a:pt x="0" y="807"/>
                  </a:moveTo>
                  <a:lnTo>
                    <a:pt x="0" y="6"/>
                  </a:lnTo>
                  <a:lnTo>
                    <a:pt x="17" y="0"/>
                  </a:lnTo>
                  <a:lnTo>
                    <a:pt x="17" y="813"/>
                  </a:lnTo>
                  <a:lnTo>
                    <a:pt x="0" y="807"/>
                  </a:lnTo>
                  <a:close/>
                </a:path>
              </a:pathLst>
            </a:custGeom>
            <a:solidFill>
              <a:srgbClr val="C93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748" name="Freeform 584"/>
            <p:cNvSpPr>
              <a:spLocks/>
            </p:cNvSpPr>
            <p:nvPr/>
          </p:nvSpPr>
          <p:spPr bwMode="auto">
            <a:xfrm>
              <a:off x="3627" y="2350"/>
              <a:ext cx="4" cy="239"/>
            </a:xfrm>
            <a:custGeom>
              <a:avLst/>
              <a:gdLst>
                <a:gd name="T0" fmla="*/ 0 w 17"/>
                <a:gd name="T1" fmla="*/ 69 h 819"/>
                <a:gd name="T2" fmla="*/ 0 w 17"/>
                <a:gd name="T3" fmla="*/ 1 h 819"/>
                <a:gd name="T4" fmla="*/ 1 w 17"/>
                <a:gd name="T5" fmla="*/ 0 h 819"/>
                <a:gd name="T6" fmla="*/ 1 w 17"/>
                <a:gd name="T7" fmla="*/ 70 h 819"/>
                <a:gd name="T8" fmla="*/ 0 w 17"/>
                <a:gd name="T9" fmla="*/ 69 h 819"/>
                <a:gd name="T10" fmla="*/ 0 60000 65536"/>
                <a:gd name="T11" fmla="*/ 0 60000 65536"/>
                <a:gd name="T12" fmla="*/ 0 60000 65536"/>
                <a:gd name="T13" fmla="*/ 0 60000 65536"/>
                <a:gd name="T14" fmla="*/ 0 60000 65536"/>
                <a:gd name="T15" fmla="*/ 0 w 17"/>
                <a:gd name="T16" fmla="*/ 0 h 819"/>
                <a:gd name="T17" fmla="*/ 17 w 17"/>
                <a:gd name="T18" fmla="*/ 819 h 819"/>
              </a:gdLst>
              <a:ahLst/>
              <a:cxnLst>
                <a:cxn ang="T10">
                  <a:pos x="T0" y="T1"/>
                </a:cxn>
                <a:cxn ang="T11">
                  <a:pos x="T2" y="T3"/>
                </a:cxn>
                <a:cxn ang="T12">
                  <a:pos x="T4" y="T5"/>
                </a:cxn>
                <a:cxn ang="T13">
                  <a:pos x="T6" y="T7"/>
                </a:cxn>
                <a:cxn ang="T14">
                  <a:pos x="T8" y="T9"/>
                </a:cxn>
              </a:cxnLst>
              <a:rect l="T15" t="T16" r="T17" b="T18"/>
              <a:pathLst>
                <a:path w="17" h="819">
                  <a:moveTo>
                    <a:pt x="0" y="813"/>
                  </a:moveTo>
                  <a:lnTo>
                    <a:pt x="0" y="6"/>
                  </a:lnTo>
                  <a:lnTo>
                    <a:pt x="17" y="0"/>
                  </a:lnTo>
                  <a:lnTo>
                    <a:pt x="17" y="819"/>
                  </a:lnTo>
                  <a:lnTo>
                    <a:pt x="0" y="813"/>
                  </a:lnTo>
                  <a:close/>
                </a:path>
              </a:pathLst>
            </a:custGeom>
            <a:solidFill>
              <a:srgbClr val="CC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749" name="Freeform 585"/>
            <p:cNvSpPr>
              <a:spLocks/>
            </p:cNvSpPr>
            <p:nvPr/>
          </p:nvSpPr>
          <p:spPr bwMode="auto">
            <a:xfrm>
              <a:off x="3629" y="2349"/>
              <a:ext cx="4" cy="240"/>
            </a:xfrm>
            <a:custGeom>
              <a:avLst/>
              <a:gdLst>
                <a:gd name="T0" fmla="*/ 0 w 16"/>
                <a:gd name="T1" fmla="*/ 70 h 824"/>
                <a:gd name="T2" fmla="*/ 0 w 16"/>
                <a:gd name="T3" fmla="*/ 1 h 824"/>
                <a:gd name="T4" fmla="*/ 1 w 16"/>
                <a:gd name="T5" fmla="*/ 0 h 824"/>
                <a:gd name="T6" fmla="*/ 1 w 16"/>
                <a:gd name="T7" fmla="*/ 70 h 824"/>
                <a:gd name="T8" fmla="*/ 0 w 16"/>
                <a:gd name="T9" fmla="*/ 70 h 824"/>
                <a:gd name="T10" fmla="*/ 0 60000 65536"/>
                <a:gd name="T11" fmla="*/ 0 60000 65536"/>
                <a:gd name="T12" fmla="*/ 0 60000 65536"/>
                <a:gd name="T13" fmla="*/ 0 60000 65536"/>
                <a:gd name="T14" fmla="*/ 0 60000 65536"/>
                <a:gd name="T15" fmla="*/ 0 w 16"/>
                <a:gd name="T16" fmla="*/ 0 h 824"/>
                <a:gd name="T17" fmla="*/ 16 w 16"/>
                <a:gd name="T18" fmla="*/ 824 h 824"/>
              </a:gdLst>
              <a:ahLst/>
              <a:cxnLst>
                <a:cxn ang="T10">
                  <a:pos x="T0" y="T1"/>
                </a:cxn>
                <a:cxn ang="T11">
                  <a:pos x="T2" y="T3"/>
                </a:cxn>
                <a:cxn ang="T12">
                  <a:pos x="T4" y="T5"/>
                </a:cxn>
                <a:cxn ang="T13">
                  <a:pos x="T6" y="T7"/>
                </a:cxn>
                <a:cxn ang="T14">
                  <a:pos x="T8" y="T9"/>
                </a:cxn>
              </a:cxnLst>
              <a:rect l="T15" t="T16" r="T17" b="T18"/>
              <a:pathLst>
                <a:path w="16" h="824">
                  <a:moveTo>
                    <a:pt x="0" y="820"/>
                  </a:moveTo>
                  <a:lnTo>
                    <a:pt x="0" y="7"/>
                  </a:lnTo>
                  <a:lnTo>
                    <a:pt x="16" y="0"/>
                  </a:lnTo>
                  <a:lnTo>
                    <a:pt x="16" y="824"/>
                  </a:lnTo>
                  <a:lnTo>
                    <a:pt x="0" y="820"/>
                  </a:lnTo>
                  <a:close/>
                </a:path>
              </a:pathLst>
            </a:custGeom>
            <a:solidFill>
              <a:srgbClr val="CC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750" name="Freeform 586"/>
            <p:cNvSpPr>
              <a:spLocks/>
            </p:cNvSpPr>
            <p:nvPr/>
          </p:nvSpPr>
          <p:spPr bwMode="auto">
            <a:xfrm>
              <a:off x="3631" y="2348"/>
              <a:ext cx="4" cy="242"/>
            </a:xfrm>
            <a:custGeom>
              <a:avLst/>
              <a:gdLst>
                <a:gd name="T0" fmla="*/ 0 w 17"/>
                <a:gd name="T1" fmla="*/ 70 h 831"/>
                <a:gd name="T2" fmla="*/ 0 w 17"/>
                <a:gd name="T3" fmla="*/ 1 h 831"/>
                <a:gd name="T4" fmla="*/ 1 w 17"/>
                <a:gd name="T5" fmla="*/ 0 h 831"/>
                <a:gd name="T6" fmla="*/ 1 w 17"/>
                <a:gd name="T7" fmla="*/ 70 h 831"/>
                <a:gd name="T8" fmla="*/ 0 w 17"/>
                <a:gd name="T9" fmla="*/ 70 h 831"/>
                <a:gd name="T10" fmla="*/ 0 60000 65536"/>
                <a:gd name="T11" fmla="*/ 0 60000 65536"/>
                <a:gd name="T12" fmla="*/ 0 60000 65536"/>
                <a:gd name="T13" fmla="*/ 0 60000 65536"/>
                <a:gd name="T14" fmla="*/ 0 60000 65536"/>
                <a:gd name="T15" fmla="*/ 0 w 17"/>
                <a:gd name="T16" fmla="*/ 0 h 831"/>
                <a:gd name="T17" fmla="*/ 17 w 17"/>
                <a:gd name="T18" fmla="*/ 831 h 831"/>
              </a:gdLst>
              <a:ahLst/>
              <a:cxnLst>
                <a:cxn ang="T10">
                  <a:pos x="T0" y="T1"/>
                </a:cxn>
                <a:cxn ang="T11">
                  <a:pos x="T2" y="T3"/>
                </a:cxn>
                <a:cxn ang="T12">
                  <a:pos x="T4" y="T5"/>
                </a:cxn>
                <a:cxn ang="T13">
                  <a:pos x="T6" y="T7"/>
                </a:cxn>
                <a:cxn ang="T14">
                  <a:pos x="T8" y="T9"/>
                </a:cxn>
              </a:cxnLst>
              <a:rect l="T15" t="T16" r="T17" b="T18"/>
              <a:pathLst>
                <a:path w="17" h="831">
                  <a:moveTo>
                    <a:pt x="0" y="825"/>
                  </a:moveTo>
                  <a:lnTo>
                    <a:pt x="0" y="6"/>
                  </a:lnTo>
                  <a:lnTo>
                    <a:pt x="17" y="0"/>
                  </a:lnTo>
                  <a:lnTo>
                    <a:pt x="17" y="831"/>
                  </a:lnTo>
                  <a:lnTo>
                    <a:pt x="0" y="825"/>
                  </a:lnTo>
                  <a:close/>
                </a:path>
              </a:pathLst>
            </a:custGeom>
            <a:solidFill>
              <a:srgbClr val="CC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751" name="Freeform 587"/>
            <p:cNvSpPr>
              <a:spLocks/>
            </p:cNvSpPr>
            <p:nvPr/>
          </p:nvSpPr>
          <p:spPr bwMode="auto">
            <a:xfrm>
              <a:off x="3633" y="2346"/>
              <a:ext cx="6" cy="245"/>
            </a:xfrm>
            <a:custGeom>
              <a:avLst/>
              <a:gdLst>
                <a:gd name="T0" fmla="*/ 0 w 17"/>
                <a:gd name="T1" fmla="*/ 71 h 836"/>
                <a:gd name="T2" fmla="*/ 0 w 17"/>
                <a:gd name="T3" fmla="*/ 1 h 836"/>
                <a:gd name="T4" fmla="*/ 2 w 17"/>
                <a:gd name="T5" fmla="*/ 0 h 836"/>
                <a:gd name="T6" fmla="*/ 2 w 17"/>
                <a:gd name="T7" fmla="*/ 72 h 836"/>
                <a:gd name="T8" fmla="*/ 0 w 17"/>
                <a:gd name="T9" fmla="*/ 71 h 836"/>
                <a:gd name="T10" fmla="*/ 0 60000 65536"/>
                <a:gd name="T11" fmla="*/ 0 60000 65536"/>
                <a:gd name="T12" fmla="*/ 0 60000 65536"/>
                <a:gd name="T13" fmla="*/ 0 60000 65536"/>
                <a:gd name="T14" fmla="*/ 0 60000 65536"/>
                <a:gd name="T15" fmla="*/ 0 w 17"/>
                <a:gd name="T16" fmla="*/ 0 h 836"/>
                <a:gd name="T17" fmla="*/ 17 w 17"/>
                <a:gd name="T18" fmla="*/ 836 h 836"/>
              </a:gdLst>
              <a:ahLst/>
              <a:cxnLst>
                <a:cxn ang="T10">
                  <a:pos x="T0" y="T1"/>
                </a:cxn>
                <a:cxn ang="T11">
                  <a:pos x="T2" y="T3"/>
                </a:cxn>
                <a:cxn ang="T12">
                  <a:pos x="T4" y="T5"/>
                </a:cxn>
                <a:cxn ang="T13">
                  <a:pos x="T6" y="T7"/>
                </a:cxn>
                <a:cxn ang="T14">
                  <a:pos x="T8" y="T9"/>
                </a:cxn>
              </a:cxnLst>
              <a:rect l="T15" t="T16" r="T17" b="T18"/>
              <a:pathLst>
                <a:path w="17" h="836">
                  <a:moveTo>
                    <a:pt x="0" y="830"/>
                  </a:moveTo>
                  <a:lnTo>
                    <a:pt x="0" y="6"/>
                  </a:lnTo>
                  <a:lnTo>
                    <a:pt x="17" y="0"/>
                  </a:lnTo>
                  <a:lnTo>
                    <a:pt x="17" y="836"/>
                  </a:lnTo>
                  <a:lnTo>
                    <a:pt x="0" y="830"/>
                  </a:lnTo>
                  <a:close/>
                </a:path>
              </a:pathLst>
            </a:custGeom>
            <a:solidFill>
              <a:srgbClr val="CC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752" name="Freeform 588"/>
            <p:cNvSpPr>
              <a:spLocks/>
            </p:cNvSpPr>
            <p:nvPr/>
          </p:nvSpPr>
          <p:spPr bwMode="auto">
            <a:xfrm>
              <a:off x="3635" y="2346"/>
              <a:ext cx="6" cy="245"/>
            </a:xfrm>
            <a:custGeom>
              <a:avLst/>
              <a:gdLst>
                <a:gd name="T0" fmla="*/ 0 w 16"/>
                <a:gd name="T1" fmla="*/ 71 h 844"/>
                <a:gd name="T2" fmla="*/ 0 w 16"/>
                <a:gd name="T3" fmla="*/ 1 h 844"/>
                <a:gd name="T4" fmla="*/ 2 w 16"/>
                <a:gd name="T5" fmla="*/ 0 h 844"/>
                <a:gd name="T6" fmla="*/ 2 w 16"/>
                <a:gd name="T7" fmla="*/ 71 h 844"/>
                <a:gd name="T8" fmla="*/ 0 w 16"/>
                <a:gd name="T9" fmla="*/ 71 h 844"/>
                <a:gd name="T10" fmla="*/ 0 60000 65536"/>
                <a:gd name="T11" fmla="*/ 0 60000 65536"/>
                <a:gd name="T12" fmla="*/ 0 60000 65536"/>
                <a:gd name="T13" fmla="*/ 0 60000 65536"/>
                <a:gd name="T14" fmla="*/ 0 60000 65536"/>
                <a:gd name="T15" fmla="*/ 0 w 16"/>
                <a:gd name="T16" fmla="*/ 0 h 844"/>
                <a:gd name="T17" fmla="*/ 16 w 16"/>
                <a:gd name="T18" fmla="*/ 844 h 844"/>
              </a:gdLst>
              <a:ahLst/>
              <a:cxnLst>
                <a:cxn ang="T10">
                  <a:pos x="T0" y="T1"/>
                </a:cxn>
                <a:cxn ang="T11">
                  <a:pos x="T2" y="T3"/>
                </a:cxn>
                <a:cxn ang="T12">
                  <a:pos x="T4" y="T5"/>
                </a:cxn>
                <a:cxn ang="T13">
                  <a:pos x="T6" y="T7"/>
                </a:cxn>
                <a:cxn ang="T14">
                  <a:pos x="T8" y="T9"/>
                </a:cxn>
              </a:cxnLst>
              <a:rect l="T15" t="T16" r="T17" b="T18"/>
              <a:pathLst>
                <a:path w="16" h="844">
                  <a:moveTo>
                    <a:pt x="0" y="838"/>
                  </a:moveTo>
                  <a:lnTo>
                    <a:pt x="0" y="7"/>
                  </a:lnTo>
                  <a:lnTo>
                    <a:pt x="16" y="0"/>
                  </a:lnTo>
                  <a:lnTo>
                    <a:pt x="16" y="844"/>
                  </a:lnTo>
                  <a:lnTo>
                    <a:pt x="0" y="838"/>
                  </a:lnTo>
                  <a:close/>
                </a:path>
              </a:pathLst>
            </a:custGeom>
            <a:solidFill>
              <a:srgbClr val="CC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753" name="Freeform 589"/>
            <p:cNvSpPr>
              <a:spLocks/>
            </p:cNvSpPr>
            <p:nvPr/>
          </p:nvSpPr>
          <p:spPr bwMode="auto">
            <a:xfrm>
              <a:off x="3639" y="2345"/>
              <a:ext cx="4" cy="248"/>
            </a:xfrm>
            <a:custGeom>
              <a:avLst/>
              <a:gdLst>
                <a:gd name="T0" fmla="*/ 0 w 17"/>
                <a:gd name="T1" fmla="*/ 72 h 848"/>
                <a:gd name="T2" fmla="*/ 0 w 17"/>
                <a:gd name="T3" fmla="*/ 1 h 848"/>
                <a:gd name="T4" fmla="*/ 1 w 17"/>
                <a:gd name="T5" fmla="*/ 0 h 848"/>
                <a:gd name="T6" fmla="*/ 1 w 17"/>
                <a:gd name="T7" fmla="*/ 73 h 848"/>
                <a:gd name="T8" fmla="*/ 0 w 17"/>
                <a:gd name="T9" fmla="*/ 72 h 848"/>
                <a:gd name="T10" fmla="*/ 0 60000 65536"/>
                <a:gd name="T11" fmla="*/ 0 60000 65536"/>
                <a:gd name="T12" fmla="*/ 0 60000 65536"/>
                <a:gd name="T13" fmla="*/ 0 60000 65536"/>
                <a:gd name="T14" fmla="*/ 0 60000 65536"/>
                <a:gd name="T15" fmla="*/ 0 w 17"/>
                <a:gd name="T16" fmla="*/ 0 h 848"/>
                <a:gd name="T17" fmla="*/ 17 w 17"/>
                <a:gd name="T18" fmla="*/ 848 h 848"/>
              </a:gdLst>
              <a:ahLst/>
              <a:cxnLst>
                <a:cxn ang="T10">
                  <a:pos x="T0" y="T1"/>
                </a:cxn>
                <a:cxn ang="T11">
                  <a:pos x="T2" y="T3"/>
                </a:cxn>
                <a:cxn ang="T12">
                  <a:pos x="T4" y="T5"/>
                </a:cxn>
                <a:cxn ang="T13">
                  <a:pos x="T6" y="T7"/>
                </a:cxn>
                <a:cxn ang="T14">
                  <a:pos x="T8" y="T9"/>
                </a:cxn>
              </a:cxnLst>
              <a:rect l="T15" t="T16" r="T17" b="T18"/>
              <a:pathLst>
                <a:path w="17" h="848">
                  <a:moveTo>
                    <a:pt x="0" y="842"/>
                  </a:moveTo>
                  <a:lnTo>
                    <a:pt x="0" y="6"/>
                  </a:lnTo>
                  <a:lnTo>
                    <a:pt x="17" y="0"/>
                  </a:lnTo>
                  <a:lnTo>
                    <a:pt x="17" y="848"/>
                  </a:lnTo>
                  <a:lnTo>
                    <a:pt x="0" y="842"/>
                  </a:lnTo>
                  <a:close/>
                </a:path>
              </a:pathLst>
            </a:custGeom>
            <a:solidFill>
              <a:srgbClr val="CC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754" name="Freeform 590"/>
            <p:cNvSpPr>
              <a:spLocks/>
            </p:cNvSpPr>
            <p:nvPr/>
          </p:nvSpPr>
          <p:spPr bwMode="auto">
            <a:xfrm>
              <a:off x="3641" y="2344"/>
              <a:ext cx="4" cy="250"/>
            </a:xfrm>
            <a:custGeom>
              <a:avLst/>
              <a:gdLst>
                <a:gd name="T0" fmla="*/ 0 w 17"/>
                <a:gd name="T1" fmla="*/ 72 h 856"/>
                <a:gd name="T2" fmla="*/ 0 w 17"/>
                <a:gd name="T3" fmla="*/ 1 h 856"/>
                <a:gd name="T4" fmla="*/ 1 w 17"/>
                <a:gd name="T5" fmla="*/ 0 h 856"/>
                <a:gd name="T6" fmla="*/ 1 w 17"/>
                <a:gd name="T7" fmla="*/ 73 h 856"/>
                <a:gd name="T8" fmla="*/ 0 w 17"/>
                <a:gd name="T9" fmla="*/ 72 h 856"/>
                <a:gd name="T10" fmla="*/ 0 60000 65536"/>
                <a:gd name="T11" fmla="*/ 0 60000 65536"/>
                <a:gd name="T12" fmla="*/ 0 60000 65536"/>
                <a:gd name="T13" fmla="*/ 0 60000 65536"/>
                <a:gd name="T14" fmla="*/ 0 60000 65536"/>
                <a:gd name="T15" fmla="*/ 0 w 17"/>
                <a:gd name="T16" fmla="*/ 0 h 856"/>
                <a:gd name="T17" fmla="*/ 17 w 17"/>
                <a:gd name="T18" fmla="*/ 856 h 856"/>
              </a:gdLst>
              <a:ahLst/>
              <a:cxnLst>
                <a:cxn ang="T10">
                  <a:pos x="T0" y="T1"/>
                </a:cxn>
                <a:cxn ang="T11">
                  <a:pos x="T2" y="T3"/>
                </a:cxn>
                <a:cxn ang="T12">
                  <a:pos x="T4" y="T5"/>
                </a:cxn>
                <a:cxn ang="T13">
                  <a:pos x="T6" y="T7"/>
                </a:cxn>
                <a:cxn ang="T14">
                  <a:pos x="T8" y="T9"/>
                </a:cxn>
              </a:cxnLst>
              <a:rect l="T15" t="T16" r="T17" b="T18"/>
              <a:pathLst>
                <a:path w="17" h="856">
                  <a:moveTo>
                    <a:pt x="0" y="850"/>
                  </a:moveTo>
                  <a:lnTo>
                    <a:pt x="0" y="6"/>
                  </a:lnTo>
                  <a:lnTo>
                    <a:pt x="17" y="0"/>
                  </a:lnTo>
                  <a:lnTo>
                    <a:pt x="17" y="856"/>
                  </a:lnTo>
                  <a:lnTo>
                    <a:pt x="0" y="850"/>
                  </a:lnTo>
                  <a:close/>
                </a:path>
              </a:pathLst>
            </a:custGeom>
            <a:solidFill>
              <a:srgbClr val="CC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755" name="Freeform 591"/>
            <p:cNvSpPr>
              <a:spLocks/>
            </p:cNvSpPr>
            <p:nvPr/>
          </p:nvSpPr>
          <p:spPr bwMode="auto">
            <a:xfrm>
              <a:off x="3643" y="2343"/>
              <a:ext cx="4" cy="252"/>
            </a:xfrm>
            <a:custGeom>
              <a:avLst/>
              <a:gdLst>
                <a:gd name="T0" fmla="*/ 0 w 16"/>
                <a:gd name="T1" fmla="*/ 73 h 861"/>
                <a:gd name="T2" fmla="*/ 0 w 16"/>
                <a:gd name="T3" fmla="*/ 1 h 861"/>
                <a:gd name="T4" fmla="*/ 1 w 16"/>
                <a:gd name="T5" fmla="*/ 0 h 861"/>
                <a:gd name="T6" fmla="*/ 1 w 16"/>
                <a:gd name="T7" fmla="*/ 74 h 861"/>
                <a:gd name="T8" fmla="*/ 0 w 16"/>
                <a:gd name="T9" fmla="*/ 73 h 861"/>
                <a:gd name="T10" fmla="*/ 0 60000 65536"/>
                <a:gd name="T11" fmla="*/ 0 60000 65536"/>
                <a:gd name="T12" fmla="*/ 0 60000 65536"/>
                <a:gd name="T13" fmla="*/ 0 60000 65536"/>
                <a:gd name="T14" fmla="*/ 0 60000 65536"/>
                <a:gd name="T15" fmla="*/ 0 w 16"/>
                <a:gd name="T16" fmla="*/ 0 h 861"/>
                <a:gd name="T17" fmla="*/ 16 w 16"/>
                <a:gd name="T18" fmla="*/ 861 h 861"/>
              </a:gdLst>
              <a:ahLst/>
              <a:cxnLst>
                <a:cxn ang="T10">
                  <a:pos x="T0" y="T1"/>
                </a:cxn>
                <a:cxn ang="T11">
                  <a:pos x="T2" y="T3"/>
                </a:cxn>
                <a:cxn ang="T12">
                  <a:pos x="T4" y="T5"/>
                </a:cxn>
                <a:cxn ang="T13">
                  <a:pos x="T6" y="T7"/>
                </a:cxn>
                <a:cxn ang="T14">
                  <a:pos x="T8" y="T9"/>
                </a:cxn>
              </a:cxnLst>
              <a:rect l="T15" t="T16" r="T17" b="T18"/>
              <a:pathLst>
                <a:path w="16" h="861">
                  <a:moveTo>
                    <a:pt x="0" y="855"/>
                  </a:moveTo>
                  <a:lnTo>
                    <a:pt x="0" y="7"/>
                  </a:lnTo>
                  <a:lnTo>
                    <a:pt x="16" y="0"/>
                  </a:lnTo>
                  <a:lnTo>
                    <a:pt x="16" y="861"/>
                  </a:lnTo>
                  <a:lnTo>
                    <a:pt x="0" y="855"/>
                  </a:lnTo>
                  <a:close/>
                </a:path>
              </a:pathLst>
            </a:custGeom>
            <a:solidFill>
              <a:srgbClr val="CF363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756" name="Freeform 592"/>
            <p:cNvSpPr>
              <a:spLocks/>
            </p:cNvSpPr>
            <p:nvPr/>
          </p:nvSpPr>
          <p:spPr bwMode="auto">
            <a:xfrm>
              <a:off x="3645" y="2343"/>
              <a:ext cx="5" cy="252"/>
            </a:xfrm>
            <a:custGeom>
              <a:avLst/>
              <a:gdLst>
                <a:gd name="T0" fmla="*/ 0 w 17"/>
                <a:gd name="T1" fmla="*/ 73 h 868"/>
                <a:gd name="T2" fmla="*/ 0 w 17"/>
                <a:gd name="T3" fmla="*/ 1 h 868"/>
                <a:gd name="T4" fmla="*/ 1 w 17"/>
                <a:gd name="T5" fmla="*/ 0 h 868"/>
                <a:gd name="T6" fmla="*/ 1 w 17"/>
                <a:gd name="T7" fmla="*/ 73 h 868"/>
                <a:gd name="T8" fmla="*/ 0 w 17"/>
                <a:gd name="T9" fmla="*/ 73 h 868"/>
                <a:gd name="T10" fmla="*/ 0 60000 65536"/>
                <a:gd name="T11" fmla="*/ 0 60000 65536"/>
                <a:gd name="T12" fmla="*/ 0 60000 65536"/>
                <a:gd name="T13" fmla="*/ 0 60000 65536"/>
                <a:gd name="T14" fmla="*/ 0 60000 65536"/>
                <a:gd name="T15" fmla="*/ 0 w 17"/>
                <a:gd name="T16" fmla="*/ 0 h 868"/>
                <a:gd name="T17" fmla="*/ 17 w 17"/>
                <a:gd name="T18" fmla="*/ 868 h 868"/>
              </a:gdLst>
              <a:ahLst/>
              <a:cxnLst>
                <a:cxn ang="T10">
                  <a:pos x="T0" y="T1"/>
                </a:cxn>
                <a:cxn ang="T11">
                  <a:pos x="T2" y="T3"/>
                </a:cxn>
                <a:cxn ang="T12">
                  <a:pos x="T4" y="T5"/>
                </a:cxn>
                <a:cxn ang="T13">
                  <a:pos x="T6" y="T7"/>
                </a:cxn>
                <a:cxn ang="T14">
                  <a:pos x="T8" y="T9"/>
                </a:cxn>
              </a:cxnLst>
              <a:rect l="T15" t="T16" r="T17" b="T18"/>
              <a:pathLst>
                <a:path w="17" h="868">
                  <a:moveTo>
                    <a:pt x="0" y="862"/>
                  </a:moveTo>
                  <a:lnTo>
                    <a:pt x="0" y="6"/>
                  </a:lnTo>
                  <a:lnTo>
                    <a:pt x="17" y="0"/>
                  </a:lnTo>
                  <a:lnTo>
                    <a:pt x="17" y="868"/>
                  </a:lnTo>
                  <a:lnTo>
                    <a:pt x="0" y="862"/>
                  </a:lnTo>
                  <a:close/>
                </a:path>
              </a:pathLst>
            </a:custGeom>
            <a:solidFill>
              <a:srgbClr val="CF363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757" name="Freeform 593"/>
            <p:cNvSpPr>
              <a:spLocks/>
            </p:cNvSpPr>
            <p:nvPr/>
          </p:nvSpPr>
          <p:spPr bwMode="auto">
            <a:xfrm>
              <a:off x="3647" y="2342"/>
              <a:ext cx="5" cy="254"/>
            </a:xfrm>
            <a:custGeom>
              <a:avLst/>
              <a:gdLst>
                <a:gd name="T0" fmla="*/ 0 w 17"/>
                <a:gd name="T1" fmla="*/ 73 h 873"/>
                <a:gd name="T2" fmla="*/ 0 w 17"/>
                <a:gd name="T3" fmla="*/ 1 h 873"/>
                <a:gd name="T4" fmla="*/ 1 w 17"/>
                <a:gd name="T5" fmla="*/ 0 h 873"/>
                <a:gd name="T6" fmla="*/ 1 w 17"/>
                <a:gd name="T7" fmla="*/ 74 h 873"/>
                <a:gd name="T8" fmla="*/ 0 w 17"/>
                <a:gd name="T9" fmla="*/ 73 h 873"/>
                <a:gd name="T10" fmla="*/ 0 60000 65536"/>
                <a:gd name="T11" fmla="*/ 0 60000 65536"/>
                <a:gd name="T12" fmla="*/ 0 60000 65536"/>
                <a:gd name="T13" fmla="*/ 0 60000 65536"/>
                <a:gd name="T14" fmla="*/ 0 60000 65536"/>
                <a:gd name="T15" fmla="*/ 0 w 17"/>
                <a:gd name="T16" fmla="*/ 0 h 873"/>
                <a:gd name="T17" fmla="*/ 17 w 17"/>
                <a:gd name="T18" fmla="*/ 873 h 873"/>
              </a:gdLst>
              <a:ahLst/>
              <a:cxnLst>
                <a:cxn ang="T10">
                  <a:pos x="T0" y="T1"/>
                </a:cxn>
                <a:cxn ang="T11">
                  <a:pos x="T2" y="T3"/>
                </a:cxn>
                <a:cxn ang="T12">
                  <a:pos x="T4" y="T5"/>
                </a:cxn>
                <a:cxn ang="T13">
                  <a:pos x="T6" y="T7"/>
                </a:cxn>
                <a:cxn ang="T14">
                  <a:pos x="T8" y="T9"/>
                </a:cxn>
              </a:cxnLst>
              <a:rect l="T15" t="T16" r="T17" b="T18"/>
              <a:pathLst>
                <a:path w="17" h="873">
                  <a:moveTo>
                    <a:pt x="0" y="867"/>
                  </a:moveTo>
                  <a:lnTo>
                    <a:pt x="0" y="6"/>
                  </a:lnTo>
                  <a:lnTo>
                    <a:pt x="17" y="0"/>
                  </a:lnTo>
                  <a:lnTo>
                    <a:pt x="17" y="873"/>
                  </a:lnTo>
                  <a:lnTo>
                    <a:pt x="0" y="867"/>
                  </a:lnTo>
                  <a:close/>
                </a:path>
              </a:pathLst>
            </a:custGeom>
            <a:solidFill>
              <a:srgbClr val="CF363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758" name="Freeform 594"/>
            <p:cNvSpPr>
              <a:spLocks/>
            </p:cNvSpPr>
            <p:nvPr/>
          </p:nvSpPr>
          <p:spPr bwMode="auto">
            <a:xfrm>
              <a:off x="3650" y="2341"/>
              <a:ext cx="4" cy="256"/>
            </a:xfrm>
            <a:custGeom>
              <a:avLst/>
              <a:gdLst>
                <a:gd name="T0" fmla="*/ 0 w 16"/>
                <a:gd name="T1" fmla="*/ 74 h 881"/>
                <a:gd name="T2" fmla="*/ 0 w 16"/>
                <a:gd name="T3" fmla="*/ 1 h 881"/>
                <a:gd name="T4" fmla="*/ 1 w 16"/>
                <a:gd name="T5" fmla="*/ 0 h 881"/>
                <a:gd name="T6" fmla="*/ 1 w 16"/>
                <a:gd name="T7" fmla="*/ 74 h 881"/>
                <a:gd name="T8" fmla="*/ 0 w 16"/>
                <a:gd name="T9" fmla="*/ 74 h 881"/>
                <a:gd name="T10" fmla="*/ 0 60000 65536"/>
                <a:gd name="T11" fmla="*/ 0 60000 65536"/>
                <a:gd name="T12" fmla="*/ 0 60000 65536"/>
                <a:gd name="T13" fmla="*/ 0 60000 65536"/>
                <a:gd name="T14" fmla="*/ 0 60000 65536"/>
                <a:gd name="T15" fmla="*/ 0 w 16"/>
                <a:gd name="T16" fmla="*/ 0 h 881"/>
                <a:gd name="T17" fmla="*/ 16 w 16"/>
                <a:gd name="T18" fmla="*/ 881 h 881"/>
              </a:gdLst>
              <a:ahLst/>
              <a:cxnLst>
                <a:cxn ang="T10">
                  <a:pos x="T0" y="T1"/>
                </a:cxn>
                <a:cxn ang="T11">
                  <a:pos x="T2" y="T3"/>
                </a:cxn>
                <a:cxn ang="T12">
                  <a:pos x="T4" y="T5"/>
                </a:cxn>
                <a:cxn ang="T13">
                  <a:pos x="T6" y="T7"/>
                </a:cxn>
                <a:cxn ang="T14">
                  <a:pos x="T8" y="T9"/>
                </a:cxn>
              </a:cxnLst>
              <a:rect l="T15" t="T16" r="T17" b="T18"/>
              <a:pathLst>
                <a:path w="16" h="881">
                  <a:moveTo>
                    <a:pt x="0" y="875"/>
                  </a:moveTo>
                  <a:lnTo>
                    <a:pt x="0" y="6"/>
                  </a:lnTo>
                  <a:lnTo>
                    <a:pt x="16" y="0"/>
                  </a:lnTo>
                  <a:lnTo>
                    <a:pt x="16" y="881"/>
                  </a:lnTo>
                  <a:lnTo>
                    <a:pt x="0" y="875"/>
                  </a:lnTo>
                  <a:close/>
                </a:path>
              </a:pathLst>
            </a:custGeom>
            <a:solidFill>
              <a:srgbClr val="CF363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759" name="Freeform 595"/>
            <p:cNvSpPr>
              <a:spLocks/>
            </p:cNvSpPr>
            <p:nvPr/>
          </p:nvSpPr>
          <p:spPr bwMode="auto">
            <a:xfrm>
              <a:off x="3652" y="2339"/>
              <a:ext cx="4" cy="259"/>
            </a:xfrm>
            <a:custGeom>
              <a:avLst/>
              <a:gdLst>
                <a:gd name="T0" fmla="*/ 0 w 17"/>
                <a:gd name="T1" fmla="*/ 75 h 886"/>
                <a:gd name="T2" fmla="*/ 0 w 17"/>
                <a:gd name="T3" fmla="*/ 1 h 886"/>
                <a:gd name="T4" fmla="*/ 1 w 17"/>
                <a:gd name="T5" fmla="*/ 0 h 886"/>
                <a:gd name="T6" fmla="*/ 1 w 17"/>
                <a:gd name="T7" fmla="*/ 76 h 886"/>
                <a:gd name="T8" fmla="*/ 0 w 17"/>
                <a:gd name="T9" fmla="*/ 75 h 886"/>
                <a:gd name="T10" fmla="*/ 0 60000 65536"/>
                <a:gd name="T11" fmla="*/ 0 60000 65536"/>
                <a:gd name="T12" fmla="*/ 0 60000 65536"/>
                <a:gd name="T13" fmla="*/ 0 60000 65536"/>
                <a:gd name="T14" fmla="*/ 0 60000 65536"/>
                <a:gd name="T15" fmla="*/ 0 w 17"/>
                <a:gd name="T16" fmla="*/ 0 h 886"/>
                <a:gd name="T17" fmla="*/ 17 w 17"/>
                <a:gd name="T18" fmla="*/ 886 h 886"/>
              </a:gdLst>
              <a:ahLst/>
              <a:cxnLst>
                <a:cxn ang="T10">
                  <a:pos x="T0" y="T1"/>
                </a:cxn>
                <a:cxn ang="T11">
                  <a:pos x="T2" y="T3"/>
                </a:cxn>
                <a:cxn ang="T12">
                  <a:pos x="T4" y="T5"/>
                </a:cxn>
                <a:cxn ang="T13">
                  <a:pos x="T6" y="T7"/>
                </a:cxn>
                <a:cxn ang="T14">
                  <a:pos x="T8" y="T9"/>
                </a:cxn>
              </a:cxnLst>
              <a:rect l="T15" t="T16" r="T17" b="T18"/>
              <a:pathLst>
                <a:path w="17" h="886">
                  <a:moveTo>
                    <a:pt x="0" y="880"/>
                  </a:moveTo>
                  <a:lnTo>
                    <a:pt x="0" y="7"/>
                  </a:lnTo>
                  <a:lnTo>
                    <a:pt x="17" y="0"/>
                  </a:lnTo>
                  <a:lnTo>
                    <a:pt x="17" y="886"/>
                  </a:lnTo>
                  <a:lnTo>
                    <a:pt x="0" y="880"/>
                  </a:lnTo>
                  <a:close/>
                </a:path>
              </a:pathLst>
            </a:custGeom>
            <a:solidFill>
              <a:srgbClr val="CF363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760" name="Freeform 596"/>
            <p:cNvSpPr>
              <a:spLocks/>
            </p:cNvSpPr>
            <p:nvPr/>
          </p:nvSpPr>
          <p:spPr bwMode="auto">
            <a:xfrm>
              <a:off x="3654" y="2338"/>
              <a:ext cx="4" cy="260"/>
            </a:xfrm>
            <a:custGeom>
              <a:avLst/>
              <a:gdLst>
                <a:gd name="T0" fmla="*/ 0 w 17"/>
                <a:gd name="T1" fmla="*/ 75 h 893"/>
                <a:gd name="T2" fmla="*/ 0 w 17"/>
                <a:gd name="T3" fmla="*/ 1 h 893"/>
                <a:gd name="T4" fmla="*/ 1 w 17"/>
                <a:gd name="T5" fmla="*/ 0 h 893"/>
                <a:gd name="T6" fmla="*/ 1 w 17"/>
                <a:gd name="T7" fmla="*/ 76 h 893"/>
                <a:gd name="T8" fmla="*/ 0 w 17"/>
                <a:gd name="T9" fmla="*/ 75 h 893"/>
                <a:gd name="T10" fmla="*/ 0 60000 65536"/>
                <a:gd name="T11" fmla="*/ 0 60000 65536"/>
                <a:gd name="T12" fmla="*/ 0 60000 65536"/>
                <a:gd name="T13" fmla="*/ 0 60000 65536"/>
                <a:gd name="T14" fmla="*/ 0 60000 65536"/>
                <a:gd name="T15" fmla="*/ 0 w 17"/>
                <a:gd name="T16" fmla="*/ 0 h 893"/>
                <a:gd name="T17" fmla="*/ 17 w 17"/>
                <a:gd name="T18" fmla="*/ 893 h 893"/>
              </a:gdLst>
              <a:ahLst/>
              <a:cxnLst>
                <a:cxn ang="T10">
                  <a:pos x="T0" y="T1"/>
                </a:cxn>
                <a:cxn ang="T11">
                  <a:pos x="T2" y="T3"/>
                </a:cxn>
                <a:cxn ang="T12">
                  <a:pos x="T4" y="T5"/>
                </a:cxn>
                <a:cxn ang="T13">
                  <a:pos x="T6" y="T7"/>
                </a:cxn>
                <a:cxn ang="T14">
                  <a:pos x="T8" y="T9"/>
                </a:cxn>
              </a:cxnLst>
              <a:rect l="T15" t="T16" r="T17" b="T18"/>
              <a:pathLst>
                <a:path w="17" h="893">
                  <a:moveTo>
                    <a:pt x="0" y="887"/>
                  </a:moveTo>
                  <a:lnTo>
                    <a:pt x="0" y="6"/>
                  </a:lnTo>
                  <a:lnTo>
                    <a:pt x="17" y="0"/>
                  </a:lnTo>
                  <a:lnTo>
                    <a:pt x="17" y="893"/>
                  </a:lnTo>
                  <a:lnTo>
                    <a:pt x="0" y="887"/>
                  </a:lnTo>
                  <a:close/>
                </a:path>
              </a:pathLst>
            </a:custGeom>
            <a:solidFill>
              <a:srgbClr val="CF363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761" name="Freeform 597"/>
            <p:cNvSpPr>
              <a:spLocks/>
            </p:cNvSpPr>
            <p:nvPr/>
          </p:nvSpPr>
          <p:spPr bwMode="auto">
            <a:xfrm>
              <a:off x="3656" y="2337"/>
              <a:ext cx="5" cy="263"/>
            </a:xfrm>
            <a:custGeom>
              <a:avLst/>
              <a:gdLst>
                <a:gd name="T0" fmla="*/ 0 w 17"/>
                <a:gd name="T1" fmla="*/ 76 h 898"/>
                <a:gd name="T2" fmla="*/ 0 w 17"/>
                <a:gd name="T3" fmla="*/ 1 h 898"/>
                <a:gd name="T4" fmla="*/ 1 w 17"/>
                <a:gd name="T5" fmla="*/ 0 h 898"/>
                <a:gd name="T6" fmla="*/ 1 w 17"/>
                <a:gd name="T7" fmla="*/ 77 h 898"/>
                <a:gd name="T8" fmla="*/ 0 w 17"/>
                <a:gd name="T9" fmla="*/ 76 h 898"/>
                <a:gd name="T10" fmla="*/ 0 60000 65536"/>
                <a:gd name="T11" fmla="*/ 0 60000 65536"/>
                <a:gd name="T12" fmla="*/ 0 60000 65536"/>
                <a:gd name="T13" fmla="*/ 0 60000 65536"/>
                <a:gd name="T14" fmla="*/ 0 60000 65536"/>
                <a:gd name="T15" fmla="*/ 0 w 17"/>
                <a:gd name="T16" fmla="*/ 0 h 898"/>
                <a:gd name="T17" fmla="*/ 17 w 17"/>
                <a:gd name="T18" fmla="*/ 898 h 898"/>
              </a:gdLst>
              <a:ahLst/>
              <a:cxnLst>
                <a:cxn ang="T10">
                  <a:pos x="T0" y="T1"/>
                </a:cxn>
                <a:cxn ang="T11">
                  <a:pos x="T2" y="T3"/>
                </a:cxn>
                <a:cxn ang="T12">
                  <a:pos x="T4" y="T5"/>
                </a:cxn>
                <a:cxn ang="T13">
                  <a:pos x="T6" y="T7"/>
                </a:cxn>
                <a:cxn ang="T14">
                  <a:pos x="T8" y="T9"/>
                </a:cxn>
              </a:cxnLst>
              <a:rect l="T15" t="T16" r="T17" b="T18"/>
              <a:pathLst>
                <a:path w="17" h="898">
                  <a:moveTo>
                    <a:pt x="0" y="892"/>
                  </a:moveTo>
                  <a:lnTo>
                    <a:pt x="0" y="6"/>
                  </a:lnTo>
                  <a:lnTo>
                    <a:pt x="17" y="0"/>
                  </a:lnTo>
                  <a:lnTo>
                    <a:pt x="17" y="898"/>
                  </a:lnTo>
                  <a:lnTo>
                    <a:pt x="0" y="892"/>
                  </a:lnTo>
                  <a:close/>
                </a:path>
              </a:pathLst>
            </a:custGeom>
            <a:solidFill>
              <a:srgbClr val="CF363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762" name="Freeform 598"/>
            <p:cNvSpPr>
              <a:spLocks/>
            </p:cNvSpPr>
            <p:nvPr/>
          </p:nvSpPr>
          <p:spPr bwMode="auto">
            <a:xfrm>
              <a:off x="3658" y="2336"/>
              <a:ext cx="5" cy="265"/>
            </a:xfrm>
            <a:custGeom>
              <a:avLst/>
              <a:gdLst>
                <a:gd name="T0" fmla="*/ 0 w 17"/>
                <a:gd name="T1" fmla="*/ 77 h 905"/>
                <a:gd name="T2" fmla="*/ 0 w 17"/>
                <a:gd name="T3" fmla="*/ 1 h 905"/>
                <a:gd name="T4" fmla="*/ 1 w 17"/>
                <a:gd name="T5" fmla="*/ 0 h 905"/>
                <a:gd name="T6" fmla="*/ 1 w 17"/>
                <a:gd name="T7" fmla="*/ 78 h 905"/>
                <a:gd name="T8" fmla="*/ 0 w 17"/>
                <a:gd name="T9" fmla="*/ 77 h 905"/>
                <a:gd name="T10" fmla="*/ 0 60000 65536"/>
                <a:gd name="T11" fmla="*/ 0 60000 65536"/>
                <a:gd name="T12" fmla="*/ 0 60000 65536"/>
                <a:gd name="T13" fmla="*/ 0 60000 65536"/>
                <a:gd name="T14" fmla="*/ 0 60000 65536"/>
                <a:gd name="T15" fmla="*/ 0 w 17"/>
                <a:gd name="T16" fmla="*/ 0 h 905"/>
                <a:gd name="T17" fmla="*/ 17 w 17"/>
                <a:gd name="T18" fmla="*/ 905 h 905"/>
              </a:gdLst>
              <a:ahLst/>
              <a:cxnLst>
                <a:cxn ang="T10">
                  <a:pos x="T0" y="T1"/>
                </a:cxn>
                <a:cxn ang="T11">
                  <a:pos x="T2" y="T3"/>
                </a:cxn>
                <a:cxn ang="T12">
                  <a:pos x="T4" y="T5"/>
                </a:cxn>
                <a:cxn ang="T13">
                  <a:pos x="T6" y="T7"/>
                </a:cxn>
                <a:cxn ang="T14">
                  <a:pos x="T8" y="T9"/>
                </a:cxn>
              </a:cxnLst>
              <a:rect l="T15" t="T16" r="T17" b="T18"/>
              <a:pathLst>
                <a:path w="17" h="905">
                  <a:moveTo>
                    <a:pt x="0" y="900"/>
                  </a:moveTo>
                  <a:lnTo>
                    <a:pt x="0" y="7"/>
                  </a:lnTo>
                  <a:lnTo>
                    <a:pt x="17" y="0"/>
                  </a:lnTo>
                  <a:lnTo>
                    <a:pt x="17" y="905"/>
                  </a:lnTo>
                  <a:lnTo>
                    <a:pt x="0" y="900"/>
                  </a:lnTo>
                  <a:close/>
                </a:path>
              </a:pathLst>
            </a:custGeom>
            <a:solidFill>
              <a:srgbClr val="D138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80763" name="Rectangle 599"/>
            <p:cNvSpPr>
              <a:spLocks noChangeArrowheads="1"/>
            </p:cNvSpPr>
            <p:nvPr/>
          </p:nvSpPr>
          <p:spPr bwMode="auto">
            <a:xfrm>
              <a:off x="1588" y="1008"/>
              <a:ext cx="96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kumimoji="0" lang="zh-TW" altLang="en-US" sz="2000" b="1" i="1">
                  <a:solidFill>
                    <a:srgbClr val="21198B"/>
                  </a:solidFill>
                  <a:latin typeface="標楷體" pitchFamily="65" charset="-120"/>
                  <a:ea typeface="標楷體" pitchFamily="65" charset="-120"/>
                  <a:cs typeface="Arial" charset="0"/>
                </a:rPr>
                <a:t>服務遞送系統</a:t>
              </a:r>
            </a:p>
          </p:txBody>
        </p:sp>
        <p:sp>
          <p:nvSpPr>
            <p:cNvPr id="280764" name="Rectangle 600"/>
            <p:cNvSpPr>
              <a:spLocks noChangeArrowheads="1"/>
            </p:cNvSpPr>
            <p:nvPr/>
          </p:nvSpPr>
          <p:spPr bwMode="auto">
            <a:xfrm>
              <a:off x="3899" y="1008"/>
              <a:ext cx="8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kumimoji="0" lang="zh-TW" altLang="en-US" sz="2000" b="1" i="1">
                  <a:solidFill>
                    <a:srgbClr val="500093"/>
                  </a:solidFill>
                  <a:latin typeface="標楷體" pitchFamily="65" charset="-120"/>
                  <a:ea typeface="標楷體" pitchFamily="65" charset="-120"/>
                  <a:cs typeface="Arial" charset="0"/>
                </a:rPr>
                <a:t>其他接觸點</a:t>
              </a:r>
            </a:p>
          </p:txBody>
        </p:sp>
        <p:sp>
          <p:nvSpPr>
            <p:cNvPr id="280765" name="Rectangle 601"/>
            <p:cNvSpPr>
              <a:spLocks noChangeArrowheads="1"/>
            </p:cNvSpPr>
            <p:nvPr/>
          </p:nvSpPr>
          <p:spPr bwMode="auto">
            <a:xfrm>
              <a:off x="378" y="1388"/>
              <a:ext cx="96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kumimoji="0" lang="zh-TW" altLang="en-US" sz="2000" b="1" i="1">
                  <a:solidFill>
                    <a:srgbClr val="500093"/>
                  </a:solidFill>
                  <a:latin typeface="標楷體" pitchFamily="65" charset="-120"/>
                  <a:ea typeface="標楷體" pitchFamily="65" charset="-120"/>
                  <a:cs typeface="Arial" charset="0"/>
                </a:rPr>
                <a:t>服務作業系統</a:t>
              </a:r>
            </a:p>
          </p:txBody>
        </p:sp>
        <p:sp>
          <p:nvSpPr>
            <p:cNvPr id="280766" name="Rectangle 602"/>
            <p:cNvSpPr>
              <a:spLocks noChangeArrowheads="1"/>
            </p:cNvSpPr>
            <p:nvPr/>
          </p:nvSpPr>
          <p:spPr bwMode="auto">
            <a:xfrm>
              <a:off x="523" y="3294"/>
              <a:ext cx="3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kumimoji="0" lang="zh-TW" altLang="en-US" sz="2000" b="1">
                  <a:solidFill>
                    <a:srgbClr val="500093"/>
                  </a:solidFill>
                  <a:latin typeface="標楷體" pitchFamily="65" charset="-120"/>
                  <a:ea typeface="標楷體" pitchFamily="65" charset="-120"/>
                  <a:cs typeface="Arial" charset="0"/>
                </a:rPr>
                <a:t>後場</a:t>
              </a:r>
            </a:p>
          </p:txBody>
        </p:sp>
        <p:sp>
          <p:nvSpPr>
            <p:cNvPr id="280767" name="Rectangle 603"/>
            <p:cNvSpPr>
              <a:spLocks noChangeArrowheads="1"/>
            </p:cNvSpPr>
            <p:nvPr/>
          </p:nvSpPr>
          <p:spPr bwMode="auto">
            <a:xfrm>
              <a:off x="410" y="3476"/>
              <a:ext cx="96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kumimoji="0" lang="zh-TW" altLang="en-US" sz="2000" b="1">
                  <a:solidFill>
                    <a:srgbClr val="982B00"/>
                  </a:solidFill>
                  <a:latin typeface="標楷體" pitchFamily="65" charset="-120"/>
                  <a:ea typeface="標楷體" pitchFamily="65" charset="-120"/>
                  <a:cs typeface="Arial" charset="0"/>
                </a:rPr>
                <a:t>（不可見的）</a:t>
              </a:r>
              <a:endParaRPr kumimoji="0" lang="zh-TW" altLang="en-US" sz="2000">
                <a:solidFill>
                  <a:srgbClr val="500093"/>
                </a:solidFill>
                <a:latin typeface="標楷體" pitchFamily="65" charset="-120"/>
                <a:ea typeface="標楷體" pitchFamily="65" charset="-120"/>
                <a:cs typeface="Arial" charset="0"/>
              </a:endParaRPr>
            </a:p>
          </p:txBody>
        </p:sp>
        <p:sp>
          <p:nvSpPr>
            <p:cNvPr id="280768" name="Rectangle 604"/>
            <p:cNvSpPr>
              <a:spLocks noChangeArrowheads="1"/>
            </p:cNvSpPr>
            <p:nvPr/>
          </p:nvSpPr>
          <p:spPr bwMode="auto">
            <a:xfrm>
              <a:off x="1906" y="3264"/>
              <a:ext cx="3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kumimoji="0" lang="zh-TW" altLang="en-US" sz="2000" b="1">
                  <a:solidFill>
                    <a:srgbClr val="500093"/>
                  </a:solidFill>
                  <a:latin typeface="標楷體" pitchFamily="65" charset="-120"/>
                  <a:ea typeface="標楷體" pitchFamily="65" charset="-120"/>
                  <a:cs typeface="Arial" charset="0"/>
                </a:rPr>
                <a:t>前場</a:t>
              </a:r>
            </a:p>
          </p:txBody>
        </p:sp>
        <p:sp>
          <p:nvSpPr>
            <p:cNvPr id="280769" name="Rectangle 605"/>
            <p:cNvSpPr>
              <a:spLocks noChangeArrowheads="1"/>
            </p:cNvSpPr>
            <p:nvPr/>
          </p:nvSpPr>
          <p:spPr bwMode="auto">
            <a:xfrm>
              <a:off x="1687" y="3476"/>
              <a:ext cx="8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kumimoji="0" lang="zh-TW" altLang="en-US" sz="2000" b="1">
                  <a:solidFill>
                    <a:srgbClr val="008200"/>
                  </a:solidFill>
                  <a:latin typeface="標楷體" pitchFamily="65" charset="-120"/>
                  <a:ea typeface="標楷體" pitchFamily="65" charset="-120"/>
                  <a:cs typeface="Arial" charset="0"/>
                </a:rPr>
                <a:t>（可見的）</a:t>
              </a:r>
              <a:endParaRPr kumimoji="0" lang="zh-TW" altLang="en-US" sz="2000">
                <a:solidFill>
                  <a:srgbClr val="500093"/>
                </a:solidFill>
                <a:latin typeface="標楷體" pitchFamily="65" charset="-120"/>
                <a:ea typeface="標楷體" pitchFamily="65" charset="-120"/>
                <a:cs typeface="Arial" charset="0"/>
              </a:endParaRPr>
            </a:p>
          </p:txBody>
        </p:sp>
        <p:sp>
          <p:nvSpPr>
            <p:cNvPr id="280770" name="Rectangle 606"/>
            <p:cNvSpPr>
              <a:spLocks noChangeArrowheads="1"/>
            </p:cNvSpPr>
            <p:nvPr/>
          </p:nvSpPr>
          <p:spPr bwMode="auto">
            <a:xfrm>
              <a:off x="2736" y="3337"/>
              <a:ext cx="6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kumimoji="0" lang="zh-TW" altLang="en-US" sz="2000" b="1">
                  <a:solidFill>
                    <a:srgbClr val="000000"/>
                  </a:solidFill>
                  <a:latin typeface="標楷體" pitchFamily="65" charset="-120"/>
                  <a:ea typeface="標楷體" pitchFamily="65" charset="-120"/>
                  <a:cs typeface="Arial" charset="0"/>
                </a:rPr>
                <a:t>其他顧客</a:t>
              </a:r>
              <a:endParaRPr kumimoji="0" lang="zh-TW" altLang="en-US" sz="2000">
                <a:solidFill>
                  <a:srgbClr val="500093"/>
                </a:solidFill>
                <a:latin typeface="標楷體" pitchFamily="65" charset="-120"/>
                <a:ea typeface="標楷體" pitchFamily="65" charset="-120"/>
                <a:cs typeface="Arial" charset="0"/>
              </a:endParaRPr>
            </a:p>
          </p:txBody>
        </p:sp>
        <p:sp>
          <p:nvSpPr>
            <p:cNvPr id="280771" name="Text Box 608"/>
            <p:cNvSpPr txBox="1">
              <a:spLocks noChangeArrowheads="1"/>
            </p:cNvSpPr>
            <p:nvPr/>
          </p:nvSpPr>
          <p:spPr bwMode="auto">
            <a:xfrm>
              <a:off x="2124" y="790"/>
              <a:ext cx="107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fontAlgn="base">
                <a:spcBef>
                  <a:spcPct val="0"/>
                </a:spcBef>
                <a:spcAft>
                  <a:spcPct val="0"/>
                </a:spcAft>
                <a:defRPr kumimoji="1">
                  <a:solidFill>
                    <a:schemeClr val="tx1"/>
                  </a:solidFill>
                  <a:latin typeface="Arial" charset="0"/>
                  <a:ea typeface="新細明體" pitchFamily="18" charset="-120"/>
                </a:defRPr>
              </a:lvl6pPr>
              <a:lvl7pPr marL="2971800" indent="-228600" fontAlgn="base">
                <a:spcBef>
                  <a:spcPct val="0"/>
                </a:spcBef>
                <a:spcAft>
                  <a:spcPct val="0"/>
                </a:spcAft>
                <a:defRPr kumimoji="1">
                  <a:solidFill>
                    <a:schemeClr val="tx1"/>
                  </a:solidFill>
                  <a:latin typeface="Arial" charset="0"/>
                  <a:ea typeface="新細明體" pitchFamily="18" charset="-120"/>
                </a:defRPr>
              </a:lvl7pPr>
              <a:lvl8pPr marL="3429000" indent="-228600" fontAlgn="base">
                <a:spcBef>
                  <a:spcPct val="0"/>
                </a:spcBef>
                <a:spcAft>
                  <a:spcPct val="0"/>
                </a:spcAft>
                <a:defRPr kumimoji="1">
                  <a:solidFill>
                    <a:schemeClr val="tx1"/>
                  </a:solidFill>
                  <a:latin typeface="Arial" charset="0"/>
                  <a:ea typeface="新細明體" pitchFamily="18" charset="-120"/>
                </a:defRPr>
              </a:lvl8pPr>
              <a:lvl9pPr marL="3886200" indent="-228600" fontAlgn="base">
                <a:spcBef>
                  <a:spcPct val="0"/>
                </a:spcBef>
                <a:spcAft>
                  <a:spcPct val="0"/>
                </a:spcAft>
                <a:defRPr kumimoji="1">
                  <a:solidFill>
                    <a:schemeClr val="tx1"/>
                  </a:solidFill>
                  <a:latin typeface="Arial" charset="0"/>
                  <a:ea typeface="新細明體" pitchFamily="18" charset="-120"/>
                </a:defRPr>
              </a:lvl9pPr>
            </a:lstStyle>
            <a:p>
              <a:pPr algn="ctr" fontAlgn="ctr">
                <a:lnSpc>
                  <a:spcPct val="95000"/>
                </a:lnSpc>
                <a:spcBef>
                  <a:spcPct val="50000"/>
                </a:spcBef>
                <a:buClr>
                  <a:srgbClr val="CC9900"/>
                </a:buClr>
                <a:buSzPct val="150000"/>
                <a:buFont typeface="Wingdings" pitchFamily="2" charset="2"/>
                <a:buNone/>
              </a:pPr>
              <a:r>
                <a:rPr kumimoji="0" lang="zh-TW" altLang="en-US" sz="2000" b="1" i="1">
                  <a:latin typeface="標楷體" pitchFamily="65" charset="-120"/>
                  <a:ea typeface="標楷體" pitchFamily="65" charset="-120"/>
                  <a:cs typeface="Arial" charset="0"/>
                </a:rPr>
                <a:t>服務行銷系統</a:t>
              </a:r>
            </a:p>
          </p:txBody>
        </p:sp>
      </p:grpSp>
    </p:spTree>
    <p:extLst>
      <p:ext uri="{BB962C8B-B14F-4D97-AF65-F5344CB8AC3E}">
        <p14:creationId xmlns:p14="http://schemas.microsoft.com/office/powerpoint/2010/main" val="6223067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176" name="Rectangle 552"/>
          <p:cNvSpPr>
            <a:spLocks noGrp="1" noChangeArrowheads="1"/>
          </p:cNvSpPr>
          <p:nvPr>
            <p:ph type="title"/>
          </p:nvPr>
        </p:nvSpPr>
        <p:spPr/>
        <p:txBody>
          <a:bodyPr/>
          <a:lstStyle/>
          <a:p>
            <a:r>
              <a:rPr lang="zh-TW" altLang="en-US"/>
              <a:t>低接觸服務之服務行銷系統 </a:t>
            </a:r>
            <a:r>
              <a:rPr lang="en-US" altLang="zh-TW" sz="2000"/>
              <a:t>(</a:t>
            </a:r>
            <a:r>
              <a:rPr lang="zh-TW" altLang="en-US" sz="2000"/>
              <a:t>圖</a:t>
            </a:r>
            <a:r>
              <a:rPr lang="en-US" altLang="zh-TW" sz="2000"/>
              <a:t>2.11)</a:t>
            </a:r>
          </a:p>
        </p:txBody>
      </p:sp>
      <p:sp>
        <p:nvSpPr>
          <p:cNvPr id="282646" name="Rectangle 22"/>
          <p:cNvSpPr>
            <a:spLocks noChangeArrowheads="1"/>
          </p:cNvSpPr>
          <p:nvPr/>
        </p:nvSpPr>
        <p:spPr bwMode="auto">
          <a:xfrm>
            <a:off x="4754563" y="3635375"/>
            <a:ext cx="1587"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endParaRPr kumimoji="0" lang="zh-TW" altLang="zh-TW" sz="2200">
              <a:solidFill>
                <a:srgbClr val="500093"/>
              </a:solidFill>
              <a:latin typeface="標楷體" pitchFamily="65" charset="-120"/>
              <a:ea typeface="標楷體" pitchFamily="65" charset="-120"/>
              <a:cs typeface="Arial" charset="0"/>
            </a:endParaRPr>
          </a:p>
        </p:txBody>
      </p:sp>
      <p:grpSp>
        <p:nvGrpSpPr>
          <p:cNvPr id="283181" name="Group 557"/>
          <p:cNvGrpSpPr>
            <a:grpSpLocks/>
          </p:cNvGrpSpPr>
          <p:nvPr/>
        </p:nvGrpSpPr>
        <p:grpSpPr bwMode="auto">
          <a:xfrm>
            <a:off x="187325" y="1447800"/>
            <a:ext cx="8569325" cy="4837113"/>
            <a:chOff x="118" y="912"/>
            <a:chExt cx="5398" cy="3047"/>
          </a:xfrm>
        </p:grpSpPr>
        <p:sp>
          <p:nvSpPr>
            <p:cNvPr id="282628" name="Freeform 4"/>
            <p:cNvSpPr>
              <a:spLocks/>
            </p:cNvSpPr>
            <p:nvPr/>
          </p:nvSpPr>
          <p:spPr bwMode="auto">
            <a:xfrm>
              <a:off x="384" y="1434"/>
              <a:ext cx="115" cy="2147"/>
            </a:xfrm>
            <a:custGeom>
              <a:avLst/>
              <a:gdLst>
                <a:gd name="T0" fmla="*/ 35 w 381"/>
                <a:gd name="T1" fmla="*/ 738 h 6242"/>
                <a:gd name="T2" fmla="*/ 0 w 381"/>
                <a:gd name="T3" fmla="*/ 672 h 6242"/>
                <a:gd name="T4" fmla="*/ 0 w 381"/>
                <a:gd name="T5" fmla="*/ 82 h 6242"/>
                <a:gd name="T6" fmla="*/ 35 w 381"/>
                <a:gd name="T7" fmla="*/ 0 h 6242"/>
                <a:gd name="T8" fmla="*/ 35 w 381"/>
                <a:gd name="T9" fmla="*/ 738 h 6242"/>
                <a:gd name="T10" fmla="*/ 0 60000 65536"/>
                <a:gd name="T11" fmla="*/ 0 60000 65536"/>
                <a:gd name="T12" fmla="*/ 0 60000 65536"/>
                <a:gd name="T13" fmla="*/ 0 60000 65536"/>
                <a:gd name="T14" fmla="*/ 0 60000 65536"/>
                <a:gd name="T15" fmla="*/ 0 w 381"/>
                <a:gd name="T16" fmla="*/ 0 h 6242"/>
                <a:gd name="T17" fmla="*/ 381 w 381"/>
                <a:gd name="T18" fmla="*/ 6242 h 6242"/>
              </a:gdLst>
              <a:ahLst/>
              <a:cxnLst>
                <a:cxn ang="T10">
                  <a:pos x="T0" y="T1"/>
                </a:cxn>
                <a:cxn ang="T11">
                  <a:pos x="T2" y="T3"/>
                </a:cxn>
                <a:cxn ang="T12">
                  <a:pos x="T4" y="T5"/>
                </a:cxn>
                <a:cxn ang="T13">
                  <a:pos x="T6" y="T7"/>
                </a:cxn>
                <a:cxn ang="T14">
                  <a:pos x="T8" y="T9"/>
                </a:cxn>
              </a:cxnLst>
              <a:rect l="T15" t="T16" r="T17" b="T18"/>
              <a:pathLst>
                <a:path w="381" h="6242">
                  <a:moveTo>
                    <a:pt x="381" y="6242"/>
                  </a:moveTo>
                  <a:lnTo>
                    <a:pt x="0" y="5680"/>
                  </a:lnTo>
                  <a:lnTo>
                    <a:pt x="0" y="688"/>
                  </a:lnTo>
                  <a:lnTo>
                    <a:pt x="381" y="0"/>
                  </a:lnTo>
                  <a:lnTo>
                    <a:pt x="381" y="6242"/>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200" b="1">
                <a:solidFill>
                  <a:srgbClr val="000000"/>
                </a:solidFill>
                <a:latin typeface="標楷體" pitchFamily="65" charset="-120"/>
                <a:ea typeface="標楷體" pitchFamily="65" charset="-120"/>
                <a:cs typeface="Arial" charset="0"/>
              </a:endParaRPr>
            </a:p>
          </p:txBody>
        </p:sp>
        <p:sp>
          <p:nvSpPr>
            <p:cNvPr id="282630" name="Rectangle 6"/>
            <p:cNvSpPr>
              <a:spLocks noChangeArrowheads="1"/>
            </p:cNvSpPr>
            <p:nvPr/>
          </p:nvSpPr>
          <p:spPr bwMode="auto">
            <a:xfrm>
              <a:off x="499" y="1434"/>
              <a:ext cx="796" cy="2147"/>
            </a:xfrm>
            <a:prstGeom prst="rect">
              <a:avLst/>
            </a:prstGeom>
            <a:solidFill>
              <a:srgbClr val="EBE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200" b="1">
                <a:solidFill>
                  <a:srgbClr val="000000"/>
                </a:solidFill>
                <a:latin typeface="標楷體" pitchFamily="65" charset="-120"/>
                <a:ea typeface="標楷體" pitchFamily="65" charset="-120"/>
                <a:cs typeface="Arial" charset="0"/>
              </a:endParaRPr>
            </a:p>
          </p:txBody>
        </p:sp>
        <p:sp>
          <p:nvSpPr>
            <p:cNvPr id="282631" name="Rectangle 7"/>
            <p:cNvSpPr>
              <a:spLocks noChangeArrowheads="1"/>
            </p:cNvSpPr>
            <p:nvPr/>
          </p:nvSpPr>
          <p:spPr bwMode="auto">
            <a:xfrm>
              <a:off x="499" y="1434"/>
              <a:ext cx="796" cy="2147"/>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200" b="1">
                <a:solidFill>
                  <a:srgbClr val="000000"/>
                </a:solidFill>
                <a:latin typeface="標楷體" pitchFamily="65" charset="-120"/>
                <a:ea typeface="標楷體" pitchFamily="65" charset="-120"/>
                <a:cs typeface="Arial" charset="0"/>
              </a:endParaRPr>
            </a:p>
          </p:txBody>
        </p:sp>
        <p:sp>
          <p:nvSpPr>
            <p:cNvPr id="282632" name="Freeform 8"/>
            <p:cNvSpPr>
              <a:spLocks/>
            </p:cNvSpPr>
            <p:nvPr/>
          </p:nvSpPr>
          <p:spPr bwMode="auto">
            <a:xfrm>
              <a:off x="1512" y="1637"/>
              <a:ext cx="137" cy="1749"/>
            </a:xfrm>
            <a:custGeom>
              <a:avLst/>
              <a:gdLst>
                <a:gd name="T0" fmla="*/ 41 w 457"/>
                <a:gd name="T1" fmla="*/ 601 h 5086"/>
                <a:gd name="T2" fmla="*/ 0 w 457"/>
                <a:gd name="T3" fmla="*/ 547 h 5086"/>
                <a:gd name="T4" fmla="*/ 0 w 457"/>
                <a:gd name="T5" fmla="*/ 66 h 5086"/>
                <a:gd name="T6" fmla="*/ 41 w 457"/>
                <a:gd name="T7" fmla="*/ 0 h 5086"/>
                <a:gd name="T8" fmla="*/ 41 w 457"/>
                <a:gd name="T9" fmla="*/ 601 h 5086"/>
                <a:gd name="T10" fmla="*/ 0 60000 65536"/>
                <a:gd name="T11" fmla="*/ 0 60000 65536"/>
                <a:gd name="T12" fmla="*/ 0 60000 65536"/>
                <a:gd name="T13" fmla="*/ 0 60000 65536"/>
                <a:gd name="T14" fmla="*/ 0 60000 65536"/>
                <a:gd name="T15" fmla="*/ 0 w 457"/>
                <a:gd name="T16" fmla="*/ 0 h 5086"/>
                <a:gd name="T17" fmla="*/ 457 w 457"/>
                <a:gd name="T18" fmla="*/ 5086 h 5086"/>
              </a:gdLst>
              <a:ahLst/>
              <a:cxnLst>
                <a:cxn ang="T10">
                  <a:pos x="T0" y="T1"/>
                </a:cxn>
                <a:cxn ang="T11">
                  <a:pos x="T2" y="T3"/>
                </a:cxn>
                <a:cxn ang="T12">
                  <a:pos x="T4" y="T5"/>
                </a:cxn>
                <a:cxn ang="T13">
                  <a:pos x="T6" y="T7"/>
                </a:cxn>
                <a:cxn ang="T14">
                  <a:pos x="T8" y="T9"/>
                </a:cxn>
              </a:cxnLst>
              <a:rect l="T15" t="T16" r="T17" b="T18"/>
              <a:pathLst>
                <a:path w="457" h="5086">
                  <a:moveTo>
                    <a:pt x="457" y="5086"/>
                  </a:moveTo>
                  <a:lnTo>
                    <a:pt x="0" y="4628"/>
                  </a:lnTo>
                  <a:lnTo>
                    <a:pt x="0" y="559"/>
                  </a:lnTo>
                  <a:lnTo>
                    <a:pt x="457" y="0"/>
                  </a:lnTo>
                  <a:lnTo>
                    <a:pt x="457" y="508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200" b="1">
                <a:solidFill>
                  <a:srgbClr val="000000"/>
                </a:solidFill>
                <a:latin typeface="標楷體" pitchFamily="65" charset="-120"/>
                <a:ea typeface="標楷體" pitchFamily="65" charset="-120"/>
                <a:cs typeface="Arial" charset="0"/>
              </a:endParaRPr>
            </a:p>
          </p:txBody>
        </p:sp>
        <p:sp>
          <p:nvSpPr>
            <p:cNvPr id="282634" name="Rectangle 10"/>
            <p:cNvSpPr>
              <a:spLocks noChangeArrowheads="1"/>
            </p:cNvSpPr>
            <p:nvPr/>
          </p:nvSpPr>
          <p:spPr bwMode="auto">
            <a:xfrm>
              <a:off x="1649" y="1637"/>
              <a:ext cx="958" cy="1749"/>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200" b="1">
                <a:solidFill>
                  <a:srgbClr val="000000"/>
                </a:solidFill>
                <a:latin typeface="標楷體" pitchFamily="65" charset="-120"/>
                <a:ea typeface="標楷體" pitchFamily="65" charset="-120"/>
                <a:cs typeface="Arial" charset="0"/>
              </a:endParaRPr>
            </a:p>
          </p:txBody>
        </p:sp>
        <p:sp>
          <p:nvSpPr>
            <p:cNvPr id="282635" name="Rectangle 11"/>
            <p:cNvSpPr>
              <a:spLocks noChangeArrowheads="1"/>
            </p:cNvSpPr>
            <p:nvPr/>
          </p:nvSpPr>
          <p:spPr bwMode="auto">
            <a:xfrm>
              <a:off x="1649" y="1637"/>
              <a:ext cx="958" cy="1749"/>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200" b="1">
                <a:solidFill>
                  <a:srgbClr val="000000"/>
                </a:solidFill>
                <a:latin typeface="標楷體" pitchFamily="65" charset="-120"/>
                <a:ea typeface="標楷體" pitchFamily="65" charset="-120"/>
                <a:cs typeface="Arial" charset="0"/>
              </a:endParaRPr>
            </a:p>
          </p:txBody>
        </p:sp>
        <p:sp>
          <p:nvSpPr>
            <p:cNvPr id="282636" name="Rectangle 12"/>
            <p:cNvSpPr>
              <a:spLocks noChangeArrowheads="1"/>
            </p:cNvSpPr>
            <p:nvPr/>
          </p:nvSpPr>
          <p:spPr bwMode="auto">
            <a:xfrm>
              <a:off x="2604" y="1649"/>
              <a:ext cx="1015" cy="1750"/>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200" b="1">
                <a:solidFill>
                  <a:srgbClr val="000000"/>
                </a:solidFill>
                <a:latin typeface="標楷體" pitchFamily="65" charset="-120"/>
                <a:ea typeface="標楷體" pitchFamily="65" charset="-120"/>
                <a:cs typeface="Arial" charset="0"/>
              </a:endParaRPr>
            </a:p>
          </p:txBody>
        </p:sp>
        <p:sp>
          <p:nvSpPr>
            <p:cNvPr id="282637" name="Rectangle 13"/>
            <p:cNvSpPr>
              <a:spLocks noChangeArrowheads="1"/>
            </p:cNvSpPr>
            <p:nvPr/>
          </p:nvSpPr>
          <p:spPr bwMode="auto">
            <a:xfrm>
              <a:off x="2604" y="1634"/>
              <a:ext cx="1015" cy="1750"/>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200" b="1">
                <a:solidFill>
                  <a:srgbClr val="000000"/>
                </a:solidFill>
                <a:latin typeface="標楷體" pitchFamily="65" charset="-120"/>
                <a:ea typeface="標楷體" pitchFamily="65" charset="-120"/>
                <a:cs typeface="Arial" charset="0"/>
              </a:endParaRPr>
            </a:p>
          </p:txBody>
        </p:sp>
        <p:sp>
          <p:nvSpPr>
            <p:cNvPr id="282638" name="Freeform 14"/>
            <p:cNvSpPr>
              <a:spLocks/>
            </p:cNvSpPr>
            <p:nvPr/>
          </p:nvSpPr>
          <p:spPr bwMode="auto">
            <a:xfrm>
              <a:off x="3893" y="1594"/>
              <a:ext cx="194" cy="1804"/>
            </a:xfrm>
            <a:custGeom>
              <a:avLst/>
              <a:gdLst>
                <a:gd name="T0" fmla="*/ 58 w 647"/>
                <a:gd name="T1" fmla="*/ 621 h 5240"/>
                <a:gd name="T2" fmla="*/ 0 w 647"/>
                <a:gd name="T3" fmla="*/ 562 h 5240"/>
                <a:gd name="T4" fmla="*/ 0 w 647"/>
                <a:gd name="T5" fmla="*/ 65 h 5240"/>
                <a:gd name="T6" fmla="*/ 58 w 647"/>
                <a:gd name="T7" fmla="*/ 0 h 5240"/>
                <a:gd name="T8" fmla="*/ 58 w 647"/>
                <a:gd name="T9" fmla="*/ 621 h 5240"/>
                <a:gd name="T10" fmla="*/ 0 60000 65536"/>
                <a:gd name="T11" fmla="*/ 0 60000 65536"/>
                <a:gd name="T12" fmla="*/ 0 60000 65536"/>
                <a:gd name="T13" fmla="*/ 0 60000 65536"/>
                <a:gd name="T14" fmla="*/ 0 60000 65536"/>
                <a:gd name="T15" fmla="*/ 0 w 647"/>
                <a:gd name="T16" fmla="*/ 0 h 5240"/>
                <a:gd name="T17" fmla="*/ 647 w 647"/>
                <a:gd name="T18" fmla="*/ 5240 h 5240"/>
              </a:gdLst>
              <a:ahLst/>
              <a:cxnLst>
                <a:cxn ang="T10">
                  <a:pos x="T0" y="T1"/>
                </a:cxn>
                <a:cxn ang="T11">
                  <a:pos x="T2" y="T3"/>
                </a:cxn>
                <a:cxn ang="T12">
                  <a:pos x="T4" y="T5"/>
                </a:cxn>
                <a:cxn ang="T13">
                  <a:pos x="T6" y="T7"/>
                </a:cxn>
                <a:cxn ang="T14">
                  <a:pos x="T8" y="T9"/>
                </a:cxn>
              </a:cxnLst>
              <a:rect l="T15" t="T16" r="T17" b="T18"/>
              <a:pathLst>
                <a:path w="647" h="5240">
                  <a:moveTo>
                    <a:pt x="647" y="5240"/>
                  </a:moveTo>
                  <a:lnTo>
                    <a:pt x="0" y="4744"/>
                  </a:lnTo>
                  <a:lnTo>
                    <a:pt x="0" y="553"/>
                  </a:lnTo>
                  <a:lnTo>
                    <a:pt x="647" y="0"/>
                  </a:lnTo>
                  <a:lnTo>
                    <a:pt x="647" y="524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200" b="1">
                <a:solidFill>
                  <a:srgbClr val="000000"/>
                </a:solidFill>
                <a:latin typeface="標楷體" pitchFamily="65" charset="-120"/>
                <a:ea typeface="標楷體" pitchFamily="65" charset="-120"/>
                <a:cs typeface="Arial" charset="0"/>
              </a:endParaRPr>
            </a:p>
          </p:txBody>
        </p:sp>
        <p:sp>
          <p:nvSpPr>
            <p:cNvPr id="282640" name="Rectangle 16"/>
            <p:cNvSpPr>
              <a:spLocks noChangeArrowheads="1"/>
            </p:cNvSpPr>
            <p:nvPr/>
          </p:nvSpPr>
          <p:spPr bwMode="auto">
            <a:xfrm>
              <a:off x="4087" y="1594"/>
              <a:ext cx="1429" cy="1804"/>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20000"/>
                </a:lnSpc>
                <a:spcBef>
                  <a:spcPct val="20000"/>
                </a:spcBef>
              </a:pPr>
              <a:r>
                <a:rPr kumimoji="0" lang="zh-TW" altLang="en-US" sz="2200" b="1">
                  <a:solidFill>
                    <a:srgbClr val="000000"/>
                  </a:solidFill>
                  <a:latin typeface="標楷體" pitchFamily="65" charset="-120"/>
                  <a:ea typeface="標楷體" pitchFamily="65" charset="-120"/>
                </a:rPr>
                <a:t>廣告</a:t>
              </a:r>
            </a:p>
            <a:p>
              <a:pPr>
                <a:lnSpc>
                  <a:spcPct val="120000"/>
                </a:lnSpc>
                <a:spcBef>
                  <a:spcPct val="20000"/>
                </a:spcBef>
              </a:pPr>
              <a:r>
                <a:rPr kumimoji="0" lang="zh-TW" altLang="en-US" sz="2200" b="1">
                  <a:solidFill>
                    <a:srgbClr val="000000"/>
                  </a:solidFill>
                  <a:latin typeface="標楷體" pitchFamily="65" charset="-120"/>
                  <a:ea typeface="標楷體" pitchFamily="65" charset="-120"/>
                </a:rPr>
                <a:t>行銷研究</a:t>
              </a:r>
            </a:p>
            <a:p>
              <a:pPr>
                <a:lnSpc>
                  <a:spcPct val="120000"/>
                </a:lnSpc>
                <a:spcBef>
                  <a:spcPct val="20000"/>
                </a:spcBef>
              </a:pPr>
              <a:r>
                <a:rPr kumimoji="0" lang="zh-TW" altLang="en-US" sz="2200" b="1">
                  <a:solidFill>
                    <a:srgbClr val="000000"/>
                  </a:solidFill>
                  <a:latin typeface="標楷體" pitchFamily="65" charset="-120"/>
                  <a:ea typeface="標楷體" pitchFamily="65" charset="-120"/>
                </a:rPr>
                <a:t>帳單</a:t>
              </a:r>
              <a:r>
                <a:rPr kumimoji="0" lang="en-US" altLang="zh-TW" sz="2200" b="1">
                  <a:solidFill>
                    <a:srgbClr val="000000"/>
                  </a:solidFill>
                  <a:latin typeface="標楷體" pitchFamily="65" charset="-120"/>
                  <a:ea typeface="標楷體" pitchFamily="65" charset="-120"/>
                </a:rPr>
                <a:t>/</a:t>
              </a:r>
              <a:r>
                <a:rPr kumimoji="0" lang="zh-TW" altLang="en-US" sz="2200" b="1">
                  <a:solidFill>
                    <a:srgbClr val="000000"/>
                  </a:solidFill>
                  <a:latin typeface="標楷體" pitchFamily="65" charset="-120"/>
                  <a:ea typeface="標楷體" pitchFamily="65" charset="-120"/>
                </a:rPr>
                <a:t>報表</a:t>
              </a:r>
            </a:p>
            <a:p>
              <a:pPr>
                <a:lnSpc>
                  <a:spcPct val="120000"/>
                </a:lnSpc>
                <a:spcBef>
                  <a:spcPct val="20000"/>
                </a:spcBef>
              </a:pPr>
              <a:r>
                <a:rPr kumimoji="0" lang="zh-TW" altLang="en-US" sz="2200" b="1">
                  <a:solidFill>
                    <a:srgbClr val="000000"/>
                  </a:solidFill>
                  <a:latin typeface="標楷體" pitchFamily="65" charset="-120"/>
                  <a:ea typeface="標楷體" pitchFamily="65" charset="-120"/>
                </a:rPr>
                <a:t>與設施</a:t>
              </a:r>
              <a:r>
                <a:rPr kumimoji="0" lang="en-US" altLang="zh-TW" sz="2200" b="1">
                  <a:solidFill>
                    <a:srgbClr val="000000"/>
                  </a:solidFill>
                  <a:latin typeface="標楷體" pitchFamily="65" charset="-120"/>
                  <a:ea typeface="標楷體" pitchFamily="65" charset="-120"/>
                </a:rPr>
                <a:t>/</a:t>
              </a:r>
              <a:r>
                <a:rPr kumimoji="0" lang="zh-TW" altLang="en-US" sz="2200" b="1">
                  <a:solidFill>
                    <a:srgbClr val="000000"/>
                  </a:solidFill>
                  <a:latin typeface="標楷體" pitchFamily="65" charset="-120"/>
                  <a:ea typeface="標楷體" pitchFamily="65" charset="-120"/>
                </a:rPr>
                <a:t>交通工具的隨機接觸</a:t>
              </a:r>
            </a:p>
            <a:p>
              <a:pPr>
                <a:lnSpc>
                  <a:spcPct val="120000"/>
                </a:lnSpc>
                <a:spcBef>
                  <a:spcPct val="20000"/>
                </a:spcBef>
              </a:pPr>
              <a:r>
                <a:rPr kumimoji="0" lang="zh-TW" altLang="en-US" sz="2200" b="1">
                  <a:solidFill>
                    <a:srgbClr val="000000"/>
                  </a:solidFill>
                  <a:latin typeface="標楷體" pitchFamily="65" charset="-120"/>
                  <a:ea typeface="標楷體" pitchFamily="65" charset="-120"/>
                </a:rPr>
                <a:t>口碑</a:t>
              </a:r>
              <a:endParaRPr kumimoji="0" lang="zh-TW" altLang="en-US" sz="2200" b="1">
                <a:solidFill>
                  <a:srgbClr val="000000"/>
                </a:solidFill>
                <a:latin typeface="標楷體" pitchFamily="65" charset="-120"/>
                <a:ea typeface="標楷體" pitchFamily="65" charset="-120"/>
                <a:cs typeface="Arial" charset="0"/>
              </a:endParaRPr>
            </a:p>
          </p:txBody>
        </p:sp>
        <p:sp>
          <p:nvSpPr>
            <p:cNvPr id="282641" name="Rectangle 17"/>
            <p:cNvSpPr>
              <a:spLocks noChangeArrowheads="1"/>
            </p:cNvSpPr>
            <p:nvPr/>
          </p:nvSpPr>
          <p:spPr bwMode="auto">
            <a:xfrm>
              <a:off x="4087" y="1594"/>
              <a:ext cx="1429" cy="1804"/>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200" b="1">
                <a:solidFill>
                  <a:srgbClr val="000000"/>
                </a:solidFill>
                <a:latin typeface="標楷體" pitchFamily="65" charset="-120"/>
                <a:ea typeface="標楷體" pitchFamily="65" charset="-120"/>
                <a:cs typeface="Arial" charset="0"/>
              </a:endParaRPr>
            </a:p>
          </p:txBody>
        </p:sp>
        <p:sp>
          <p:nvSpPr>
            <p:cNvPr id="282642" name="Line 18"/>
            <p:cNvSpPr>
              <a:spLocks noChangeShapeType="1"/>
            </p:cNvSpPr>
            <p:nvPr/>
          </p:nvSpPr>
          <p:spPr bwMode="auto">
            <a:xfrm>
              <a:off x="1666" y="2217"/>
              <a:ext cx="943"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82643" name="Line 19"/>
            <p:cNvSpPr>
              <a:spLocks noChangeShapeType="1"/>
            </p:cNvSpPr>
            <p:nvPr/>
          </p:nvSpPr>
          <p:spPr bwMode="auto">
            <a:xfrm>
              <a:off x="1659" y="2826"/>
              <a:ext cx="959"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82644" name="Freeform 20"/>
            <p:cNvSpPr>
              <a:spLocks/>
            </p:cNvSpPr>
            <p:nvPr/>
          </p:nvSpPr>
          <p:spPr bwMode="auto">
            <a:xfrm>
              <a:off x="2635" y="1989"/>
              <a:ext cx="967" cy="1066"/>
            </a:xfrm>
            <a:custGeom>
              <a:avLst/>
              <a:gdLst>
                <a:gd name="T0" fmla="*/ 161 w 3210"/>
                <a:gd name="T1" fmla="*/ 1 h 3102"/>
                <a:gd name="T2" fmla="*/ 182 w 3210"/>
                <a:gd name="T3" fmla="*/ 6 h 3102"/>
                <a:gd name="T4" fmla="*/ 202 w 3210"/>
                <a:gd name="T5" fmla="*/ 14 h 3102"/>
                <a:gd name="T6" fmla="*/ 221 w 3210"/>
                <a:gd name="T7" fmla="*/ 26 h 3102"/>
                <a:gd name="T8" fmla="*/ 238 w 3210"/>
                <a:gd name="T9" fmla="*/ 42 h 3102"/>
                <a:gd name="T10" fmla="*/ 253 w 3210"/>
                <a:gd name="T11" fmla="*/ 60 h 3102"/>
                <a:gd name="T12" fmla="*/ 266 w 3210"/>
                <a:gd name="T13" fmla="*/ 81 h 3102"/>
                <a:gd name="T14" fmla="*/ 277 w 3210"/>
                <a:gd name="T15" fmla="*/ 104 h 3102"/>
                <a:gd name="T16" fmla="*/ 285 w 3210"/>
                <a:gd name="T17" fmla="*/ 129 h 3102"/>
                <a:gd name="T18" fmla="*/ 289 w 3210"/>
                <a:gd name="T19" fmla="*/ 155 h 3102"/>
                <a:gd name="T20" fmla="*/ 291 w 3210"/>
                <a:gd name="T21" fmla="*/ 183 h 3102"/>
                <a:gd name="T22" fmla="*/ 289 w 3210"/>
                <a:gd name="T23" fmla="*/ 211 h 3102"/>
                <a:gd name="T24" fmla="*/ 285 w 3210"/>
                <a:gd name="T25" fmla="*/ 237 h 3102"/>
                <a:gd name="T26" fmla="*/ 277 w 3210"/>
                <a:gd name="T27" fmla="*/ 263 h 3102"/>
                <a:gd name="T28" fmla="*/ 266 w 3210"/>
                <a:gd name="T29" fmla="*/ 286 h 3102"/>
                <a:gd name="T30" fmla="*/ 253 w 3210"/>
                <a:gd name="T31" fmla="*/ 306 h 3102"/>
                <a:gd name="T32" fmla="*/ 238 w 3210"/>
                <a:gd name="T33" fmla="*/ 324 h 3102"/>
                <a:gd name="T34" fmla="*/ 221 w 3210"/>
                <a:gd name="T35" fmla="*/ 340 h 3102"/>
                <a:gd name="T36" fmla="*/ 202 w 3210"/>
                <a:gd name="T37" fmla="*/ 352 h 3102"/>
                <a:gd name="T38" fmla="*/ 182 w 3210"/>
                <a:gd name="T39" fmla="*/ 360 h 3102"/>
                <a:gd name="T40" fmla="*/ 161 w 3210"/>
                <a:gd name="T41" fmla="*/ 365 h 3102"/>
                <a:gd name="T42" fmla="*/ 138 w 3210"/>
                <a:gd name="T43" fmla="*/ 366 h 3102"/>
                <a:gd name="T44" fmla="*/ 116 w 3210"/>
                <a:gd name="T45" fmla="*/ 363 h 3102"/>
                <a:gd name="T46" fmla="*/ 96 w 3210"/>
                <a:gd name="T47" fmla="*/ 355 h 3102"/>
                <a:gd name="T48" fmla="*/ 76 w 3210"/>
                <a:gd name="T49" fmla="*/ 344 h 3102"/>
                <a:gd name="T50" fmla="*/ 59 w 3210"/>
                <a:gd name="T51" fmla="*/ 330 h 3102"/>
                <a:gd name="T52" fmla="*/ 43 w 3210"/>
                <a:gd name="T53" fmla="*/ 312 h 3102"/>
                <a:gd name="T54" fmla="*/ 29 w 3210"/>
                <a:gd name="T55" fmla="*/ 293 h 3102"/>
                <a:gd name="T56" fmla="*/ 17 w 3210"/>
                <a:gd name="T57" fmla="*/ 270 h 3102"/>
                <a:gd name="T58" fmla="*/ 9 w 3210"/>
                <a:gd name="T59" fmla="*/ 246 h 3102"/>
                <a:gd name="T60" fmla="*/ 3 w 3210"/>
                <a:gd name="T61" fmla="*/ 220 h 3102"/>
                <a:gd name="T62" fmla="*/ 0 w 3210"/>
                <a:gd name="T63" fmla="*/ 192 h 3102"/>
                <a:gd name="T64" fmla="*/ 1 w 3210"/>
                <a:gd name="T65" fmla="*/ 165 h 3102"/>
                <a:gd name="T66" fmla="*/ 5 w 3210"/>
                <a:gd name="T67" fmla="*/ 137 h 3102"/>
                <a:gd name="T68" fmla="*/ 11 w 3210"/>
                <a:gd name="T69" fmla="*/ 112 h 3102"/>
                <a:gd name="T70" fmla="*/ 21 w 3210"/>
                <a:gd name="T71" fmla="*/ 88 h 3102"/>
                <a:gd name="T72" fmla="*/ 33 w 3210"/>
                <a:gd name="T73" fmla="*/ 67 h 3102"/>
                <a:gd name="T74" fmla="*/ 48 w 3210"/>
                <a:gd name="T75" fmla="*/ 48 h 3102"/>
                <a:gd name="T76" fmla="*/ 64 w 3210"/>
                <a:gd name="T77" fmla="*/ 31 h 3102"/>
                <a:gd name="T78" fmla="*/ 83 w 3210"/>
                <a:gd name="T79" fmla="*/ 18 h 3102"/>
                <a:gd name="T80" fmla="*/ 102 w 3210"/>
                <a:gd name="T81" fmla="*/ 8 h 3102"/>
                <a:gd name="T82" fmla="*/ 124 w 3210"/>
                <a:gd name="T83" fmla="*/ 2 h 3102"/>
                <a:gd name="T84" fmla="*/ 146 w 3210"/>
                <a:gd name="T85" fmla="*/ 0 h 310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10"/>
                <a:gd name="T130" fmla="*/ 0 h 3102"/>
                <a:gd name="T131" fmla="*/ 3210 w 3210"/>
                <a:gd name="T132" fmla="*/ 3102 h 310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10" h="3102">
                  <a:moveTo>
                    <a:pt x="1605" y="0"/>
                  </a:moveTo>
                  <a:lnTo>
                    <a:pt x="1687" y="2"/>
                  </a:lnTo>
                  <a:lnTo>
                    <a:pt x="1769" y="8"/>
                  </a:lnTo>
                  <a:lnTo>
                    <a:pt x="1849" y="18"/>
                  </a:lnTo>
                  <a:lnTo>
                    <a:pt x="1927" y="31"/>
                  </a:lnTo>
                  <a:lnTo>
                    <a:pt x="2006" y="49"/>
                  </a:lnTo>
                  <a:lnTo>
                    <a:pt x="2081" y="70"/>
                  </a:lnTo>
                  <a:lnTo>
                    <a:pt x="2156" y="94"/>
                  </a:lnTo>
                  <a:lnTo>
                    <a:pt x="2229" y="122"/>
                  </a:lnTo>
                  <a:lnTo>
                    <a:pt x="2300" y="154"/>
                  </a:lnTo>
                  <a:lnTo>
                    <a:pt x="2369" y="187"/>
                  </a:lnTo>
                  <a:lnTo>
                    <a:pt x="2435" y="225"/>
                  </a:lnTo>
                  <a:lnTo>
                    <a:pt x="2502" y="266"/>
                  </a:lnTo>
                  <a:lnTo>
                    <a:pt x="2565" y="309"/>
                  </a:lnTo>
                  <a:lnTo>
                    <a:pt x="2625" y="355"/>
                  </a:lnTo>
                  <a:lnTo>
                    <a:pt x="2684" y="404"/>
                  </a:lnTo>
                  <a:lnTo>
                    <a:pt x="2738" y="456"/>
                  </a:lnTo>
                  <a:lnTo>
                    <a:pt x="2792" y="509"/>
                  </a:lnTo>
                  <a:lnTo>
                    <a:pt x="2843" y="565"/>
                  </a:lnTo>
                  <a:lnTo>
                    <a:pt x="2890" y="624"/>
                  </a:lnTo>
                  <a:lnTo>
                    <a:pt x="2935" y="684"/>
                  </a:lnTo>
                  <a:lnTo>
                    <a:pt x="2976" y="747"/>
                  </a:lnTo>
                  <a:lnTo>
                    <a:pt x="3016" y="812"/>
                  </a:lnTo>
                  <a:lnTo>
                    <a:pt x="3052" y="880"/>
                  </a:lnTo>
                  <a:lnTo>
                    <a:pt x="3083" y="948"/>
                  </a:lnTo>
                  <a:lnTo>
                    <a:pt x="3112" y="1019"/>
                  </a:lnTo>
                  <a:lnTo>
                    <a:pt x="3138" y="1091"/>
                  </a:lnTo>
                  <a:lnTo>
                    <a:pt x="3159" y="1164"/>
                  </a:lnTo>
                  <a:lnTo>
                    <a:pt x="3177" y="1239"/>
                  </a:lnTo>
                  <a:lnTo>
                    <a:pt x="3191" y="1315"/>
                  </a:lnTo>
                  <a:lnTo>
                    <a:pt x="3202" y="1393"/>
                  </a:lnTo>
                  <a:lnTo>
                    <a:pt x="3208" y="1471"/>
                  </a:lnTo>
                  <a:lnTo>
                    <a:pt x="3210" y="1551"/>
                  </a:lnTo>
                  <a:lnTo>
                    <a:pt x="3208" y="1630"/>
                  </a:lnTo>
                  <a:lnTo>
                    <a:pt x="3202" y="1709"/>
                  </a:lnTo>
                  <a:lnTo>
                    <a:pt x="3191" y="1786"/>
                  </a:lnTo>
                  <a:lnTo>
                    <a:pt x="3177" y="1863"/>
                  </a:lnTo>
                  <a:lnTo>
                    <a:pt x="3159" y="1938"/>
                  </a:lnTo>
                  <a:lnTo>
                    <a:pt x="3138" y="2011"/>
                  </a:lnTo>
                  <a:lnTo>
                    <a:pt x="3112" y="2083"/>
                  </a:lnTo>
                  <a:lnTo>
                    <a:pt x="3083" y="2153"/>
                  </a:lnTo>
                  <a:lnTo>
                    <a:pt x="3052" y="2222"/>
                  </a:lnTo>
                  <a:lnTo>
                    <a:pt x="3016" y="2289"/>
                  </a:lnTo>
                  <a:lnTo>
                    <a:pt x="2976" y="2354"/>
                  </a:lnTo>
                  <a:lnTo>
                    <a:pt x="2935" y="2417"/>
                  </a:lnTo>
                  <a:lnTo>
                    <a:pt x="2890" y="2478"/>
                  </a:lnTo>
                  <a:lnTo>
                    <a:pt x="2843" y="2536"/>
                  </a:lnTo>
                  <a:lnTo>
                    <a:pt x="2792" y="2592"/>
                  </a:lnTo>
                  <a:lnTo>
                    <a:pt x="2738" y="2646"/>
                  </a:lnTo>
                  <a:lnTo>
                    <a:pt x="2684" y="2698"/>
                  </a:lnTo>
                  <a:lnTo>
                    <a:pt x="2625" y="2747"/>
                  </a:lnTo>
                  <a:lnTo>
                    <a:pt x="2565" y="2793"/>
                  </a:lnTo>
                  <a:lnTo>
                    <a:pt x="2502" y="2836"/>
                  </a:lnTo>
                  <a:lnTo>
                    <a:pt x="2435" y="2876"/>
                  </a:lnTo>
                  <a:lnTo>
                    <a:pt x="2369" y="2914"/>
                  </a:lnTo>
                  <a:lnTo>
                    <a:pt x="2300" y="2948"/>
                  </a:lnTo>
                  <a:lnTo>
                    <a:pt x="2229" y="2979"/>
                  </a:lnTo>
                  <a:lnTo>
                    <a:pt x="2156" y="3007"/>
                  </a:lnTo>
                  <a:lnTo>
                    <a:pt x="2081" y="3031"/>
                  </a:lnTo>
                  <a:lnTo>
                    <a:pt x="2006" y="3052"/>
                  </a:lnTo>
                  <a:lnTo>
                    <a:pt x="1927" y="3070"/>
                  </a:lnTo>
                  <a:lnTo>
                    <a:pt x="1849" y="3084"/>
                  </a:lnTo>
                  <a:lnTo>
                    <a:pt x="1769" y="3094"/>
                  </a:lnTo>
                  <a:lnTo>
                    <a:pt x="1687" y="3099"/>
                  </a:lnTo>
                  <a:lnTo>
                    <a:pt x="1605" y="3102"/>
                  </a:lnTo>
                  <a:lnTo>
                    <a:pt x="1522" y="3099"/>
                  </a:lnTo>
                  <a:lnTo>
                    <a:pt x="1441" y="3094"/>
                  </a:lnTo>
                  <a:lnTo>
                    <a:pt x="1361" y="3084"/>
                  </a:lnTo>
                  <a:lnTo>
                    <a:pt x="1282" y="3070"/>
                  </a:lnTo>
                  <a:lnTo>
                    <a:pt x="1204" y="3052"/>
                  </a:lnTo>
                  <a:lnTo>
                    <a:pt x="1128" y="3031"/>
                  </a:lnTo>
                  <a:lnTo>
                    <a:pt x="1054" y="3007"/>
                  </a:lnTo>
                  <a:lnTo>
                    <a:pt x="981" y="2979"/>
                  </a:lnTo>
                  <a:lnTo>
                    <a:pt x="910" y="2948"/>
                  </a:lnTo>
                  <a:lnTo>
                    <a:pt x="841" y="2914"/>
                  </a:lnTo>
                  <a:lnTo>
                    <a:pt x="773" y="2876"/>
                  </a:lnTo>
                  <a:lnTo>
                    <a:pt x="708" y="2836"/>
                  </a:lnTo>
                  <a:lnTo>
                    <a:pt x="646" y="2793"/>
                  </a:lnTo>
                  <a:lnTo>
                    <a:pt x="585" y="2747"/>
                  </a:lnTo>
                  <a:lnTo>
                    <a:pt x="527" y="2698"/>
                  </a:lnTo>
                  <a:lnTo>
                    <a:pt x="470" y="2646"/>
                  </a:lnTo>
                  <a:lnTo>
                    <a:pt x="418" y="2592"/>
                  </a:lnTo>
                  <a:lnTo>
                    <a:pt x="367" y="2536"/>
                  </a:lnTo>
                  <a:lnTo>
                    <a:pt x="319" y="2478"/>
                  </a:lnTo>
                  <a:lnTo>
                    <a:pt x="275" y="2417"/>
                  </a:lnTo>
                  <a:lnTo>
                    <a:pt x="233" y="2354"/>
                  </a:lnTo>
                  <a:lnTo>
                    <a:pt x="194" y="2289"/>
                  </a:lnTo>
                  <a:lnTo>
                    <a:pt x="158" y="2222"/>
                  </a:lnTo>
                  <a:lnTo>
                    <a:pt x="126" y="2153"/>
                  </a:lnTo>
                  <a:lnTo>
                    <a:pt x="98" y="2083"/>
                  </a:lnTo>
                  <a:lnTo>
                    <a:pt x="72" y="2011"/>
                  </a:lnTo>
                  <a:lnTo>
                    <a:pt x="51" y="1938"/>
                  </a:lnTo>
                  <a:lnTo>
                    <a:pt x="33" y="1863"/>
                  </a:lnTo>
                  <a:lnTo>
                    <a:pt x="18" y="1786"/>
                  </a:lnTo>
                  <a:lnTo>
                    <a:pt x="8" y="1709"/>
                  </a:lnTo>
                  <a:lnTo>
                    <a:pt x="2" y="1630"/>
                  </a:lnTo>
                  <a:lnTo>
                    <a:pt x="0" y="1551"/>
                  </a:lnTo>
                  <a:lnTo>
                    <a:pt x="2" y="1471"/>
                  </a:lnTo>
                  <a:lnTo>
                    <a:pt x="8" y="1393"/>
                  </a:lnTo>
                  <a:lnTo>
                    <a:pt x="18" y="1315"/>
                  </a:lnTo>
                  <a:lnTo>
                    <a:pt x="33" y="1239"/>
                  </a:lnTo>
                  <a:lnTo>
                    <a:pt x="51" y="1164"/>
                  </a:lnTo>
                  <a:lnTo>
                    <a:pt x="72" y="1091"/>
                  </a:lnTo>
                  <a:lnTo>
                    <a:pt x="98" y="1019"/>
                  </a:lnTo>
                  <a:lnTo>
                    <a:pt x="126" y="948"/>
                  </a:lnTo>
                  <a:lnTo>
                    <a:pt x="158" y="880"/>
                  </a:lnTo>
                  <a:lnTo>
                    <a:pt x="194" y="812"/>
                  </a:lnTo>
                  <a:lnTo>
                    <a:pt x="233" y="747"/>
                  </a:lnTo>
                  <a:lnTo>
                    <a:pt x="275" y="684"/>
                  </a:lnTo>
                  <a:lnTo>
                    <a:pt x="319" y="624"/>
                  </a:lnTo>
                  <a:lnTo>
                    <a:pt x="367" y="565"/>
                  </a:lnTo>
                  <a:lnTo>
                    <a:pt x="418" y="509"/>
                  </a:lnTo>
                  <a:lnTo>
                    <a:pt x="470" y="456"/>
                  </a:lnTo>
                  <a:lnTo>
                    <a:pt x="527" y="404"/>
                  </a:lnTo>
                  <a:lnTo>
                    <a:pt x="585" y="355"/>
                  </a:lnTo>
                  <a:lnTo>
                    <a:pt x="646" y="309"/>
                  </a:lnTo>
                  <a:lnTo>
                    <a:pt x="708" y="266"/>
                  </a:lnTo>
                  <a:lnTo>
                    <a:pt x="773" y="225"/>
                  </a:lnTo>
                  <a:lnTo>
                    <a:pt x="841" y="187"/>
                  </a:lnTo>
                  <a:lnTo>
                    <a:pt x="910" y="154"/>
                  </a:lnTo>
                  <a:lnTo>
                    <a:pt x="981" y="122"/>
                  </a:lnTo>
                  <a:lnTo>
                    <a:pt x="1054" y="94"/>
                  </a:lnTo>
                  <a:lnTo>
                    <a:pt x="1128" y="70"/>
                  </a:lnTo>
                  <a:lnTo>
                    <a:pt x="1204" y="49"/>
                  </a:lnTo>
                  <a:lnTo>
                    <a:pt x="1282" y="31"/>
                  </a:lnTo>
                  <a:lnTo>
                    <a:pt x="1361" y="18"/>
                  </a:lnTo>
                  <a:lnTo>
                    <a:pt x="1441" y="8"/>
                  </a:lnTo>
                  <a:lnTo>
                    <a:pt x="1522" y="2"/>
                  </a:lnTo>
                  <a:lnTo>
                    <a:pt x="1605" y="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fontAlgn="ctr">
                <a:lnSpc>
                  <a:spcPct val="95000"/>
                </a:lnSpc>
                <a:spcBef>
                  <a:spcPct val="50000"/>
                </a:spcBef>
                <a:buClr>
                  <a:srgbClr val="CC9900"/>
                </a:buClr>
                <a:buSzPct val="150000"/>
                <a:buFont typeface="Wingdings" pitchFamily="2" charset="2"/>
                <a:buNone/>
              </a:pPr>
              <a:r>
                <a:rPr kumimoji="0" lang="zh-TW" altLang="en-US" sz="3200">
                  <a:solidFill>
                    <a:schemeClr val="bg1"/>
                  </a:solidFill>
                  <a:latin typeface="標楷體" pitchFamily="65" charset="-120"/>
                  <a:ea typeface="標楷體" pitchFamily="65" charset="-120"/>
                  <a:cs typeface="Arial" charset="0"/>
                </a:rPr>
                <a:t>顧客</a:t>
              </a:r>
            </a:p>
          </p:txBody>
        </p:sp>
        <p:sp>
          <p:nvSpPr>
            <p:cNvPr id="282645" name="Freeform 21"/>
            <p:cNvSpPr>
              <a:spLocks/>
            </p:cNvSpPr>
            <p:nvPr/>
          </p:nvSpPr>
          <p:spPr bwMode="auto">
            <a:xfrm>
              <a:off x="2635" y="1989"/>
              <a:ext cx="967" cy="1066"/>
            </a:xfrm>
            <a:custGeom>
              <a:avLst/>
              <a:gdLst>
                <a:gd name="T0" fmla="*/ 161 w 3210"/>
                <a:gd name="T1" fmla="*/ 1 h 3102"/>
                <a:gd name="T2" fmla="*/ 182 w 3210"/>
                <a:gd name="T3" fmla="*/ 6 h 3102"/>
                <a:gd name="T4" fmla="*/ 202 w 3210"/>
                <a:gd name="T5" fmla="*/ 14 h 3102"/>
                <a:gd name="T6" fmla="*/ 221 w 3210"/>
                <a:gd name="T7" fmla="*/ 26 h 3102"/>
                <a:gd name="T8" fmla="*/ 238 w 3210"/>
                <a:gd name="T9" fmla="*/ 42 h 3102"/>
                <a:gd name="T10" fmla="*/ 253 w 3210"/>
                <a:gd name="T11" fmla="*/ 60 h 3102"/>
                <a:gd name="T12" fmla="*/ 266 w 3210"/>
                <a:gd name="T13" fmla="*/ 81 h 3102"/>
                <a:gd name="T14" fmla="*/ 277 w 3210"/>
                <a:gd name="T15" fmla="*/ 104 h 3102"/>
                <a:gd name="T16" fmla="*/ 285 w 3210"/>
                <a:gd name="T17" fmla="*/ 129 h 3102"/>
                <a:gd name="T18" fmla="*/ 289 w 3210"/>
                <a:gd name="T19" fmla="*/ 155 h 3102"/>
                <a:gd name="T20" fmla="*/ 291 w 3210"/>
                <a:gd name="T21" fmla="*/ 183 h 3102"/>
                <a:gd name="T22" fmla="*/ 289 w 3210"/>
                <a:gd name="T23" fmla="*/ 211 h 3102"/>
                <a:gd name="T24" fmla="*/ 285 w 3210"/>
                <a:gd name="T25" fmla="*/ 237 h 3102"/>
                <a:gd name="T26" fmla="*/ 277 w 3210"/>
                <a:gd name="T27" fmla="*/ 263 h 3102"/>
                <a:gd name="T28" fmla="*/ 266 w 3210"/>
                <a:gd name="T29" fmla="*/ 286 h 3102"/>
                <a:gd name="T30" fmla="*/ 253 w 3210"/>
                <a:gd name="T31" fmla="*/ 306 h 3102"/>
                <a:gd name="T32" fmla="*/ 238 w 3210"/>
                <a:gd name="T33" fmla="*/ 324 h 3102"/>
                <a:gd name="T34" fmla="*/ 221 w 3210"/>
                <a:gd name="T35" fmla="*/ 340 h 3102"/>
                <a:gd name="T36" fmla="*/ 202 w 3210"/>
                <a:gd name="T37" fmla="*/ 352 h 3102"/>
                <a:gd name="T38" fmla="*/ 182 w 3210"/>
                <a:gd name="T39" fmla="*/ 360 h 3102"/>
                <a:gd name="T40" fmla="*/ 161 w 3210"/>
                <a:gd name="T41" fmla="*/ 365 h 3102"/>
                <a:gd name="T42" fmla="*/ 138 w 3210"/>
                <a:gd name="T43" fmla="*/ 366 h 3102"/>
                <a:gd name="T44" fmla="*/ 116 w 3210"/>
                <a:gd name="T45" fmla="*/ 363 h 3102"/>
                <a:gd name="T46" fmla="*/ 96 w 3210"/>
                <a:gd name="T47" fmla="*/ 355 h 3102"/>
                <a:gd name="T48" fmla="*/ 76 w 3210"/>
                <a:gd name="T49" fmla="*/ 344 h 3102"/>
                <a:gd name="T50" fmla="*/ 59 w 3210"/>
                <a:gd name="T51" fmla="*/ 330 h 3102"/>
                <a:gd name="T52" fmla="*/ 43 w 3210"/>
                <a:gd name="T53" fmla="*/ 312 h 3102"/>
                <a:gd name="T54" fmla="*/ 29 w 3210"/>
                <a:gd name="T55" fmla="*/ 293 h 3102"/>
                <a:gd name="T56" fmla="*/ 17 w 3210"/>
                <a:gd name="T57" fmla="*/ 270 h 3102"/>
                <a:gd name="T58" fmla="*/ 9 w 3210"/>
                <a:gd name="T59" fmla="*/ 246 h 3102"/>
                <a:gd name="T60" fmla="*/ 3 w 3210"/>
                <a:gd name="T61" fmla="*/ 220 h 3102"/>
                <a:gd name="T62" fmla="*/ 0 w 3210"/>
                <a:gd name="T63" fmla="*/ 192 h 3102"/>
                <a:gd name="T64" fmla="*/ 1 w 3210"/>
                <a:gd name="T65" fmla="*/ 165 h 3102"/>
                <a:gd name="T66" fmla="*/ 5 w 3210"/>
                <a:gd name="T67" fmla="*/ 137 h 3102"/>
                <a:gd name="T68" fmla="*/ 11 w 3210"/>
                <a:gd name="T69" fmla="*/ 112 h 3102"/>
                <a:gd name="T70" fmla="*/ 21 w 3210"/>
                <a:gd name="T71" fmla="*/ 88 h 3102"/>
                <a:gd name="T72" fmla="*/ 33 w 3210"/>
                <a:gd name="T73" fmla="*/ 67 h 3102"/>
                <a:gd name="T74" fmla="*/ 48 w 3210"/>
                <a:gd name="T75" fmla="*/ 48 h 3102"/>
                <a:gd name="T76" fmla="*/ 64 w 3210"/>
                <a:gd name="T77" fmla="*/ 31 h 3102"/>
                <a:gd name="T78" fmla="*/ 83 w 3210"/>
                <a:gd name="T79" fmla="*/ 18 h 3102"/>
                <a:gd name="T80" fmla="*/ 102 w 3210"/>
                <a:gd name="T81" fmla="*/ 8 h 3102"/>
                <a:gd name="T82" fmla="*/ 124 w 3210"/>
                <a:gd name="T83" fmla="*/ 2 h 3102"/>
                <a:gd name="T84" fmla="*/ 146 w 3210"/>
                <a:gd name="T85" fmla="*/ 0 h 310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10"/>
                <a:gd name="T130" fmla="*/ 0 h 3102"/>
                <a:gd name="T131" fmla="*/ 3210 w 3210"/>
                <a:gd name="T132" fmla="*/ 3102 h 310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10" h="3102">
                  <a:moveTo>
                    <a:pt x="1605" y="0"/>
                  </a:moveTo>
                  <a:lnTo>
                    <a:pt x="1687" y="2"/>
                  </a:lnTo>
                  <a:lnTo>
                    <a:pt x="1769" y="8"/>
                  </a:lnTo>
                  <a:lnTo>
                    <a:pt x="1849" y="18"/>
                  </a:lnTo>
                  <a:lnTo>
                    <a:pt x="1927" y="31"/>
                  </a:lnTo>
                  <a:lnTo>
                    <a:pt x="2006" y="49"/>
                  </a:lnTo>
                  <a:lnTo>
                    <a:pt x="2081" y="70"/>
                  </a:lnTo>
                  <a:lnTo>
                    <a:pt x="2156" y="94"/>
                  </a:lnTo>
                  <a:lnTo>
                    <a:pt x="2229" y="122"/>
                  </a:lnTo>
                  <a:lnTo>
                    <a:pt x="2300" y="154"/>
                  </a:lnTo>
                  <a:lnTo>
                    <a:pt x="2369" y="187"/>
                  </a:lnTo>
                  <a:lnTo>
                    <a:pt x="2435" y="225"/>
                  </a:lnTo>
                  <a:lnTo>
                    <a:pt x="2502" y="266"/>
                  </a:lnTo>
                  <a:lnTo>
                    <a:pt x="2565" y="309"/>
                  </a:lnTo>
                  <a:lnTo>
                    <a:pt x="2625" y="355"/>
                  </a:lnTo>
                  <a:lnTo>
                    <a:pt x="2684" y="404"/>
                  </a:lnTo>
                  <a:lnTo>
                    <a:pt x="2738" y="456"/>
                  </a:lnTo>
                  <a:lnTo>
                    <a:pt x="2792" y="509"/>
                  </a:lnTo>
                  <a:lnTo>
                    <a:pt x="2843" y="565"/>
                  </a:lnTo>
                  <a:lnTo>
                    <a:pt x="2890" y="624"/>
                  </a:lnTo>
                  <a:lnTo>
                    <a:pt x="2935" y="684"/>
                  </a:lnTo>
                  <a:lnTo>
                    <a:pt x="2976" y="747"/>
                  </a:lnTo>
                  <a:lnTo>
                    <a:pt x="3016" y="812"/>
                  </a:lnTo>
                  <a:lnTo>
                    <a:pt x="3052" y="880"/>
                  </a:lnTo>
                  <a:lnTo>
                    <a:pt x="3083" y="948"/>
                  </a:lnTo>
                  <a:lnTo>
                    <a:pt x="3112" y="1019"/>
                  </a:lnTo>
                  <a:lnTo>
                    <a:pt x="3138" y="1091"/>
                  </a:lnTo>
                  <a:lnTo>
                    <a:pt x="3159" y="1164"/>
                  </a:lnTo>
                  <a:lnTo>
                    <a:pt x="3177" y="1239"/>
                  </a:lnTo>
                  <a:lnTo>
                    <a:pt x="3191" y="1315"/>
                  </a:lnTo>
                  <a:lnTo>
                    <a:pt x="3202" y="1393"/>
                  </a:lnTo>
                  <a:lnTo>
                    <a:pt x="3208" y="1471"/>
                  </a:lnTo>
                  <a:lnTo>
                    <a:pt x="3210" y="1551"/>
                  </a:lnTo>
                  <a:lnTo>
                    <a:pt x="3208" y="1630"/>
                  </a:lnTo>
                  <a:lnTo>
                    <a:pt x="3202" y="1709"/>
                  </a:lnTo>
                  <a:lnTo>
                    <a:pt x="3191" y="1786"/>
                  </a:lnTo>
                  <a:lnTo>
                    <a:pt x="3177" y="1863"/>
                  </a:lnTo>
                  <a:lnTo>
                    <a:pt x="3159" y="1938"/>
                  </a:lnTo>
                  <a:lnTo>
                    <a:pt x="3138" y="2011"/>
                  </a:lnTo>
                  <a:lnTo>
                    <a:pt x="3112" y="2083"/>
                  </a:lnTo>
                  <a:lnTo>
                    <a:pt x="3083" y="2153"/>
                  </a:lnTo>
                  <a:lnTo>
                    <a:pt x="3052" y="2222"/>
                  </a:lnTo>
                  <a:lnTo>
                    <a:pt x="3016" y="2289"/>
                  </a:lnTo>
                  <a:lnTo>
                    <a:pt x="2976" y="2354"/>
                  </a:lnTo>
                  <a:lnTo>
                    <a:pt x="2935" y="2417"/>
                  </a:lnTo>
                  <a:lnTo>
                    <a:pt x="2890" y="2478"/>
                  </a:lnTo>
                  <a:lnTo>
                    <a:pt x="2843" y="2536"/>
                  </a:lnTo>
                  <a:lnTo>
                    <a:pt x="2792" y="2592"/>
                  </a:lnTo>
                  <a:lnTo>
                    <a:pt x="2738" y="2646"/>
                  </a:lnTo>
                  <a:lnTo>
                    <a:pt x="2684" y="2698"/>
                  </a:lnTo>
                  <a:lnTo>
                    <a:pt x="2625" y="2747"/>
                  </a:lnTo>
                  <a:lnTo>
                    <a:pt x="2565" y="2793"/>
                  </a:lnTo>
                  <a:lnTo>
                    <a:pt x="2502" y="2836"/>
                  </a:lnTo>
                  <a:lnTo>
                    <a:pt x="2435" y="2876"/>
                  </a:lnTo>
                  <a:lnTo>
                    <a:pt x="2369" y="2914"/>
                  </a:lnTo>
                  <a:lnTo>
                    <a:pt x="2300" y="2948"/>
                  </a:lnTo>
                  <a:lnTo>
                    <a:pt x="2229" y="2979"/>
                  </a:lnTo>
                  <a:lnTo>
                    <a:pt x="2156" y="3007"/>
                  </a:lnTo>
                  <a:lnTo>
                    <a:pt x="2081" y="3031"/>
                  </a:lnTo>
                  <a:lnTo>
                    <a:pt x="2006" y="3052"/>
                  </a:lnTo>
                  <a:lnTo>
                    <a:pt x="1927" y="3070"/>
                  </a:lnTo>
                  <a:lnTo>
                    <a:pt x="1849" y="3084"/>
                  </a:lnTo>
                  <a:lnTo>
                    <a:pt x="1769" y="3094"/>
                  </a:lnTo>
                  <a:lnTo>
                    <a:pt x="1687" y="3099"/>
                  </a:lnTo>
                  <a:lnTo>
                    <a:pt x="1605" y="3102"/>
                  </a:lnTo>
                  <a:lnTo>
                    <a:pt x="1522" y="3099"/>
                  </a:lnTo>
                  <a:lnTo>
                    <a:pt x="1441" y="3094"/>
                  </a:lnTo>
                  <a:lnTo>
                    <a:pt x="1361" y="3084"/>
                  </a:lnTo>
                  <a:lnTo>
                    <a:pt x="1282" y="3070"/>
                  </a:lnTo>
                  <a:lnTo>
                    <a:pt x="1204" y="3052"/>
                  </a:lnTo>
                  <a:lnTo>
                    <a:pt x="1128" y="3031"/>
                  </a:lnTo>
                  <a:lnTo>
                    <a:pt x="1054" y="3007"/>
                  </a:lnTo>
                  <a:lnTo>
                    <a:pt x="981" y="2979"/>
                  </a:lnTo>
                  <a:lnTo>
                    <a:pt x="910" y="2948"/>
                  </a:lnTo>
                  <a:lnTo>
                    <a:pt x="841" y="2914"/>
                  </a:lnTo>
                  <a:lnTo>
                    <a:pt x="773" y="2876"/>
                  </a:lnTo>
                  <a:lnTo>
                    <a:pt x="708" y="2836"/>
                  </a:lnTo>
                  <a:lnTo>
                    <a:pt x="646" y="2793"/>
                  </a:lnTo>
                  <a:lnTo>
                    <a:pt x="585" y="2747"/>
                  </a:lnTo>
                  <a:lnTo>
                    <a:pt x="527" y="2698"/>
                  </a:lnTo>
                  <a:lnTo>
                    <a:pt x="470" y="2646"/>
                  </a:lnTo>
                  <a:lnTo>
                    <a:pt x="418" y="2592"/>
                  </a:lnTo>
                  <a:lnTo>
                    <a:pt x="367" y="2536"/>
                  </a:lnTo>
                  <a:lnTo>
                    <a:pt x="319" y="2478"/>
                  </a:lnTo>
                  <a:lnTo>
                    <a:pt x="275" y="2417"/>
                  </a:lnTo>
                  <a:lnTo>
                    <a:pt x="233" y="2354"/>
                  </a:lnTo>
                  <a:lnTo>
                    <a:pt x="194" y="2289"/>
                  </a:lnTo>
                  <a:lnTo>
                    <a:pt x="158" y="2222"/>
                  </a:lnTo>
                  <a:lnTo>
                    <a:pt x="126" y="2153"/>
                  </a:lnTo>
                  <a:lnTo>
                    <a:pt x="98" y="2083"/>
                  </a:lnTo>
                  <a:lnTo>
                    <a:pt x="72" y="2011"/>
                  </a:lnTo>
                  <a:lnTo>
                    <a:pt x="51" y="1938"/>
                  </a:lnTo>
                  <a:lnTo>
                    <a:pt x="33" y="1863"/>
                  </a:lnTo>
                  <a:lnTo>
                    <a:pt x="18" y="1786"/>
                  </a:lnTo>
                  <a:lnTo>
                    <a:pt x="8" y="1709"/>
                  </a:lnTo>
                  <a:lnTo>
                    <a:pt x="2" y="1630"/>
                  </a:lnTo>
                  <a:lnTo>
                    <a:pt x="0" y="1551"/>
                  </a:lnTo>
                  <a:lnTo>
                    <a:pt x="2" y="1471"/>
                  </a:lnTo>
                  <a:lnTo>
                    <a:pt x="8" y="1393"/>
                  </a:lnTo>
                  <a:lnTo>
                    <a:pt x="18" y="1315"/>
                  </a:lnTo>
                  <a:lnTo>
                    <a:pt x="33" y="1239"/>
                  </a:lnTo>
                  <a:lnTo>
                    <a:pt x="51" y="1164"/>
                  </a:lnTo>
                  <a:lnTo>
                    <a:pt x="72" y="1091"/>
                  </a:lnTo>
                  <a:lnTo>
                    <a:pt x="98" y="1019"/>
                  </a:lnTo>
                  <a:lnTo>
                    <a:pt x="126" y="948"/>
                  </a:lnTo>
                  <a:lnTo>
                    <a:pt x="158" y="880"/>
                  </a:lnTo>
                  <a:lnTo>
                    <a:pt x="194" y="812"/>
                  </a:lnTo>
                  <a:lnTo>
                    <a:pt x="233" y="747"/>
                  </a:lnTo>
                  <a:lnTo>
                    <a:pt x="275" y="684"/>
                  </a:lnTo>
                  <a:lnTo>
                    <a:pt x="319" y="624"/>
                  </a:lnTo>
                  <a:lnTo>
                    <a:pt x="367" y="565"/>
                  </a:lnTo>
                  <a:lnTo>
                    <a:pt x="418" y="509"/>
                  </a:lnTo>
                  <a:lnTo>
                    <a:pt x="470" y="456"/>
                  </a:lnTo>
                  <a:lnTo>
                    <a:pt x="527" y="404"/>
                  </a:lnTo>
                  <a:lnTo>
                    <a:pt x="585" y="355"/>
                  </a:lnTo>
                  <a:lnTo>
                    <a:pt x="646" y="309"/>
                  </a:lnTo>
                  <a:lnTo>
                    <a:pt x="708" y="266"/>
                  </a:lnTo>
                  <a:lnTo>
                    <a:pt x="773" y="225"/>
                  </a:lnTo>
                  <a:lnTo>
                    <a:pt x="841" y="187"/>
                  </a:lnTo>
                  <a:lnTo>
                    <a:pt x="910" y="154"/>
                  </a:lnTo>
                  <a:lnTo>
                    <a:pt x="981" y="122"/>
                  </a:lnTo>
                  <a:lnTo>
                    <a:pt x="1054" y="94"/>
                  </a:lnTo>
                  <a:lnTo>
                    <a:pt x="1128" y="70"/>
                  </a:lnTo>
                  <a:lnTo>
                    <a:pt x="1204" y="49"/>
                  </a:lnTo>
                  <a:lnTo>
                    <a:pt x="1282" y="31"/>
                  </a:lnTo>
                  <a:lnTo>
                    <a:pt x="1361" y="18"/>
                  </a:lnTo>
                  <a:lnTo>
                    <a:pt x="1441" y="8"/>
                  </a:lnTo>
                  <a:lnTo>
                    <a:pt x="1522" y="2"/>
                  </a:lnTo>
                  <a:lnTo>
                    <a:pt x="1605" y="0"/>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fontAlgn="ctr">
                <a:lnSpc>
                  <a:spcPct val="95000"/>
                </a:lnSpc>
                <a:spcBef>
                  <a:spcPct val="50000"/>
                </a:spcBef>
                <a:buClr>
                  <a:srgbClr val="CC9900"/>
                </a:buClr>
                <a:buSzPct val="150000"/>
                <a:buFont typeface="Wingdings" pitchFamily="2" charset="2"/>
                <a:buNone/>
              </a:pPr>
              <a:endParaRPr kumimoji="0" lang="zh-TW" altLang="zh-TW" sz="2200" b="1">
                <a:solidFill>
                  <a:srgbClr val="000000"/>
                </a:solidFill>
                <a:latin typeface="標楷體" pitchFamily="65" charset="-120"/>
                <a:ea typeface="標楷體" pitchFamily="65" charset="-120"/>
                <a:cs typeface="Arial" charset="0"/>
              </a:endParaRPr>
            </a:p>
          </p:txBody>
        </p:sp>
        <p:sp>
          <p:nvSpPr>
            <p:cNvPr id="283163" name="Rectangle 542"/>
            <p:cNvSpPr>
              <a:spLocks noChangeArrowheads="1"/>
            </p:cNvSpPr>
            <p:nvPr/>
          </p:nvSpPr>
          <p:spPr bwMode="auto">
            <a:xfrm>
              <a:off x="408" y="3579"/>
              <a:ext cx="1056"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lnSpc>
                  <a:spcPct val="90000"/>
                </a:lnSpc>
              </a:pPr>
              <a:r>
                <a:rPr kumimoji="0" lang="zh-TW" altLang="en-US" sz="2200" b="1">
                  <a:solidFill>
                    <a:srgbClr val="003399"/>
                  </a:solidFill>
                  <a:latin typeface="標楷體" pitchFamily="65" charset="-120"/>
                  <a:ea typeface="標楷體" pitchFamily="65" charset="-120"/>
                </a:rPr>
                <a:t>後場</a:t>
              </a:r>
            </a:p>
            <a:p>
              <a:pPr algn="ctr" eaLnBrk="0" hangingPunct="0">
                <a:lnSpc>
                  <a:spcPct val="90000"/>
                </a:lnSpc>
              </a:pPr>
              <a:r>
                <a:rPr kumimoji="0" lang="zh-TW" altLang="en-US" sz="2200" b="1">
                  <a:solidFill>
                    <a:srgbClr val="982B00"/>
                  </a:solidFill>
                  <a:latin typeface="標楷體" pitchFamily="65" charset="-120"/>
                  <a:ea typeface="標楷體" pitchFamily="65" charset="-120"/>
                  <a:cs typeface="Arial" charset="0"/>
                </a:rPr>
                <a:t>（不可見的）</a:t>
              </a:r>
            </a:p>
          </p:txBody>
        </p:sp>
        <p:sp>
          <p:nvSpPr>
            <p:cNvPr id="283164" name="Rectangle 543"/>
            <p:cNvSpPr>
              <a:spLocks noChangeArrowheads="1"/>
            </p:cNvSpPr>
            <p:nvPr/>
          </p:nvSpPr>
          <p:spPr bwMode="auto">
            <a:xfrm>
              <a:off x="2509" y="3425"/>
              <a:ext cx="35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kumimoji="0" lang="zh-TW" altLang="en-US" sz="2200" b="1">
                  <a:solidFill>
                    <a:srgbClr val="003399"/>
                  </a:solidFill>
                  <a:latin typeface="標楷體" pitchFamily="65" charset="-120"/>
                  <a:ea typeface="標楷體" pitchFamily="65" charset="-120"/>
                  <a:cs typeface="Arial" charset="0"/>
                </a:rPr>
                <a:t>前場</a:t>
              </a:r>
              <a:endParaRPr kumimoji="0" lang="zh-TW" altLang="en-US" sz="2200">
                <a:solidFill>
                  <a:srgbClr val="500093"/>
                </a:solidFill>
                <a:latin typeface="標楷體" pitchFamily="65" charset="-120"/>
                <a:ea typeface="標楷體" pitchFamily="65" charset="-120"/>
                <a:cs typeface="Arial" charset="0"/>
              </a:endParaRPr>
            </a:p>
          </p:txBody>
        </p:sp>
        <p:sp>
          <p:nvSpPr>
            <p:cNvPr id="283165" name="Rectangle 544"/>
            <p:cNvSpPr>
              <a:spLocks noChangeArrowheads="1"/>
            </p:cNvSpPr>
            <p:nvPr/>
          </p:nvSpPr>
          <p:spPr bwMode="auto">
            <a:xfrm>
              <a:off x="2235" y="3617"/>
              <a:ext cx="880"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kumimoji="0" lang="zh-TW" altLang="en-US" sz="2200" b="1">
                  <a:solidFill>
                    <a:srgbClr val="008200"/>
                  </a:solidFill>
                  <a:latin typeface="標楷體" pitchFamily="65" charset="-120"/>
                  <a:ea typeface="標楷體" pitchFamily="65" charset="-120"/>
                  <a:cs typeface="Arial" charset="0"/>
                </a:rPr>
                <a:t>（可見的）</a:t>
              </a:r>
              <a:endParaRPr kumimoji="0" lang="zh-TW" altLang="en-US" sz="2200">
                <a:solidFill>
                  <a:srgbClr val="500093"/>
                </a:solidFill>
                <a:latin typeface="標楷體" pitchFamily="65" charset="-120"/>
                <a:ea typeface="標楷體" pitchFamily="65" charset="-120"/>
                <a:cs typeface="Arial" charset="0"/>
              </a:endParaRPr>
            </a:p>
          </p:txBody>
        </p:sp>
        <p:sp>
          <p:nvSpPr>
            <p:cNvPr id="283167" name="Rectangle 546"/>
            <p:cNvSpPr>
              <a:spLocks noChangeArrowheads="1"/>
            </p:cNvSpPr>
            <p:nvPr/>
          </p:nvSpPr>
          <p:spPr bwMode="auto">
            <a:xfrm>
              <a:off x="1772" y="2849"/>
              <a:ext cx="783" cy="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p>
              <a:pPr eaLnBrk="0" hangingPunct="0">
                <a:lnSpc>
                  <a:spcPct val="80000"/>
                </a:lnSpc>
              </a:pPr>
              <a:r>
                <a:rPr kumimoji="0" lang="zh-TW" altLang="en-US" sz="2200" b="1">
                  <a:solidFill>
                    <a:srgbClr val="000000"/>
                  </a:solidFill>
                  <a:latin typeface="標楷體" pitchFamily="65" charset="-120"/>
                  <a:ea typeface="標楷體" pitchFamily="65" charset="-120"/>
                  <a:cs typeface="Arial" charset="0"/>
                </a:rPr>
                <a:t>電話、 傳真網站等等</a:t>
              </a:r>
            </a:p>
          </p:txBody>
        </p:sp>
        <p:sp>
          <p:nvSpPr>
            <p:cNvPr id="283168" name="Rectangle 547"/>
            <p:cNvSpPr>
              <a:spLocks noChangeArrowheads="1"/>
            </p:cNvSpPr>
            <p:nvPr/>
          </p:nvSpPr>
          <p:spPr bwMode="auto">
            <a:xfrm>
              <a:off x="1805" y="2340"/>
              <a:ext cx="783"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p>
              <a:pPr eaLnBrk="0" hangingPunct="0">
                <a:lnSpc>
                  <a:spcPct val="80000"/>
                </a:lnSpc>
              </a:pPr>
              <a:r>
                <a:rPr kumimoji="0" lang="zh-TW" altLang="en-US" sz="2200" b="1">
                  <a:solidFill>
                    <a:srgbClr val="000000"/>
                  </a:solidFill>
                  <a:latin typeface="標楷體" pitchFamily="65" charset="-120"/>
                  <a:ea typeface="標楷體" pitchFamily="65" charset="-120"/>
                  <a:cs typeface="Arial" charset="0"/>
                </a:rPr>
                <a:t>自助式服務設備</a:t>
              </a:r>
            </a:p>
          </p:txBody>
        </p:sp>
        <p:sp>
          <p:nvSpPr>
            <p:cNvPr id="283169" name="Rectangle 548"/>
            <p:cNvSpPr>
              <a:spLocks noChangeArrowheads="1"/>
            </p:cNvSpPr>
            <p:nvPr/>
          </p:nvSpPr>
          <p:spPr bwMode="auto">
            <a:xfrm>
              <a:off x="1805" y="1832"/>
              <a:ext cx="692"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p>
              <a:pPr eaLnBrk="0" hangingPunct="0">
                <a:lnSpc>
                  <a:spcPct val="80000"/>
                </a:lnSpc>
              </a:pPr>
              <a:r>
                <a:rPr kumimoji="0" lang="zh-TW" altLang="en-US" sz="2200" b="1">
                  <a:solidFill>
                    <a:srgbClr val="000000"/>
                  </a:solidFill>
                  <a:latin typeface="標楷體" pitchFamily="65" charset="-120"/>
                  <a:ea typeface="標楷體" pitchFamily="65" charset="-120"/>
                  <a:cs typeface="Arial" charset="0"/>
                </a:rPr>
                <a:t>信　件</a:t>
              </a:r>
            </a:p>
          </p:txBody>
        </p:sp>
        <p:sp>
          <p:nvSpPr>
            <p:cNvPr id="283170" name="Rectangle 549"/>
            <p:cNvSpPr>
              <a:spLocks noChangeArrowheads="1"/>
            </p:cNvSpPr>
            <p:nvPr/>
          </p:nvSpPr>
          <p:spPr bwMode="auto">
            <a:xfrm>
              <a:off x="524" y="2417"/>
              <a:ext cx="787"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p>
              <a:pPr eaLnBrk="0" hangingPunct="0">
                <a:lnSpc>
                  <a:spcPct val="80000"/>
                </a:lnSpc>
              </a:pPr>
              <a:r>
                <a:rPr kumimoji="0" lang="zh-TW" altLang="en-US" sz="2200" b="1">
                  <a:solidFill>
                    <a:srgbClr val="000000"/>
                  </a:solidFill>
                  <a:latin typeface="標楷體" pitchFamily="65" charset="-120"/>
                  <a:ea typeface="標楷體" pitchFamily="65" charset="-120"/>
                  <a:cs typeface="Arial" charset="0"/>
                </a:rPr>
                <a:t>技術核心</a:t>
              </a:r>
            </a:p>
          </p:txBody>
        </p:sp>
        <p:sp>
          <p:nvSpPr>
            <p:cNvPr id="283171" name="Rectangle 550"/>
            <p:cNvSpPr>
              <a:spLocks noChangeArrowheads="1"/>
            </p:cNvSpPr>
            <p:nvPr/>
          </p:nvSpPr>
          <p:spPr bwMode="auto">
            <a:xfrm>
              <a:off x="3951" y="1313"/>
              <a:ext cx="880"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kumimoji="0" lang="zh-TW" altLang="en-US" sz="2200" b="1" i="1">
                  <a:solidFill>
                    <a:srgbClr val="21198B"/>
                  </a:solidFill>
                  <a:latin typeface="標楷體" pitchFamily="65" charset="-120"/>
                  <a:ea typeface="標楷體" pitchFamily="65" charset="-120"/>
                  <a:cs typeface="Arial" charset="0"/>
                </a:rPr>
                <a:t>其他接觸點</a:t>
              </a:r>
              <a:endParaRPr kumimoji="0" lang="zh-TW" altLang="en-US" sz="2200" i="1">
                <a:solidFill>
                  <a:srgbClr val="500093"/>
                </a:solidFill>
                <a:latin typeface="標楷體" pitchFamily="65" charset="-120"/>
                <a:ea typeface="標楷體" pitchFamily="65" charset="-120"/>
                <a:cs typeface="Arial" charset="0"/>
              </a:endParaRPr>
            </a:p>
          </p:txBody>
        </p:sp>
        <p:sp>
          <p:nvSpPr>
            <p:cNvPr id="283172" name="Rectangle 551"/>
            <p:cNvSpPr>
              <a:spLocks noChangeArrowheads="1"/>
            </p:cNvSpPr>
            <p:nvPr/>
          </p:nvSpPr>
          <p:spPr bwMode="auto">
            <a:xfrm>
              <a:off x="1704" y="1379"/>
              <a:ext cx="1056"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kumimoji="0" lang="zh-TW" altLang="en-US" sz="2200" b="1" i="1">
                  <a:solidFill>
                    <a:srgbClr val="500093"/>
                  </a:solidFill>
                  <a:latin typeface="標楷體" pitchFamily="65" charset="-120"/>
                  <a:ea typeface="標楷體" pitchFamily="65" charset="-120"/>
                  <a:cs typeface="Arial" charset="0"/>
                </a:rPr>
                <a:t>服務傳送系統</a:t>
              </a:r>
            </a:p>
          </p:txBody>
        </p:sp>
        <p:sp>
          <p:nvSpPr>
            <p:cNvPr id="283173" name="Rectangle 552"/>
            <p:cNvSpPr>
              <a:spLocks noChangeArrowheads="1"/>
            </p:cNvSpPr>
            <p:nvPr/>
          </p:nvSpPr>
          <p:spPr bwMode="auto">
            <a:xfrm>
              <a:off x="118" y="929"/>
              <a:ext cx="1056"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kumimoji="0" lang="zh-TW" altLang="en-US" sz="2200" b="1" i="1">
                  <a:solidFill>
                    <a:srgbClr val="500093"/>
                  </a:solidFill>
                  <a:latin typeface="標楷體" pitchFamily="65" charset="-120"/>
                  <a:ea typeface="標楷體" pitchFamily="65" charset="-120"/>
                  <a:cs typeface="Arial" charset="0"/>
                </a:rPr>
                <a:t>服務作業系統</a:t>
              </a:r>
            </a:p>
          </p:txBody>
        </p:sp>
        <p:sp>
          <p:nvSpPr>
            <p:cNvPr id="283174" name="Text Box 555"/>
            <p:cNvSpPr txBox="1">
              <a:spLocks noChangeArrowheads="1"/>
            </p:cNvSpPr>
            <p:nvPr/>
          </p:nvSpPr>
          <p:spPr bwMode="auto">
            <a:xfrm>
              <a:off x="2160" y="912"/>
              <a:ext cx="1172" cy="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fontAlgn="base">
                <a:spcBef>
                  <a:spcPct val="0"/>
                </a:spcBef>
                <a:spcAft>
                  <a:spcPct val="0"/>
                </a:spcAft>
                <a:defRPr kumimoji="1">
                  <a:solidFill>
                    <a:schemeClr val="tx1"/>
                  </a:solidFill>
                  <a:latin typeface="Arial" charset="0"/>
                  <a:ea typeface="新細明體" pitchFamily="18" charset="-120"/>
                </a:defRPr>
              </a:lvl6pPr>
              <a:lvl7pPr marL="2971800" indent="-228600" fontAlgn="base">
                <a:spcBef>
                  <a:spcPct val="0"/>
                </a:spcBef>
                <a:spcAft>
                  <a:spcPct val="0"/>
                </a:spcAft>
                <a:defRPr kumimoji="1">
                  <a:solidFill>
                    <a:schemeClr val="tx1"/>
                  </a:solidFill>
                  <a:latin typeface="Arial" charset="0"/>
                  <a:ea typeface="新細明體" pitchFamily="18" charset="-120"/>
                </a:defRPr>
              </a:lvl7pPr>
              <a:lvl8pPr marL="3429000" indent="-228600" fontAlgn="base">
                <a:spcBef>
                  <a:spcPct val="0"/>
                </a:spcBef>
                <a:spcAft>
                  <a:spcPct val="0"/>
                </a:spcAft>
                <a:defRPr kumimoji="1">
                  <a:solidFill>
                    <a:schemeClr val="tx1"/>
                  </a:solidFill>
                  <a:latin typeface="Arial" charset="0"/>
                  <a:ea typeface="新細明體" pitchFamily="18" charset="-120"/>
                </a:defRPr>
              </a:lvl8pPr>
              <a:lvl9pPr marL="3886200" indent="-228600" fontAlgn="base">
                <a:spcBef>
                  <a:spcPct val="0"/>
                </a:spcBef>
                <a:spcAft>
                  <a:spcPct val="0"/>
                </a:spcAft>
                <a:defRPr kumimoji="1">
                  <a:solidFill>
                    <a:schemeClr val="tx1"/>
                  </a:solidFill>
                  <a:latin typeface="Arial" charset="0"/>
                  <a:ea typeface="新細明體" pitchFamily="18" charset="-120"/>
                </a:defRPr>
              </a:lvl9pPr>
            </a:lstStyle>
            <a:p>
              <a:pPr algn="ctr" fontAlgn="ctr">
                <a:lnSpc>
                  <a:spcPct val="95000"/>
                </a:lnSpc>
                <a:spcBef>
                  <a:spcPct val="50000"/>
                </a:spcBef>
                <a:buClr>
                  <a:srgbClr val="CC9900"/>
                </a:buClr>
                <a:buSzPct val="150000"/>
                <a:buFont typeface="Wingdings" pitchFamily="2" charset="2"/>
                <a:buNone/>
              </a:pPr>
              <a:r>
                <a:rPr kumimoji="0" lang="zh-TW" altLang="en-US" sz="2200" b="1" i="1">
                  <a:latin typeface="標楷體" pitchFamily="65" charset="-120"/>
                  <a:ea typeface="標楷體" pitchFamily="65" charset="-120"/>
                  <a:cs typeface="Arial" charset="0"/>
                </a:rPr>
                <a:t>服務行銷系統</a:t>
              </a:r>
            </a:p>
            <a:p>
              <a:pPr algn="ctr" fontAlgn="ctr">
                <a:lnSpc>
                  <a:spcPct val="95000"/>
                </a:lnSpc>
                <a:spcBef>
                  <a:spcPct val="50000"/>
                </a:spcBef>
                <a:buClr>
                  <a:srgbClr val="CC9900"/>
                </a:buClr>
                <a:buSzPct val="150000"/>
                <a:buFont typeface="Wingdings" pitchFamily="2" charset="2"/>
                <a:buNone/>
              </a:pPr>
              <a:endParaRPr kumimoji="0" lang="en-US" altLang="zh-TW" sz="2200" b="1" i="1">
                <a:latin typeface="標楷體" pitchFamily="65" charset="-120"/>
                <a:ea typeface="標楷體" pitchFamily="65" charset="-120"/>
                <a:cs typeface="Arial" charset="0"/>
              </a:endParaRPr>
            </a:p>
          </p:txBody>
        </p:sp>
        <p:sp>
          <p:nvSpPr>
            <p:cNvPr id="283179" name="Freeform 555"/>
            <p:cNvSpPr>
              <a:spLocks/>
            </p:cNvSpPr>
            <p:nvPr/>
          </p:nvSpPr>
          <p:spPr bwMode="auto">
            <a:xfrm>
              <a:off x="1214" y="2266"/>
              <a:ext cx="434" cy="534"/>
            </a:xfrm>
            <a:custGeom>
              <a:avLst/>
              <a:gdLst>
                <a:gd name="T0" fmla="*/ 47 w 434"/>
                <a:gd name="T1" fmla="*/ 264 h 534"/>
                <a:gd name="T2" fmla="*/ 2 w 434"/>
                <a:gd name="T3" fmla="*/ 58 h 534"/>
                <a:gd name="T4" fmla="*/ 272 w 434"/>
                <a:gd name="T5" fmla="*/ 172 h 534"/>
                <a:gd name="T6" fmla="*/ 272 w 434"/>
                <a:gd name="T7" fmla="*/ 0 h 534"/>
                <a:gd name="T8" fmla="*/ 434 w 434"/>
                <a:gd name="T9" fmla="*/ 264 h 534"/>
                <a:gd name="T10" fmla="*/ 267 w 434"/>
                <a:gd name="T11" fmla="*/ 534 h 534"/>
                <a:gd name="T12" fmla="*/ 267 w 434"/>
                <a:gd name="T13" fmla="*/ 355 h 534"/>
                <a:gd name="T14" fmla="*/ 0 w 434"/>
                <a:gd name="T15" fmla="*/ 462 h 534"/>
                <a:gd name="T16" fmla="*/ 47 w 434"/>
                <a:gd name="T1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4" h="534">
                  <a:moveTo>
                    <a:pt x="47" y="264"/>
                  </a:moveTo>
                  <a:lnTo>
                    <a:pt x="2" y="58"/>
                  </a:lnTo>
                  <a:lnTo>
                    <a:pt x="272" y="172"/>
                  </a:lnTo>
                  <a:lnTo>
                    <a:pt x="272" y="0"/>
                  </a:lnTo>
                  <a:lnTo>
                    <a:pt x="434" y="264"/>
                  </a:lnTo>
                  <a:lnTo>
                    <a:pt x="267" y="534"/>
                  </a:lnTo>
                  <a:lnTo>
                    <a:pt x="267" y="355"/>
                  </a:lnTo>
                  <a:lnTo>
                    <a:pt x="0" y="462"/>
                  </a:lnTo>
                  <a:lnTo>
                    <a:pt x="47" y="264"/>
                  </a:lnTo>
                  <a:close/>
                </a:path>
              </a:pathLst>
            </a:custGeom>
            <a:gradFill rotWithShape="1">
              <a:gsLst>
                <a:gs pos="0">
                  <a:srgbClr val="CC3300"/>
                </a:gs>
                <a:gs pos="100000">
                  <a:srgbClr val="CC3300">
                    <a:gamma/>
                    <a:shade val="46275"/>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83180" name="Freeform 556"/>
            <p:cNvSpPr>
              <a:spLocks/>
            </p:cNvSpPr>
            <p:nvPr/>
          </p:nvSpPr>
          <p:spPr bwMode="auto">
            <a:xfrm flipH="1">
              <a:off x="3606" y="2266"/>
              <a:ext cx="434" cy="534"/>
            </a:xfrm>
            <a:custGeom>
              <a:avLst/>
              <a:gdLst>
                <a:gd name="T0" fmla="*/ 47 w 434"/>
                <a:gd name="T1" fmla="*/ 264 h 534"/>
                <a:gd name="T2" fmla="*/ 2 w 434"/>
                <a:gd name="T3" fmla="*/ 58 h 534"/>
                <a:gd name="T4" fmla="*/ 272 w 434"/>
                <a:gd name="T5" fmla="*/ 172 h 534"/>
                <a:gd name="T6" fmla="*/ 272 w 434"/>
                <a:gd name="T7" fmla="*/ 0 h 534"/>
                <a:gd name="T8" fmla="*/ 434 w 434"/>
                <a:gd name="T9" fmla="*/ 264 h 534"/>
                <a:gd name="T10" fmla="*/ 267 w 434"/>
                <a:gd name="T11" fmla="*/ 534 h 534"/>
                <a:gd name="T12" fmla="*/ 267 w 434"/>
                <a:gd name="T13" fmla="*/ 355 h 534"/>
                <a:gd name="T14" fmla="*/ 0 w 434"/>
                <a:gd name="T15" fmla="*/ 462 h 534"/>
                <a:gd name="T16" fmla="*/ 47 w 434"/>
                <a:gd name="T1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4" h="534">
                  <a:moveTo>
                    <a:pt x="47" y="264"/>
                  </a:moveTo>
                  <a:lnTo>
                    <a:pt x="2" y="58"/>
                  </a:lnTo>
                  <a:lnTo>
                    <a:pt x="272" y="172"/>
                  </a:lnTo>
                  <a:lnTo>
                    <a:pt x="272" y="0"/>
                  </a:lnTo>
                  <a:lnTo>
                    <a:pt x="434" y="264"/>
                  </a:lnTo>
                  <a:lnTo>
                    <a:pt x="267" y="534"/>
                  </a:lnTo>
                  <a:lnTo>
                    <a:pt x="267" y="355"/>
                  </a:lnTo>
                  <a:lnTo>
                    <a:pt x="0" y="462"/>
                  </a:lnTo>
                  <a:lnTo>
                    <a:pt x="47" y="264"/>
                  </a:lnTo>
                  <a:close/>
                </a:path>
              </a:pathLst>
            </a:custGeom>
            <a:gradFill rotWithShape="1">
              <a:gsLst>
                <a:gs pos="0">
                  <a:srgbClr val="CC3300"/>
                </a:gs>
                <a:gs pos="100000">
                  <a:srgbClr val="CC3300">
                    <a:gamma/>
                    <a:shade val="46275"/>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spTree>
    <p:extLst>
      <p:ext uri="{BB962C8B-B14F-4D97-AF65-F5344CB8AC3E}">
        <p14:creationId xmlns:p14="http://schemas.microsoft.com/office/powerpoint/2010/main" val="35026780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9" name="Rectangle 7"/>
          <p:cNvSpPr>
            <a:spLocks noGrp="1" noChangeArrowheads="1"/>
          </p:cNvSpPr>
          <p:nvPr>
            <p:ph type="title"/>
          </p:nvPr>
        </p:nvSpPr>
        <p:spPr/>
        <p:txBody>
          <a:bodyPr/>
          <a:lstStyle/>
          <a:p>
            <a:r>
              <a:rPr lang="zh-TW" altLang="en-US"/>
              <a:t>將服務傳遞視為一個劇場</a:t>
            </a:r>
          </a:p>
        </p:txBody>
      </p:sp>
      <p:sp>
        <p:nvSpPr>
          <p:cNvPr id="284675" name="Rectangle 7"/>
          <p:cNvSpPr>
            <a:spLocks noChangeArrowheads="1"/>
          </p:cNvSpPr>
          <p:nvPr/>
        </p:nvSpPr>
        <p:spPr bwMode="auto">
          <a:xfrm>
            <a:off x="3581400" y="1981200"/>
            <a:ext cx="5257800" cy="3962400"/>
          </a:xfrm>
          <a:prstGeom prst="rect">
            <a:avLst/>
          </a:prstGeom>
          <a:noFill/>
          <a:ln w="9525">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p>
            <a:pPr marL="173038" indent="-173038">
              <a:lnSpc>
                <a:spcPct val="80000"/>
              </a:lnSpc>
              <a:spcBef>
                <a:spcPct val="70000"/>
              </a:spcBef>
              <a:spcAft>
                <a:spcPct val="35000"/>
              </a:spcAft>
              <a:buClr>
                <a:srgbClr val="CC9900"/>
              </a:buClr>
              <a:buFont typeface="Wingdings" pitchFamily="2" charset="2"/>
              <a:buNone/>
            </a:pPr>
            <a:r>
              <a:rPr kumimoji="0" lang="en-US" altLang="zh-TW" sz="1900" i="1">
                <a:latin typeface="標楷體" pitchFamily="65" charset="-120"/>
                <a:ea typeface="標楷體" pitchFamily="65" charset="-120"/>
                <a:cs typeface="Arial" charset="0"/>
              </a:rPr>
              <a:t> </a:t>
            </a:r>
          </a:p>
          <a:p>
            <a:pPr marL="173038" indent="-173038">
              <a:spcBef>
                <a:spcPct val="70000"/>
              </a:spcBef>
              <a:spcAft>
                <a:spcPct val="35000"/>
              </a:spcAft>
              <a:buClr>
                <a:srgbClr val="CC9900"/>
              </a:buClr>
              <a:buFont typeface="Wingdings" pitchFamily="2" charset="2"/>
              <a:buNone/>
            </a:pPr>
            <a:r>
              <a:rPr kumimoji="0" lang="en-US" altLang="zh-TW" sz="2000" i="1">
                <a:latin typeface="標楷體" pitchFamily="65" charset="-120"/>
                <a:ea typeface="標楷體" pitchFamily="65" charset="-120"/>
                <a:cs typeface="Arial" charset="0"/>
              </a:rPr>
              <a:t> </a:t>
            </a:r>
            <a:r>
              <a:rPr kumimoji="0" lang="zh-TW" altLang="en-US" sz="2000">
                <a:solidFill>
                  <a:srgbClr val="000000"/>
                </a:solidFill>
                <a:latin typeface="標楷體" pitchFamily="65" charset="-120"/>
                <a:ea typeface="標楷體" pitchFamily="65" charset="-120"/>
                <a:cs typeface="Arial" charset="0"/>
              </a:rPr>
              <a:t>「</a:t>
            </a:r>
            <a:r>
              <a:rPr kumimoji="0" lang="zh-TW" altLang="en-US" sz="2000" i="1">
                <a:solidFill>
                  <a:srgbClr val="000000"/>
                </a:solidFill>
                <a:latin typeface="標楷體" pitchFamily="65" charset="-120"/>
                <a:ea typeface="標楷體" pitchFamily="65" charset="-120"/>
                <a:cs typeface="Arial" charset="0"/>
              </a:rPr>
              <a:t>世間這個舞台，男男女女粉墨登場，登台下台各有其時，終其一生分飾多角。</a:t>
            </a:r>
          </a:p>
          <a:p>
            <a:pPr marL="173038" indent="-173038">
              <a:lnSpc>
                <a:spcPct val="80000"/>
              </a:lnSpc>
              <a:spcBef>
                <a:spcPct val="70000"/>
              </a:spcBef>
              <a:spcAft>
                <a:spcPct val="35000"/>
              </a:spcAft>
              <a:buClr>
                <a:srgbClr val="CC9900"/>
              </a:buClr>
              <a:buFont typeface="Wingdings" pitchFamily="2" charset="2"/>
              <a:buNone/>
            </a:pPr>
            <a:r>
              <a:rPr kumimoji="0" lang="zh-TW" altLang="en-US" sz="1900">
                <a:solidFill>
                  <a:srgbClr val="A30105"/>
                </a:solidFill>
                <a:latin typeface="標楷體" pitchFamily="65" charset="-120"/>
                <a:ea typeface="標楷體" pitchFamily="65" charset="-120"/>
                <a:cs typeface="Arial" charset="0"/>
              </a:rPr>
              <a:t>             </a:t>
            </a:r>
            <a:r>
              <a:rPr kumimoji="0" lang="zh-TW" altLang="en-US" sz="1900">
                <a:solidFill>
                  <a:srgbClr val="A30105"/>
                </a:solidFill>
                <a:latin typeface="Trebuchet MS" pitchFamily="34" charset="0"/>
                <a:ea typeface="標楷體" pitchFamily="65" charset="-120"/>
                <a:cs typeface="Arial" charset="0"/>
              </a:rPr>
              <a:t>    </a:t>
            </a:r>
            <a:r>
              <a:rPr kumimoji="0" lang="zh-TW" altLang="en-US" sz="1600">
                <a:solidFill>
                  <a:srgbClr val="A30105"/>
                </a:solidFill>
                <a:latin typeface="Trebuchet MS" pitchFamily="34" charset="0"/>
                <a:ea typeface="標楷體" pitchFamily="65" charset="-120"/>
                <a:cs typeface="Arial" charset="0"/>
              </a:rPr>
              <a:t>	</a:t>
            </a:r>
          </a:p>
          <a:p>
            <a:pPr marL="173038" indent="-173038">
              <a:lnSpc>
                <a:spcPct val="80000"/>
              </a:lnSpc>
              <a:spcBef>
                <a:spcPct val="70000"/>
              </a:spcBef>
              <a:spcAft>
                <a:spcPct val="35000"/>
              </a:spcAft>
              <a:buClr>
                <a:srgbClr val="CC9900"/>
              </a:buClr>
              <a:buFont typeface="Wingdings" pitchFamily="2" charset="2"/>
              <a:buNone/>
            </a:pPr>
            <a:endParaRPr kumimoji="0" lang="zh-TW" altLang="en-US" sz="1600">
              <a:solidFill>
                <a:srgbClr val="A30105"/>
              </a:solidFill>
              <a:latin typeface="Trebuchet MS" pitchFamily="34" charset="0"/>
              <a:ea typeface="標楷體" pitchFamily="65" charset="-120"/>
              <a:cs typeface="Arial" charset="0"/>
            </a:endParaRPr>
          </a:p>
          <a:p>
            <a:pPr marL="173038" indent="-173038">
              <a:lnSpc>
                <a:spcPct val="80000"/>
              </a:lnSpc>
              <a:spcBef>
                <a:spcPct val="70000"/>
              </a:spcBef>
              <a:spcAft>
                <a:spcPct val="35000"/>
              </a:spcAft>
              <a:buClr>
                <a:srgbClr val="CC9900"/>
              </a:buClr>
              <a:buFont typeface="Wingdings" pitchFamily="2" charset="2"/>
              <a:buNone/>
            </a:pPr>
            <a:r>
              <a:rPr kumimoji="0" lang="zh-TW" altLang="en-US" sz="1600">
                <a:solidFill>
                  <a:srgbClr val="A30105"/>
                </a:solidFill>
                <a:latin typeface="Trebuchet MS" pitchFamily="34" charset="0"/>
                <a:ea typeface="標楷體" pitchFamily="65" charset="-120"/>
                <a:cs typeface="Arial" charset="0"/>
              </a:rPr>
              <a:t>                                     </a:t>
            </a:r>
            <a:r>
              <a:rPr kumimoji="0" lang="zh-TW" altLang="en-US" sz="1600">
                <a:solidFill>
                  <a:srgbClr val="000000"/>
                </a:solidFill>
                <a:latin typeface="標楷體" pitchFamily="65" charset="-120"/>
                <a:ea typeface="標楷體" pitchFamily="65" charset="-120"/>
                <a:cs typeface="Arial" charset="0"/>
              </a:rPr>
              <a:t>莎士比亞－「皆大歡喜」</a:t>
            </a:r>
          </a:p>
          <a:p>
            <a:pPr marL="173038" indent="-173038" algn="r">
              <a:lnSpc>
                <a:spcPct val="80000"/>
              </a:lnSpc>
              <a:spcBef>
                <a:spcPct val="70000"/>
              </a:spcBef>
              <a:spcAft>
                <a:spcPct val="35000"/>
              </a:spcAft>
              <a:buClr>
                <a:srgbClr val="CC9900"/>
              </a:buClr>
              <a:buFont typeface="Wingdings" pitchFamily="2" charset="2"/>
              <a:buNone/>
            </a:pPr>
            <a:r>
              <a:rPr kumimoji="0" lang="zh-TW" altLang="en-US" sz="1600">
                <a:solidFill>
                  <a:srgbClr val="A30105"/>
                </a:solidFill>
                <a:latin typeface="Trebuchet MS" pitchFamily="34" charset="0"/>
                <a:ea typeface="標楷體" pitchFamily="65" charset="-120"/>
                <a:cs typeface="Arial" charset="0"/>
              </a:rPr>
              <a:t>	</a:t>
            </a:r>
            <a:r>
              <a:rPr kumimoji="0" lang="zh-TW" altLang="en-US">
                <a:solidFill>
                  <a:srgbClr val="A30105"/>
                </a:solidFill>
                <a:latin typeface="Trebuchet MS" pitchFamily="34" charset="0"/>
                <a:ea typeface="標楷體" pitchFamily="65" charset="-120"/>
                <a:cs typeface="Arial" charset="0"/>
              </a:rPr>
              <a:t>	</a:t>
            </a:r>
          </a:p>
          <a:p>
            <a:pPr marL="173038" indent="-173038" algn="r">
              <a:lnSpc>
                <a:spcPct val="80000"/>
              </a:lnSpc>
              <a:spcBef>
                <a:spcPct val="70000"/>
              </a:spcBef>
              <a:spcAft>
                <a:spcPct val="35000"/>
              </a:spcAft>
              <a:buClr>
                <a:srgbClr val="CC9900"/>
              </a:buClr>
              <a:buFont typeface="Wingdings" pitchFamily="2" charset="2"/>
              <a:buNone/>
            </a:pPr>
            <a:r>
              <a:rPr kumimoji="0" lang="zh-TW" altLang="en-US" i="1">
                <a:solidFill>
                  <a:srgbClr val="A30105"/>
                </a:solidFill>
                <a:latin typeface="Trebuchet MS" pitchFamily="34" charset="0"/>
                <a:ea typeface="標楷體" pitchFamily="65" charset="-120"/>
                <a:cs typeface="Arial" charset="0"/>
              </a:rPr>
              <a:t>				</a:t>
            </a:r>
            <a:endParaRPr kumimoji="0" lang="zh-TW" altLang="en-US" sz="1900" i="1">
              <a:latin typeface="Trebuchet MS" pitchFamily="34" charset="0"/>
              <a:ea typeface="標楷體" pitchFamily="65" charset="-120"/>
              <a:cs typeface="Arial" charset="0"/>
            </a:endParaRPr>
          </a:p>
        </p:txBody>
      </p:sp>
      <p:graphicFrame>
        <p:nvGraphicFramePr>
          <p:cNvPr id="284676" name="Object 8"/>
          <p:cNvGraphicFramePr>
            <a:graphicFrameLocks noChangeAspect="1"/>
          </p:cNvGraphicFramePr>
          <p:nvPr>
            <p:ph sz="half" idx="4294967295"/>
          </p:nvPr>
        </p:nvGraphicFramePr>
        <p:xfrm>
          <a:off x="285750" y="1747838"/>
          <a:ext cx="3084513" cy="4243387"/>
        </p:xfrm>
        <a:graphic>
          <a:graphicData uri="http://schemas.openxmlformats.org/presentationml/2006/ole">
            <mc:AlternateContent xmlns:mc="http://schemas.openxmlformats.org/markup-compatibility/2006">
              <mc:Choice xmlns:v="urn:schemas-microsoft-com:vml" Requires="v">
                <p:oleObj spid="_x0000_s1028" name="Clip" r:id="rId4" imgW="1720800" imgH="2289960" progId="MS_ClipArt_Gallery.2">
                  <p:embed/>
                </p:oleObj>
              </mc:Choice>
              <mc:Fallback>
                <p:oleObj name="Clip" r:id="rId4" imgW="1720800" imgH="22899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50" y="1747838"/>
                        <a:ext cx="3084513" cy="4243387"/>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4677" name="矩形 4"/>
          <p:cNvSpPr>
            <a:spLocks noChangeArrowheads="1"/>
          </p:cNvSpPr>
          <p:nvPr/>
        </p:nvSpPr>
        <p:spPr bwMode="auto">
          <a:xfrm>
            <a:off x="7773988" y="2895600"/>
            <a:ext cx="41275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ctr">
              <a:lnSpc>
                <a:spcPct val="95000"/>
              </a:lnSpc>
              <a:spcBef>
                <a:spcPct val="50000"/>
              </a:spcBef>
              <a:buClr>
                <a:srgbClr val="CC9900"/>
              </a:buClr>
              <a:buSzPct val="150000"/>
              <a:buFont typeface="Wingdings" pitchFamily="2" charset="2"/>
              <a:buNone/>
            </a:pPr>
            <a:r>
              <a:rPr kumimoji="0" lang="zh-TW" altLang="en-US" b="1">
                <a:solidFill>
                  <a:srgbClr val="000000"/>
                </a:solidFill>
                <a:latin typeface="Arial" charset="0"/>
                <a:cs typeface="Arial" charset="0"/>
              </a:rPr>
              <a:t>」</a:t>
            </a:r>
          </a:p>
        </p:txBody>
      </p:sp>
    </p:spTree>
    <p:extLst>
      <p:ext uri="{BB962C8B-B14F-4D97-AF65-F5344CB8AC3E}">
        <p14:creationId xmlns:p14="http://schemas.microsoft.com/office/powerpoint/2010/main" val="34910499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4" name="Rectangle 4"/>
          <p:cNvSpPr>
            <a:spLocks noGrp="1" noChangeArrowheads="1"/>
          </p:cNvSpPr>
          <p:nvPr>
            <p:ph type="title"/>
          </p:nvPr>
        </p:nvSpPr>
        <p:spPr/>
        <p:txBody>
          <a:bodyPr/>
          <a:lstStyle/>
          <a:p>
            <a:r>
              <a:rPr lang="zh-TW" altLang="en-US"/>
              <a:t>服務傳遞比喻為劇場：整合觀點</a:t>
            </a:r>
          </a:p>
        </p:txBody>
      </p:sp>
      <p:sp>
        <p:nvSpPr>
          <p:cNvPr id="286725" name="Rectangle 5"/>
          <p:cNvSpPr>
            <a:spLocks noGrp="1" noChangeArrowheads="1"/>
          </p:cNvSpPr>
          <p:nvPr>
            <p:ph type="body" idx="1"/>
          </p:nvPr>
        </p:nvSpPr>
        <p:spPr>
          <a:xfrm>
            <a:off x="685800" y="1528763"/>
            <a:ext cx="8001000" cy="4830762"/>
          </a:xfrm>
        </p:spPr>
        <p:txBody>
          <a:bodyPr>
            <a:normAutofit fontScale="92500" lnSpcReduction="20000"/>
          </a:bodyPr>
          <a:lstStyle/>
          <a:p>
            <a:pPr>
              <a:lnSpc>
                <a:spcPct val="100000"/>
              </a:lnSpc>
            </a:pPr>
            <a:r>
              <a:rPr lang="zh-TW" altLang="en-US"/>
              <a:t>服務劇場在舞台上呈現，場景會隨著不同的表演而作改變</a:t>
            </a:r>
          </a:p>
          <a:p>
            <a:pPr>
              <a:lnSpc>
                <a:spcPct val="100000"/>
              </a:lnSpc>
            </a:pPr>
            <a:r>
              <a:rPr lang="zh-TW" altLang="en-US"/>
              <a:t>許多服務劇場有詳細的腳本，然而有些腳本卻是即興演出的</a:t>
            </a:r>
          </a:p>
          <a:p>
            <a:pPr>
              <a:lnSpc>
                <a:spcPct val="100000"/>
              </a:lnSpc>
            </a:pPr>
            <a:r>
              <a:rPr lang="zh-TW" altLang="en-US"/>
              <a:t>前場人員都是表演中的卡司</a:t>
            </a:r>
          </a:p>
          <a:p>
            <a:pPr>
              <a:lnSpc>
                <a:spcPct val="100000"/>
              </a:lnSpc>
            </a:pPr>
            <a:r>
              <a:rPr lang="zh-TW" altLang="en-US"/>
              <a:t>一如演員，員工必須遵守規範、穿著規定的衣服、重複一些特定的台詞、表現出特定的行為</a:t>
            </a:r>
          </a:p>
          <a:p>
            <a:pPr>
              <a:lnSpc>
                <a:spcPct val="100000"/>
              </a:lnSpc>
            </a:pPr>
            <a:r>
              <a:rPr lang="zh-TW" altLang="en-US"/>
              <a:t>前場倚賴後場人員的生產團隊支援其工作</a:t>
            </a:r>
          </a:p>
          <a:p>
            <a:pPr>
              <a:lnSpc>
                <a:spcPct val="100000"/>
              </a:lnSpc>
            </a:pPr>
            <a:r>
              <a:rPr lang="zh-TW" altLang="en-US"/>
              <a:t>顧客是觀眾－依照不同的情況，顧客參與可能是主動或被動的</a:t>
            </a:r>
          </a:p>
        </p:txBody>
      </p:sp>
    </p:spTree>
    <p:extLst>
      <p:ext uri="{BB962C8B-B14F-4D97-AF65-F5344CB8AC3E}">
        <p14:creationId xmlns:p14="http://schemas.microsoft.com/office/powerpoint/2010/main" val="6640961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5" name="Rectangle 7"/>
          <p:cNvSpPr>
            <a:spLocks noGrp="1" noChangeArrowheads="1"/>
          </p:cNvSpPr>
          <p:nvPr>
            <p:ph type="title"/>
          </p:nvPr>
        </p:nvSpPr>
        <p:spPr/>
        <p:txBody>
          <a:bodyPr/>
          <a:lstStyle/>
          <a:p>
            <a:r>
              <a:rPr lang="zh-TW" altLang="en-US"/>
              <a:t>顧客參與服務傳遞的意涵</a:t>
            </a:r>
          </a:p>
        </p:txBody>
      </p:sp>
      <p:sp>
        <p:nvSpPr>
          <p:cNvPr id="288776" name="Rectangle 8"/>
          <p:cNvSpPr>
            <a:spLocks noGrp="1" noChangeArrowheads="1"/>
          </p:cNvSpPr>
          <p:nvPr>
            <p:ph type="body" sz="half" idx="1"/>
          </p:nvPr>
        </p:nvSpPr>
        <p:spPr/>
        <p:txBody>
          <a:bodyPr>
            <a:normAutofit fontScale="92500" lnSpcReduction="10000"/>
          </a:bodyPr>
          <a:lstStyle/>
          <a:p>
            <a:r>
              <a:rPr lang="zh-TW" altLang="en-US"/>
              <a:t>需要愈多的資訊與訓練幫助顧客適當表現以達成預期結果</a:t>
            </a:r>
          </a:p>
          <a:p>
            <a:r>
              <a:rPr lang="zh-TW" altLang="en-US"/>
              <a:t>業者在服務傳遞前預告顧客服務情境，他們才會清楚自己在共同生產中要扮演的</a:t>
            </a:r>
            <a:br>
              <a:rPr lang="zh-TW" altLang="en-US"/>
            </a:br>
            <a:r>
              <a:rPr lang="zh-TW" altLang="en-US"/>
              <a:t>角色</a:t>
            </a:r>
          </a:p>
        </p:txBody>
      </p:sp>
      <p:pic>
        <p:nvPicPr>
          <p:cNvPr id="2887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133600"/>
            <a:ext cx="4016375" cy="264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8773" name="Text Box 5"/>
          <p:cNvSpPr txBox="1">
            <a:spLocks noChangeArrowheads="1"/>
          </p:cNvSpPr>
          <p:nvPr/>
        </p:nvSpPr>
        <p:spPr bwMode="auto">
          <a:xfrm>
            <a:off x="4876800" y="4876800"/>
            <a:ext cx="4114800"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fontAlgn="base">
              <a:spcBef>
                <a:spcPct val="0"/>
              </a:spcBef>
              <a:spcAft>
                <a:spcPct val="0"/>
              </a:spcAft>
              <a:defRPr kumimoji="1">
                <a:solidFill>
                  <a:schemeClr val="tx1"/>
                </a:solidFill>
                <a:latin typeface="Arial" charset="0"/>
                <a:ea typeface="新細明體" pitchFamily="18" charset="-120"/>
              </a:defRPr>
            </a:lvl6pPr>
            <a:lvl7pPr marL="2971800" indent="-228600" fontAlgn="base">
              <a:spcBef>
                <a:spcPct val="0"/>
              </a:spcBef>
              <a:spcAft>
                <a:spcPct val="0"/>
              </a:spcAft>
              <a:defRPr kumimoji="1">
                <a:solidFill>
                  <a:schemeClr val="tx1"/>
                </a:solidFill>
                <a:latin typeface="Arial" charset="0"/>
                <a:ea typeface="新細明體" pitchFamily="18" charset="-120"/>
              </a:defRPr>
            </a:lvl7pPr>
            <a:lvl8pPr marL="3429000" indent="-228600" fontAlgn="base">
              <a:spcBef>
                <a:spcPct val="0"/>
              </a:spcBef>
              <a:spcAft>
                <a:spcPct val="0"/>
              </a:spcAft>
              <a:defRPr kumimoji="1">
                <a:solidFill>
                  <a:schemeClr val="tx1"/>
                </a:solidFill>
                <a:latin typeface="Arial" charset="0"/>
                <a:ea typeface="新細明體" pitchFamily="18" charset="-120"/>
              </a:defRPr>
            </a:lvl8pPr>
            <a:lvl9pPr marL="3886200" indent="-228600" fontAlgn="base">
              <a:spcBef>
                <a:spcPct val="0"/>
              </a:spcBef>
              <a:spcAft>
                <a:spcPct val="0"/>
              </a:spcAft>
              <a:defRPr kumimoji="1">
                <a:solidFill>
                  <a:schemeClr val="tx1"/>
                </a:solidFill>
                <a:latin typeface="Arial" charset="0"/>
                <a:ea typeface="新細明體" pitchFamily="18" charset="-120"/>
              </a:defRPr>
            </a:lvl9pPr>
          </a:lstStyle>
          <a:p>
            <a:pPr fontAlgn="ctr">
              <a:lnSpc>
                <a:spcPct val="95000"/>
              </a:lnSpc>
              <a:spcBef>
                <a:spcPct val="50000"/>
              </a:spcBef>
              <a:buClr>
                <a:srgbClr val="CC9900"/>
              </a:buClr>
              <a:buSzPct val="150000"/>
              <a:buFont typeface="Wingdings" pitchFamily="2" charset="2"/>
              <a:buNone/>
            </a:pPr>
            <a:r>
              <a:rPr kumimoji="0" lang="zh-TW" altLang="en-US" sz="1400" b="1" i="1">
                <a:solidFill>
                  <a:srgbClr val="4A4A4A"/>
                </a:solidFill>
                <a:latin typeface="標楷體" pitchFamily="65" charset="-120"/>
                <a:ea typeface="標楷體" pitchFamily="65" charset="-120"/>
                <a:cs typeface="Arial" charset="0"/>
              </a:rPr>
              <a:t>圖</a:t>
            </a:r>
            <a:r>
              <a:rPr kumimoji="0" lang="en-US" altLang="zh-TW" sz="1400" b="1" i="1">
                <a:solidFill>
                  <a:srgbClr val="4A4A4A"/>
                </a:solidFill>
                <a:latin typeface="標楷體" pitchFamily="65" charset="-120"/>
                <a:ea typeface="標楷體" pitchFamily="65" charset="-120"/>
                <a:cs typeface="Arial" charset="0"/>
              </a:rPr>
              <a:t>2.13</a:t>
            </a:r>
            <a:r>
              <a:rPr kumimoji="0" lang="zh-TW" altLang="en-US" sz="1400" b="1" i="1">
                <a:solidFill>
                  <a:srgbClr val="4A4A4A"/>
                </a:solidFill>
                <a:latin typeface="標楷體" pitchFamily="65" charset="-120"/>
                <a:ea typeface="標楷體" pitchFamily="65" charset="-120"/>
                <a:cs typeface="Arial" charset="0"/>
              </a:rPr>
              <a:t>： 顧客在旅遊時重視簡單易懂的指示</a:t>
            </a:r>
          </a:p>
        </p:txBody>
      </p:sp>
    </p:spTree>
    <p:extLst>
      <p:ext uri="{BB962C8B-B14F-4D97-AF65-F5344CB8AC3E}">
        <p14:creationId xmlns:p14="http://schemas.microsoft.com/office/powerpoint/2010/main" val="2140384572"/>
      </p:ext>
    </p:extLst>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5202" name="Picture 46" descr="Ch04-Fig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47988" y="1579563"/>
            <a:ext cx="6196012" cy="451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Lst>
        </p:spPr>
      </p:pic>
      <p:sp>
        <p:nvSpPr>
          <p:cNvPr id="435203" name="Rectangle 3"/>
          <p:cNvSpPr>
            <a:spLocks noChangeArrowheads="1"/>
          </p:cNvSpPr>
          <p:nvPr/>
        </p:nvSpPr>
        <p:spPr bwMode="auto">
          <a:xfrm>
            <a:off x="2917825" y="1565275"/>
            <a:ext cx="6226175" cy="4543425"/>
          </a:xfrm>
          <a:prstGeom prst="rect">
            <a:avLst/>
          </a:prstGeom>
          <a:gradFill rotWithShape="1">
            <a:gsLst>
              <a:gs pos="0">
                <a:srgbClr val="FFCC00"/>
              </a:gs>
              <a:gs pos="100000">
                <a:schemeClr val="bg1">
                  <a:alpha val="39999"/>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5204" name="Rectangle 4"/>
          <p:cNvSpPr>
            <a:spLocks noGrp="1" noChangeArrowheads="1"/>
          </p:cNvSpPr>
          <p:nvPr>
            <p:ph type="title"/>
          </p:nvPr>
        </p:nvSpPr>
        <p:spPr/>
        <p:txBody>
          <a:bodyPr/>
          <a:lstStyle/>
          <a:p>
            <a:r>
              <a:rPr lang="zh-TW" altLang="en-US" dirty="0" smtClean="0"/>
              <a:t>消費者</a:t>
            </a:r>
            <a:r>
              <a:rPr lang="zh-TW" altLang="en-US" dirty="0"/>
              <a:t>行為</a:t>
            </a:r>
          </a:p>
        </p:txBody>
      </p:sp>
      <p:sp>
        <p:nvSpPr>
          <p:cNvPr id="435205" name="Rectangle 5"/>
          <p:cNvSpPr>
            <a:spLocks noGrp="1" noChangeArrowheads="1"/>
          </p:cNvSpPr>
          <p:nvPr>
            <p:ph type="body" idx="1"/>
          </p:nvPr>
        </p:nvSpPr>
        <p:spPr/>
        <p:txBody>
          <a:bodyPr/>
          <a:lstStyle/>
          <a:p>
            <a:r>
              <a:rPr lang="en-US" altLang="zh-TW" dirty="0" smtClean="0"/>
              <a:t>5.1  </a:t>
            </a:r>
            <a:r>
              <a:rPr lang="zh-TW" altLang="en-US" dirty="0"/>
              <a:t>消費決策：服務消費的三階段模型</a:t>
            </a:r>
          </a:p>
          <a:p>
            <a:r>
              <a:rPr lang="en-US" altLang="zh-TW" dirty="0" smtClean="0"/>
              <a:t>5.2  </a:t>
            </a:r>
            <a:r>
              <a:rPr lang="zh-TW" altLang="en-US" dirty="0"/>
              <a:t>購前階段</a:t>
            </a:r>
          </a:p>
          <a:p>
            <a:r>
              <a:rPr lang="en-US" altLang="zh-TW" dirty="0" smtClean="0"/>
              <a:t>5.3  </a:t>
            </a:r>
            <a:r>
              <a:rPr lang="zh-TW" altLang="en-US" dirty="0"/>
              <a:t>服務接觸階段</a:t>
            </a:r>
          </a:p>
          <a:p>
            <a:r>
              <a:rPr lang="en-US" altLang="zh-TW" dirty="0" smtClean="0"/>
              <a:t>5.4  </a:t>
            </a:r>
            <a:r>
              <a:rPr lang="zh-TW" altLang="en-US" dirty="0"/>
              <a:t>購後階段</a:t>
            </a:r>
          </a:p>
        </p:txBody>
      </p:sp>
      <p:grpSp>
        <p:nvGrpSpPr>
          <p:cNvPr id="435206" name="Group 6"/>
          <p:cNvGrpSpPr>
            <a:grpSpLocks/>
          </p:cNvGrpSpPr>
          <p:nvPr/>
        </p:nvGrpSpPr>
        <p:grpSpPr bwMode="auto">
          <a:xfrm>
            <a:off x="5211763" y="5029200"/>
            <a:ext cx="3581400" cy="1066800"/>
            <a:chOff x="432" y="2880"/>
            <a:chExt cx="2417" cy="720"/>
          </a:xfrm>
        </p:grpSpPr>
        <p:pic>
          <p:nvPicPr>
            <p:cNvPr id="43520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8" y="2880"/>
              <a:ext cx="745" cy="709"/>
            </a:xfrm>
            <a:prstGeom prst="rect">
              <a:avLst/>
            </a:prstGeom>
            <a:noFill/>
            <a:ln w="28575">
              <a:solidFill>
                <a:srgbClr val="A00417"/>
              </a:solidFill>
              <a:miter lim="800000"/>
              <a:headEnd/>
              <a:tailEnd/>
            </a:ln>
            <a:effectLst/>
            <a:extLst>
              <a:ext uri="{909E8E84-426E-40DD-AFC4-6F175D3DCCD1}">
                <a14:hiddenFill xmlns:a14="http://schemas.microsoft.com/office/drawing/2010/main">
                  <a:solidFill>
                    <a:srgbClr val="FFDCB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520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 y="2889"/>
              <a:ext cx="671" cy="702"/>
            </a:xfrm>
            <a:prstGeom prst="rect">
              <a:avLst/>
            </a:prstGeom>
            <a:noFill/>
            <a:ln w="28575">
              <a:solidFill>
                <a:srgbClr val="A00417"/>
              </a:solidFill>
              <a:miter lim="800000"/>
              <a:headEnd/>
              <a:tailEnd/>
            </a:ln>
            <a:effectLst/>
            <a:extLst>
              <a:ext uri="{909E8E84-426E-40DD-AFC4-6F175D3DCCD1}">
                <a14:hiddenFill xmlns:a14="http://schemas.microsoft.com/office/drawing/2010/main">
                  <a:solidFill>
                    <a:srgbClr val="FFDCB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520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7" y="2881"/>
              <a:ext cx="702" cy="719"/>
            </a:xfrm>
            <a:prstGeom prst="rect">
              <a:avLst/>
            </a:prstGeom>
            <a:noFill/>
            <a:ln w="28575">
              <a:solidFill>
                <a:srgbClr val="A00417"/>
              </a:solidFill>
              <a:miter lim="800000"/>
              <a:headEnd/>
              <a:tailEnd/>
            </a:ln>
            <a:effectLst/>
            <a:extLst>
              <a:ext uri="{909E8E84-426E-40DD-AFC4-6F175D3DCCD1}">
                <a14:hiddenFill xmlns:a14="http://schemas.microsoft.com/office/drawing/2010/main">
                  <a:solidFill>
                    <a:srgbClr val="FFDCB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8962280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4"/>
          <p:cNvSpPr>
            <a:spLocks noChangeArrowheads="1"/>
          </p:cNvSpPr>
          <p:nvPr/>
        </p:nvSpPr>
        <p:spPr bwMode="auto">
          <a:xfrm>
            <a:off x="838200" y="2663825"/>
            <a:ext cx="7772400" cy="1984375"/>
          </a:xfrm>
          <a:prstGeom prst="rect">
            <a:avLst/>
          </a:prstGeom>
          <a:gradFill rotWithShape="1">
            <a:gsLst>
              <a:gs pos="0">
                <a:srgbClr val="F8F8F8">
                  <a:alpha val="79999"/>
                </a:srgbClr>
              </a:gs>
              <a:gs pos="100000">
                <a:srgbClr val="F4F4F4">
                  <a:alpha val="15999"/>
                </a:srgbClr>
              </a:gs>
            </a:gsLst>
            <a:lin ang="5400000" scaled="1"/>
          </a:gradFill>
          <a:ln w="57150" cmpd="thinThick" algn="ctr">
            <a:solidFill>
              <a:srgbClr val="FFCC00"/>
            </a:solidFill>
            <a:miter lim="800000"/>
            <a:headEnd/>
            <a:tailEnd/>
          </a:ln>
        </p:spPr>
        <p:txBody>
          <a:bodyPr lIns="92075" tIns="46038" rIns="92075" bIns="46038" anchor="ctr"/>
          <a:lstStyle/>
          <a:p>
            <a:pPr algn="ctr">
              <a:lnSpc>
                <a:spcPct val="110000"/>
              </a:lnSpc>
            </a:pPr>
            <a:r>
              <a:rPr kumimoji="0" lang="en-US" altLang="zh-TW" sz="4000" dirty="0" smtClean="0">
                <a:solidFill>
                  <a:srgbClr val="000099"/>
                </a:solidFill>
                <a:ea typeface="標楷體" pitchFamily="65" charset="-120"/>
                <a:cs typeface="Arial" charset="0"/>
              </a:rPr>
              <a:t>5.4  </a:t>
            </a:r>
            <a:r>
              <a:rPr kumimoji="0" lang="zh-TW" altLang="en-US" sz="4000" dirty="0">
                <a:solidFill>
                  <a:srgbClr val="000099"/>
                </a:solidFill>
                <a:ea typeface="標楷體" pitchFamily="65" charset="-120"/>
                <a:cs typeface="Arial" charset="0"/>
              </a:rPr>
              <a:t>接觸後階段</a:t>
            </a:r>
          </a:p>
        </p:txBody>
      </p:sp>
    </p:spTree>
    <p:extLst>
      <p:ext uri="{BB962C8B-B14F-4D97-AF65-F5344CB8AC3E}">
        <p14:creationId xmlns:p14="http://schemas.microsoft.com/office/powerpoint/2010/main" val="36239948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ChangeArrowheads="1"/>
          </p:cNvSpPr>
          <p:nvPr/>
        </p:nvSpPr>
        <p:spPr bwMode="auto">
          <a:xfrm>
            <a:off x="457200" y="1752600"/>
            <a:ext cx="3200400" cy="838200"/>
          </a:xfrm>
          <a:prstGeom prst="rect">
            <a:avLst/>
          </a:prstGeom>
          <a:solidFill>
            <a:srgbClr val="3366FF">
              <a:alpha val="20000"/>
            </a:srgbClr>
          </a:solidFill>
          <a:ln w="9525" algn="ctr">
            <a:solidFill>
              <a:srgbClr val="000000"/>
            </a:solidFill>
            <a:miter lim="800000"/>
            <a:headEnd/>
            <a:tailEnd/>
          </a:ln>
        </p:spPr>
        <p:txBody>
          <a:bodyPr wrap="none" anchor="ctr"/>
          <a:lstStyle/>
          <a:p>
            <a:pPr algn="ctr" fontAlgn="ctr">
              <a:lnSpc>
                <a:spcPct val="95000"/>
              </a:lnSpc>
              <a:spcBef>
                <a:spcPct val="50000"/>
              </a:spcBef>
              <a:buClr>
                <a:srgbClr val="CC9900"/>
              </a:buClr>
              <a:buSzPct val="150000"/>
              <a:buFont typeface="Wingdings" pitchFamily="2" charset="2"/>
              <a:buNone/>
            </a:pPr>
            <a:r>
              <a:rPr kumimoji="0" lang="zh-TW" altLang="en-US" sz="2600">
                <a:solidFill>
                  <a:srgbClr val="000000"/>
                </a:solidFill>
                <a:latin typeface="標楷體" pitchFamily="65" charset="-120"/>
                <a:ea typeface="標楷體" pitchFamily="65" charset="-120"/>
              </a:rPr>
              <a:t>購前階段</a:t>
            </a:r>
          </a:p>
        </p:txBody>
      </p:sp>
      <p:sp>
        <p:nvSpPr>
          <p:cNvPr id="292867" name="Text Box 3"/>
          <p:cNvSpPr txBox="1">
            <a:spLocks noChangeArrowheads="1"/>
          </p:cNvSpPr>
          <p:nvPr/>
        </p:nvSpPr>
        <p:spPr bwMode="auto">
          <a:xfrm>
            <a:off x="727075" y="1246188"/>
            <a:ext cx="27432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fontAlgn="base">
              <a:spcBef>
                <a:spcPct val="0"/>
              </a:spcBef>
              <a:spcAft>
                <a:spcPct val="0"/>
              </a:spcAft>
              <a:defRPr kumimoji="1">
                <a:solidFill>
                  <a:schemeClr val="tx1"/>
                </a:solidFill>
                <a:latin typeface="Arial" charset="0"/>
                <a:ea typeface="新細明體" pitchFamily="18" charset="-120"/>
              </a:defRPr>
            </a:lvl6pPr>
            <a:lvl7pPr marL="2971800" indent="-228600" fontAlgn="base">
              <a:spcBef>
                <a:spcPct val="0"/>
              </a:spcBef>
              <a:spcAft>
                <a:spcPct val="0"/>
              </a:spcAft>
              <a:defRPr kumimoji="1">
                <a:solidFill>
                  <a:schemeClr val="tx1"/>
                </a:solidFill>
                <a:latin typeface="Arial" charset="0"/>
                <a:ea typeface="新細明體" pitchFamily="18" charset="-120"/>
              </a:defRPr>
            </a:lvl7pPr>
            <a:lvl8pPr marL="3429000" indent="-228600" fontAlgn="base">
              <a:spcBef>
                <a:spcPct val="0"/>
              </a:spcBef>
              <a:spcAft>
                <a:spcPct val="0"/>
              </a:spcAft>
              <a:defRPr kumimoji="1">
                <a:solidFill>
                  <a:schemeClr val="tx1"/>
                </a:solidFill>
                <a:latin typeface="Arial" charset="0"/>
                <a:ea typeface="新細明體" pitchFamily="18" charset="-120"/>
              </a:defRPr>
            </a:lvl8pPr>
            <a:lvl9pPr marL="3886200" indent="-228600" fontAlgn="base">
              <a:spcBef>
                <a:spcPct val="0"/>
              </a:spcBef>
              <a:spcAft>
                <a:spcPct val="0"/>
              </a:spcAft>
              <a:defRPr kumimoji="1">
                <a:solidFill>
                  <a:schemeClr val="tx1"/>
                </a:solidFill>
                <a:latin typeface="Arial" charset="0"/>
                <a:ea typeface="新細明體" pitchFamily="18" charset="-120"/>
              </a:defRPr>
            </a:lvl9pPr>
          </a:lstStyle>
          <a:p>
            <a:pPr algn="ctr" fontAlgn="ctr">
              <a:lnSpc>
                <a:spcPct val="95000"/>
              </a:lnSpc>
              <a:spcBef>
                <a:spcPct val="50000"/>
              </a:spcBef>
              <a:buClr>
                <a:srgbClr val="CC9900"/>
              </a:buClr>
              <a:buSzPct val="150000"/>
              <a:buFont typeface="Wingdings" pitchFamily="2" charset="2"/>
              <a:buNone/>
            </a:pPr>
            <a:endParaRPr kumimoji="0" lang="zh-TW" altLang="zh-TW" b="1">
              <a:solidFill>
                <a:srgbClr val="000000"/>
              </a:solidFill>
              <a:latin typeface="標楷體" pitchFamily="65" charset="-120"/>
              <a:ea typeface="標楷體" pitchFamily="65" charset="-120"/>
              <a:cs typeface="Arial" charset="0"/>
            </a:endParaRPr>
          </a:p>
        </p:txBody>
      </p:sp>
      <p:sp>
        <p:nvSpPr>
          <p:cNvPr id="292868" name="Rectangle 4"/>
          <p:cNvSpPr>
            <a:spLocks noChangeArrowheads="1"/>
          </p:cNvSpPr>
          <p:nvPr/>
        </p:nvSpPr>
        <p:spPr bwMode="auto">
          <a:xfrm>
            <a:off x="381000" y="3505200"/>
            <a:ext cx="3200400" cy="838200"/>
          </a:xfrm>
          <a:prstGeom prst="rect">
            <a:avLst/>
          </a:prstGeom>
          <a:solidFill>
            <a:srgbClr val="FF0000">
              <a:alpha val="29019"/>
            </a:srgbClr>
          </a:solidFill>
          <a:ln w="9525" algn="ctr">
            <a:solidFill>
              <a:srgbClr val="000000"/>
            </a:solidFill>
            <a:miter lim="800000"/>
            <a:headEnd/>
            <a:tailEnd/>
          </a:ln>
        </p:spPr>
        <p:txBody>
          <a:bodyPr wrap="none" anchor="ctr"/>
          <a:lstStyle/>
          <a:p>
            <a:pPr algn="ctr" fontAlgn="ctr">
              <a:lnSpc>
                <a:spcPct val="95000"/>
              </a:lnSpc>
              <a:spcBef>
                <a:spcPct val="50000"/>
              </a:spcBef>
              <a:buClr>
                <a:srgbClr val="CC9900"/>
              </a:buClr>
              <a:buSzPct val="150000"/>
              <a:buFont typeface="Wingdings" pitchFamily="2" charset="2"/>
              <a:buNone/>
            </a:pPr>
            <a:r>
              <a:rPr kumimoji="0" lang="zh-TW" altLang="en-US" sz="2600">
                <a:solidFill>
                  <a:srgbClr val="000000"/>
                </a:solidFill>
                <a:latin typeface="標楷體" pitchFamily="65" charset="-120"/>
                <a:ea typeface="標楷體" pitchFamily="65" charset="-120"/>
              </a:rPr>
              <a:t>服務接觸階段</a:t>
            </a:r>
            <a:endParaRPr kumimoji="0" lang="zh-TW" altLang="en-US" sz="2600">
              <a:solidFill>
                <a:srgbClr val="000000"/>
              </a:solidFill>
              <a:latin typeface="標楷體" pitchFamily="65" charset="-120"/>
              <a:ea typeface="標楷體" pitchFamily="65" charset="-120"/>
              <a:cs typeface="Arial" charset="0"/>
            </a:endParaRPr>
          </a:p>
        </p:txBody>
      </p:sp>
      <p:sp>
        <p:nvSpPr>
          <p:cNvPr id="292870" name="Rectangle 6"/>
          <p:cNvSpPr>
            <a:spLocks noChangeArrowheads="1"/>
          </p:cNvSpPr>
          <p:nvPr/>
        </p:nvSpPr>
        <p:spPr bwMode="auto">
          <a:xfrm>
            <a:off x="457200" y="5257800"/>
            <a:ext cx="3200400" cy="838200"/>
          </a:xfrm>
          <a:prstGeom prst="rect">
            <a:avLst/>
          </a:prstGeom>
          <a:solidFill>
            <a:srgbClr val="FFFF99">
              <a:alpha val="85097"/>
            </a:srgbClr>
          </a:solidFill>
          <a:ln w="57150" algn="ctr">
            <a:solidFill>
              <a:srgbClr val="000000"/>
            </a:solidFill>
            <a:miter lim="800000"/>
            <a:headEnd/>
            <a:tailEnd/>
          </a:ln>
        </p:spPr>
        <p:txBody>
          <a:bodyPr wrap="none" anchor="ctr"/>
          <a:lstStyle/>
          <a:p>
            <a:pPr algn="ctr" fontAlgn="ctr">
              <a:lnSpc>
                <a:spcPct val="95000"/>
              </a:lnSpc>
              <a:spcBef>
                <a:spcPct val="50000"/>
              </a:spcBef>
              <a:buClr>
                <a:srgbClr val="CC9900"/>
              </a:buClr>
              <a:buSzPct val="150000"/>
              <a:buFont typeface="Wingdings" pitchFamily="2" charset="2"/>
              <a:buNone/>
            </a:pPr>
            <a:r>
              <a:rPr kumimoji="0" lang="zh-TW" altLang="en-US" sz="2600">
                <a:solidFill>
                  <a:srgbClr val="000000"/>
                </a:solidFill>
                <a:latin typeface="標楷體" pitchFamily="65" charset="-120"/>
                <a:ea typeface="標楷體" pitchFamily="65" charset="-120"/>
              </a:rPr>
              <a:t>接觸後階段</a:t>
            </a:r>
          </a:p>
        </p:txBody>
      </p:sp>
      <p:sp>
        <p:nvSpPr>
          <p:cNvPr id="292872" name="AutoShape 8"/>
          <p:cNvSpPr>
            <a:spLocks noChangeArrowheads="1"/>
          </p:cNvSpPr>
          <p:nvPr/>
        </p:nvSpPr>
        <p:spPr bwMode="auto">
          <a:xfrm>
            <a:off x="1752600" y="2819400"/>
            <a:ext cx="533400" cy="533400"/>
          </a:xfrm>
          <a:prstGeom prst="downArrow">
            <a:avLst>
              <a:gd name="adj1" fmla="val 50000"/>
              <a:gd name="adj2" fmla="val 25000"/>
            </a:avLst>
          </a:prstGeom>
          <a:solidFill>
            <a:schemeClr val="hlink"/>
          </a:solidFill>
          <a:ln w="9525" algn="ctr">
            <a:solidFill>
              <a:srgbClr val="993300"/>
            </a:solidFill>
            <a:miter lim="800000"/>
            <a:headEnd/>
            <a:tailEnd/>
          </a:ln>
        </p:spPr>
        <p:txBody>
          <a:bodyPr wrap="none" anchor="ctr"/>
          <a:lstStyle/>
          <a:p>
            <a:pPr algn="ctr" fontAlgn="ctr">
              <a:lnSpc>
                <a:spcPct val="95000"/>
              </a:lnSpc>
              <a:spcBef>
                <a:spcPct val="50000"/>
              </a:spcBef>
              <a:buClr>
                <a:srgbClr val="CC9900"/>
              </a:buClr>
              <a:buSzPct val="150000"/>
              <a:buFont typeface="Wingdings" pitchFamily="2" charset="2"/>
              <a:buNone/>
            </a:pPr>
            <a:endParaRPr kumimoji="0" lang="zh-TW" altLang="zh-TW">
              <a:solidFill>
                <a:srgbClr val="000000"/>
              </a:solidFill>
              <a:latin typeface="標楷體" pitchFamily="65" charset="-120"/>
              <a:ea typeface="標楷體" pitchFamily="65" charset="-120"/>
              <a:cs typeface="Arial" charset="0"/>
            </a:endParaRPr>
          </a:p>
        </p:txBody>
      </p:sp>
      <p:sp>
        <p:nvSpPr>
          <p:cNvPr id="292873" name="AutoShape 9"/>
          <p:cNvSpPr>
            <a:spLocks noChangeArrowheads="1"/>
          </p:cNvSpPr>
          <p:nvPr/>
        </p:nvSpPr>
        <p:spPr bwMode="auto">
          <a:xfrm>
            <a:off x="1752600" y="4572000"/>
            <a:ext cx="533400" cy="533400"/>
          </a:xfrm>
          <a:prstGeom prst="downArrow">
            <a:avLst>
              <a:gd name="adj1" fmla="val 50000"/>
              <a:gd name="adj2" fmla="val 25000"/>
            </a:avLst>
          </a:prstGeom>
          <a:solidFill>
            <a:schemeClr val="hlink"/>
          </a:solidFill>
          <a:ln w="9525" algn="ctr">
            <a:solidFill>
              <a:srgbClr val="993300"/>
            </a:solidFill>
            <a:miter lim="800000"/>
            <a:headEnd/>
            <a:tailEnd/>
          </a:ln>
        </p:spPr>
        <p:txBody>
          <a:bodyPr wrap="none" anchor="ctr"/>
          <a:lstStyle/>
          <a:p>
            <a:pPr algn="ctr" fontAlgn="ctr">
              <a:lnSpc>
                <a:spcPct val="95000"/>
              </a:lnSpc>
              <a:spcBef>
                <a:spcPct val="50000"/>
              </a:spcBef>
              <a:buClr>
                <a:srgbClr val="CC9900"/>
              </a:buClr>
              <a:buSzPct val="150000"/>
              <a:buFont typeface="Wingdings" pitchFamily="2" charset="2"/>
              <a:buNone/>
            </a:pPr>
            <a:endParaRPr kumimoji="0" lang="zh-TW" altLang="zh-TW">
              <a:solidFill>
                <a:srgbClr val="000000"/>
              </a:solidFill>
              <a:latin typeface="標楷體" pitchFamily="65" charset="-120"/>
              <a:ea typeface="標楷體" pitchFamily="65" charset="-120"/>
              <a:cs typeface="Arial" charset="0"/>
            </a:endParaRPr>
          </a:p>
        </p:txBody>
      </p:sp>
      <p:sp>
        <p:nvSpPr>
          <p:cNvPr id="292874" name="Rectangle 10"/>
          <p:cNvSpPr>
            <a:spLocks noChangeArrowheads="1"/>
          </p:cNvSpPr>
          <p:nvPr/>
        </p:nvSpPr>
        <p:spPr bwMode="auto">
          <a:xfrm>
            <a:off x="4724400" y="1752600"/>
            <a:ext cx="4038600" cy="4343400"/>
          </a:xfrm>
          <a:prstGeom prst="rect">
            <a:avLst/>
          </a:prstGeom>
          <a:solidFill>
            <a:srgbClr val="FFFF99">
              <a:alpha val="85097"/>
            </a:srgbClr>
          </a:solidFill>
          <a:ln w="9525" algn="ctr">
            <a:solidFill>
              <a:srgbClr val="000000"/>
            </a:solidFill>
            <a:miter lim="800000"/>
            <a:headEnd/>
            <a:tailEnd/>
          </a:ln>
        </p:spPr>
        <p:txBody>
          <a:bodyPr wrap="none" anchor="ctr"/>
          <a:lstStyle/>
          <a:p>
            <a:pPr>
              <a:lnSpc>
                <a:spcPct val="120000"/>
              </a:lnSpc>
              <a:spcBef>
                <a:spcPct val="20000"/>
              </a:spcBef>
              <a:buClr>
                <a:srgbClr val="996600"/>
              </a:buClr>
              <a:buSzPct val="50000"/>
              <a:buFont typeface="Wingdings" pitchFamily="2" charset="2"/>
              <a:buChar char="n"/>
            </a:pPr>
            <a:r>
              <a:rPr kumimoji="0" lang="en-US" altLang="zh-TW" sz="2600">
                <a:solidFill>
                  <a:srgbClr val="A30105"/>
                </a:solidFill>
                <a:latin typeface="標楷體" pitchFamily="65" charset="-120"/>
                <a:ea typeface="標楷體" pitchFamily="65" charset="-120"/>
              </a:rPr>
              <a:t> </a:t>
            </a:r>
            <a:r>
              <a:rPr kumimoji="0" lang="zh-TW" altLang="en-US" sz="2600">
                <a:solidFill>
                  <a:srgbClr val="A30105"/>
                </a:solidFill>
                <a:latin typeface="標楷體" pitchFamily="65" charset="-120"/>
                <a:ea typeface="標楷體" pitchFamily="65" charset="-120"/>
              </a:rPr>
              <a:t>評估服務表現</a:t>
            </a:r>
          </a:p>
          <a:p>
            <a:pPr>
              <a:lnSpc>
                <a:spcPct val="120000"/>
              </a:lnSpc>
              <a:spcBef>
                <a:spcPct val="20000"/>
              </a:spcBef>
              <a:buClr>
                <a:srgbClr val="996600"/>
              </a:buClr>
              <a:buSzPct val="50000"/>
              <a:buFont typeface="Wingdings" pitchFamily="2" charset="2"/>
              <a:buChar char="n"/>
            </a:pPr>
            <a:r>
              <a:rPr kumimoji="0" lang="zh-TW" altLang="en-US" sz="2600">
                <a:solidFill>
                  <a:srgbClr val="A30105"/>
                </a:solidFill>
                <a:latin typeface="標楷體" pitchFamily="65" charset="-120"/>
                <a:ea typeface="標楷體" pitchFamily="65" charset="-120"/>
              </a:rPr>
              <a:t> 未來意圖</a:t>
            </a:r>
          </a:p>
        </p:txBody>
      </p:sp>
      <p:sp>
        <p:nvSpPr>
          <p:cNvPr id="292875" name="Rectangle 11"/>
          <p:cNvSpPr>
            <a:spLocks noGrp="1" noChangeArrowheads="1"/>
          </p:cNvSpPr>
          <p:nvPr>
            <p:ph type="title" idx="4294967295"/>
          </p:nvPr>
        </p:nvSpPr>
        <p:spPr/>
        <p:txBody>
          <a:bodyPr lIns="92075" tIns="46038" rIns="92075" bIns="46038"/>
          <a:lstStyle/>
          <a:p>
            <a:r>
              <a:rPr lang="zh-TW" altLang="en-US">
                <a:latin typeface="標楷體" pitchFamily="65" charset="-120"/>
              </a:rPr>
              <a:t>接觸後階段：概述</a:t>
            </a:r>
          </a:p>
        </p:txBody>
      </p:sp>
      <p:sp>
        <p:nvSpPr>
          <p:cNvPr id="292877" name="Line 13"/>
          <p:cNvSpPr>
            <a:spLocks noChangeShapeType="1"/>
          </p:cNvSpPr>
          <p:nvPr/>
        </p:nvSpPr>
        <p:spPr bwMode="auto">
          <a:xfrm flipV="1">
            <a:off x="3657600" y="1752600"/>
            <a:ext cx="1066800" cy="3505200"/>
          </a:xfrm>
          <a:prstGeom prst="line">
            <a:avLst/>
          </a:prstGeom>
          <a:noFill/>
          <a:ln w="9525">
            <a:solidFill>
              <a:srgbClr val="0C03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92878" name="Line 14"/>
          <p:cNvSpPr>
            <a:spLocks noChangeShapeType="1"/>
          </p:cNvSpPr>
          <p:nvPr/>
        </p:nvSpPr>
        <p:spPr bwMode="auto">
          <a:xfrm>
            <a:off x="3657600" y="6096000"/>
            <a:ext cx="1219200" cy="0"/>
          </a:xfrm>
          <a:prstGeom prst="line">
            <a:avLst/>
          </a:prstGeom>
          <a:noFill/>
          <a:ln w="9525">
            <a:solidFill>
              <a:srgbClr val="0C03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Tree>
    <p:extLst>
      <p:ext uri="{BB962C8B-B14F-4D97-AF65-F5344CB8AC3E}">
        <p14:creationId xmlns:p14="http://schemas.microsoft.com/office/powerpoint/2010/main" val="26172181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6" name="Rectangle 4"/>
          <p:cNvSpPr>
            <a:spLocks noGrp="1" noChangeArrowheads="1"/>
          </p:cNvSpPr>
          <p:nvPr>
            <p:ph type="title"/>
          </p:nvPr>
        </p:nvSpPr>
        <p:spPr/>
        <p:txBody>
          <a:bodyPr/>
          <a:lstStyle/>
          <a:p>
            <a:r>
              <a:rPr lang="zh-TW" altLang="en-US"/>
              <a:t>顧客滿意是行銷的核心觀念</a:t>
            </a:r>
            <a:endParaRPr lang="zh-TW" altLang="en-US" sz="2000"/>
          </a:p>
        </p:txBody>
      </p:sp>
      <p:sp>
        <p:nvSpPr>
          <p:cNvPr id="294917" name="Rectangle 5"/>
          <p:cNvSpPr>
            <a:spLocks noGrp="1" noChangeArrowheads="1"/>
          </p:cNvSpPr>
          <p:nvPr>
            <p:ph type="body" idx="1"/>
          </p:nvPr>
        </p:nvSpPr>
        <p:spPr>
          <a:xfrm>
            <a:off x="685800" y="1528763"/>
            <a:ext cx="8001000" cy="4525962"/>
          </a:xfrm>
        </p:spPr>
        <p:txBody>
          <a:bodyPr>
            <a:normAutofit fontScale="92500" lnSpcReduction="10000"/>
          </a:bodyPr>
          <a:lstStyle/>
          <a:p>
            <a:r>
              <a:rPr lang="zh-TW" altLang="en-US"/>
              <a:t>滿意度可以定義成一種類似態度的評判，是消費者對服務購買的評估，以及顧客與服務之間一系列互動的評判</a:t>
            </a:r>
          </a:p>
          <a:p>
            <a:r>
              <a:rPr lang="zh-TW" altLang="en-US"/>
              <a:t>消費者在購買之前心中就已對服務的標準有所預期，與所觀察到的服務表現相比便會形成滿意度</a:t>
            </a:r>
          </a:p>
          <a:p>
            <a:r>
              <a:rPr lang="zh-TW" altLang="en-US"/>
              <a:t>滿意度判斷來自於比較</a:t>
            </a:r>
          </a:p>
          <a:p>
            <a:pPr lvl="1"/>
            <a:r>
              <a:rPr lang="zh-TW" altLang="en-US"/>
              <a:t>較佳則感到正向失驗</a:t>
            </a:r>
          </a:p>
          <a:p>
            <a:pPr lvl="1"/>
            <a:r>
              <a:rPr lang="zh-TW" altLang="en-US"/>
              <a:t>如相符合則感到一致</a:t>
            </a:r>
          </a:p>
          <a:p>
            <a:pPr lvl="1"/>
            <a:r>
              <a:rPr lang="zh-TW" altLang="en-US"/>
              <a:t>服務表現較預期差，他們會感到負面失驗</a:t>
            </a:r>
          </a:p>
        </p:txBody>
      </p:sp>
    </p:spTree>
    <p:extLst>
      <p:ext uri="{BB962C8B-B14F-4D97-AF65-F5344CB8AC3E}">
        <p14:creationId xmlns:p14="http://schemas.microsoft.com/office/powerpoint/2010/main" val="38267098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3" name="Rectangle 5"/>
          <p:cNvSpPr>
            <a:spLocks noGrp="1" noChangeArrowheads="1"/>
          </p:cNvSpPr>
          <p:nvPr>
            <p:ph type="body" idx="1"/>
          </p:nvPr>
        </p:nvSpPr>
        <p:spPr/>
        <p:txBody>
          <a:bodyPr/>
          <a:lstStyle/>
          <a:p>
            <a:r>
              <a:rPr lang="zh-TW" altLang="en-US"/>
              <a:t>滿意度包含知覺服務品質、價格與品質間的取捨、個人因素，以及情境的因素等</a:t>
            </a:r>
          </a:p>
          <a:p>
            <a:r>
              <a:rPr lang="zh-TW" altLang="en-US"/>
              <a:t>研究顯示顧客滿意度和廠商的財務表現具有正向關係</a:t>
            </a:r>
          </a:p>
        </p:txBody>
      </p:sp>
      <p:sp>
        <p:nvSpPr>
          <p:cNvPr id="329734" name="Rectangle 6"/>
          <p:cNvSpPr>
            <a:spLocks noGrp="1" noChangeArrowheads="1"/>
          </p:cNvSpPr>
          <p:nvPr>
            <p:ph type="title"/>
          </p:nvPr>
        </p:nvSpPr>
        <p:spPr/>
        <p:txBody>
          <a:bodyPr/>
          <a:lstStyle/>
          <a:p>
            <a:endParaRPr lang="zh-TW" altLang="zh-TW"/>
          </a:p>
        </p:txBody>
      </p:sp>
    </p:spTree>
    <p:extLst>
      <p:ext uri="{BB962C8B-B14F-4D97-AF65-F5344CB8AC3E}">
        <p14:creationId xmlns:p14="http://schemas.microsoft.com/office/powerpoint/2010/main" val="18570945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6" name="Rectangle 6"/>
          <p:cNvSpPr>
            <a:spLocks noGrp="1" noChangeArrowheads="1"/>
          </p:cNvSpPr>
          <p:nvPr>
            <p:ph type="title"/>
          </p:nvPr>
        </p:nvSpPr>
        <p:spPr/>
        <p:txBody>
          <a:bodyPr/>
          <a:lstStyle/>
          <a:p>
            <a:r>
              <a:rPr lang="zh-TW" altLang="en-US"/>
              <a:t>顧客愉悅：超越滿意</a:t>
            </a:r>
          </a:p>
        </p:txBody>
      </p:sp>
      <p:sp>
        <p:nvSpPr>
          <p:cNvPr id="296968" name="Rectangle 8"/>
          <p:cNvSpPr>
            <a:spLocks noGrp="1" noChangeArrowheads="1"/>
          </p:cNvSpPr>
          <p:nvPr>
            <p:ph type="body" sz="half" idx="2"/>
          </p:nvPr>
        </p:nvSpPr>
        <p:spPr>
          <a:xfrm>
            <a:off x="3141663" y="1485900"/>
            <a:ext cx="5545137" cy="4525963"/>
          </a:xfrm>
        </p:spPr>
        <p:txBody>
          <a:bodyPr>
            <a:normAutofit fontScale="92500"/>
          </a:bodyPr>
          <a:lstStyle/>
          <a:p>
            <a:pPr>
              <a:lnSpc>
                <a:spcPct val="100000"/>
              </a:lnSpc>
            </a:pPr>
            <a:r>
              <a:rPr lang="zh-TW" altLang="en-US" sz="2400"/>
              <a:t>「愉悅」是由三個要素所組成的函數：</a:t>
            </a:r>
          </a:p>
          <a:p>
            <a:pPr lvl="1">
              <a:lnSpc>
                <a:spcPct val="100000"/>
              </a:lnSpc>
            </a:pPr>
            <a:r>
              <a:rPr lang="zh-TW" altLang="en-US"/>
              <a:t>超過預期的高服務表現</a:t>
            </a:r>
          </a:p>
          <a:p>
            <a:pPr lvl="1">
              <a:lnSpc>
                <a:spcPct val="100000"/>
              </a:lnSpc>
            </a:pPr>
            <a:r>
              <a:rPr lang="zh-TW" altLang="en-US"/>
              <a:t>激發（驚喜、刺激）</a:t>
            </a:r>
          </a:p>
          <a:p>
            <a:pPr lvl="1">
              <a:lnSpc>
                <a:spcPct val="100000"/>
              </a:lnSpc>
            </a:pPr>
            <a:r>
              <a:rPr lang="zh-TW" altLang="en-US"/>
              <a:t>正面情感（愉快、高興、快樂）</a:t>
            </a:r>
          </a:p>
          <a:p>
            <a:pPr>
              <a:lnSpc>
                <a:spcPct val="100000"/>
              </a:lnSpc>
            </a:pPr>
            <a:r>
              <a:rPr lang="zh-TW" altLang="en-US" sz="2400"/>
              <a:t>在單調的服務中，顧客也可能感到愉悅嗎？</a:t>
            </a:r>
          </a:p>
          <a:p>
            <a:pPr>
              <a:lnSpc>
                <a:spcPct val="100000"/>
              </a:lnSpc>
            </a:pPr>
            <a:r>
              <a:rPr lang="zh-TW" altLang="en-US" sz="2400"/>
              <a:t>滿意度與企業績效具策略關聯性</a:t>
            </a:r>
          </a:p>
          <a:p>
            <a:pPr>
              <a:lnSpc>
                <a:spcPct val="100000"/>
              </a:lnSpc>
            </a:pPr>
            <a:r>
              <a:rPr lang="zh-TW" altLang="en-US" sz="2400"/>
              <a:t>在服務傳遞中獲得回饋有助於提高忠誠度</a:t>
            </a:r>
          </a:p>
          <a:p>
            <a:pPr>
              <a:lnSpc>
                <a:spcPct val="100000"/>
              </a:lnSpc>
            </a:pPr>
            <a:r>
              <a:rPr lang="zh-TW" altLang="en-US" sz="2400"/>
              <a:t>先進保險藉由卓越的顧客服務取悅顧客 （實務分享 </a:t>
            </a:r>
            <a:r>
              <a:rPr lang="en-US" altLang="zh-TW" sz="2400"/>
              <a:t>2.1</a:t>
            </a:r>
            <a:r>
              <a:rPr lang="zh-TW" altLang="en-US" sz="2400"/>
              <a:t>）</a:t>
            </a:r>
          </a:p>
        </p:txBody>
      </p:sp>
      <p:pic>
        <p:nvPicPr>
          <p:cNvPr id="296964" name="Picture 6" descr="BD0549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988" y="1981200"/>
            <a:ext cx="2830512" cy="342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7515140"/>
      </p:ext>
    </p:extLst>
  </p:cSld>
  <p:clrMapOvr>
    <a:masterClrMapping/>
  </p:clrMapOvr>
  <p:transition spd="med">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p:txBody>
          <a:bodyPr/>
          <a:lstStyle/>
          <a:p>
            <a:endParaRPr lang="zh-TW" altLang="zh-TW"/>
          </a:p>
        </p:txBody>
      </p:sp>
      <p:sp>
        <p:nvSpPr>
          <p:cNvPr id="335875" name="Rectangle 3"/>
          <p:cNvSpPr>
            <a:spLocks noGrp="1" noChangeArrowheads="1"/>
          </p:cNvSpPr>
          <p:nvPr>
            <p:ph type="body" idx="1"/>
          </p:nvPr>
        </p:nvSpPr>
        <p:spPr/>
        <p:txBody>
          <a:bodyPr/>
          <a:lstStyle/>
          <a:p>
            <a:r>
              <a:rPr lang="zh-TW" altLang="en-US"/>
              <a:t>接觸後階段</a:t>
            </a:r>
          </a:p>
          <a:p>
            <a:pPr lvl="1"/>
            <a:r>
              <a:rPr lang="zh-TW" altLang="en-US"/>
              <a:t>在評估服務表現時，顧客會感受到正向失驗、負向失驗或與預期水準相符合</a:t>
            </a:r>
          </a:p>
          <a:p>
            <a:pPr lvl="1"/>
            <a:r>
              <a:rPr lang="zh-TW" altLang="en-US"/>
              <a:t>未預期到的高水準表現</a:t>
            </a:r>
            <a:r>
              <a:rPr lang="zh-TW" altLang="zh-TW"/>
              <a:t>、激發與正向情感</a:t>
            </a:r>
            <a:r>
              <a:rPr lang="zh-TW" altLang="en-US"/>
              <a:t>，較能引發顧客愉悅</a:t>
            </a:r>
          </a:p>
        </p:txBody>
      </p:sp>
    </p:spTree>
    <p:extLst>
      <p:ext uri="{BB962C8B-B14F-4D97-AF65-F5344CB8AC3E}">
        <p14:creationId xmlns:p14="http://schemas.microsoft.com/office/powerpoint/2010/main" val="39373613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投影片編號版面配置區 5"/>
          <p:cNvSpPr>
            <a:spLocks noGrp="1"/>
          </p:cNvSpPr>
          <p:nvPr>
            <p:ph type="sldNum" sz="quarter" idx="12"/>
          </p:nvPr>
        </p:nvSpPr>
        <p:spPr/>
        <p:txBody>
          <a:bodyPr/>
          <a:lstStyle/>
          <a:p>
            <a:r>
              <a:rPr lang="en-US" altLang="zh-TW"/>
              <a:t>2-</a:t>
            </a:r>
            <a:fld id="{0B65F29B-3EF7-4C1F-8FB6-F0F832DC492F}" type="slidenum">
              <a:rPr lang="en-US" altLang="zh-TW"/>
              <a:pPr/>
              <a:t>4</a:t>
            </a:fld>
            <a:endParaRPr lang="en-US" altLang="zh-TW"/>
          </a:p>
        </p:txBody>
      </p:sp>
      <p:sp>
        <p:nvSpPr>
          <p:cNvPr id="231443" name="Rectangle 19"/>
          <p:cNvSpPr>
            <a:spLocks noGrp="1" noChangeArrowheads="1"/>
          </p:cNvSpPr>
          <p:nvPr>
            <p:ph type="title"/>
          </p:nvPr>
        </p:nvSpPr>
        <p:spPr/>
        <p:txBody>
          <a:bodyPr/>
          <a:lstStyle/>
          <a:p>
            <a:r>
              <a:rPr lang="zh-TW" altLang="en-US"/>
              <a:t>創意</a:t>
            </a:r>
            <a:r>
              <a:rPr lang="zh-TW" altLang="en-US" smtClean="0"/>
              <a:t>行銷</a:t>
            </a:r>
            <a:r>
              <a:rPr lang="zh-TW" altLang="en-US" dirty="0" smtClean="0"/>
              <a:t>服務</a:t>
            </a:r>
            <a:r>
              <a:rPr lang="zh-TW" altLang="en-US" dirty="0"/>
              <a:t>的四種</a:t>
            </a:r>
            <a:r>
              <a:rPr lang="zh-TW" altLang="en-US" dirty="0" smtClean="0"/>
              <a:t>類型</a:t>
            </a:r>
            <a:endParaRPr lang="en-US" altLang="zh-TW" sz="2000" dirty="0"/>
          </a:p>
        </p:txBody>
      </p:sp>
      <p:grpSp>
        <p:nvGrpSpPr>
          <p:cNvPr id="231445" name="Group 21"/>
          <p:cNvGrpSpPr>
            <a:grpSpLocks/>
          </p:cNvGrpSpPr>
          <p:nvPr/>
        </p:nvGrpSpPr>
        <p:grpSpPr bwMode="auto">
          <a:xfrm>
            <a:off x="457200" y="1371600"/>
            <a:ext cx="8305800" cy="5133975"/>
            <a:chOff x="288" y="864"/>
            <a:chExt cx="5232" cy="3234"/>
          </a:xfrm>
        </p:grpSpPr>
        <p:grpSp>
          <p:nvGrpSpPr>
            <p:cNvPr id="231429" name="Group 32"/>
            <p:cNvGrpSpPr>
              <a:grpSpLocks/>
            </p:cNvGrpSpPr>
            <p:nvPr/>
          </p:nvGrpSpPr>
          <p:grpSpPr bwMode="auto">
            <a:xfrm>
              <a:off x="3744" y="2784"/>
              <a:ext cx="1632" cy="1314"/>
              <a:chOff x="3840" y="2622"/>
              <a:chExt cx="1632" cy="1314"/>
            </a:xfrm>
          </p:grpSpPr>
          <p:sp>
            <p:nvSpPr>
              <p:cNvPr id="231430" name="Rectangle 18"/>
              <p:cNvSpPr>
                <a:spLocks noChangeArrowheads="1"/>
              </p:cNvSpPr>
              <p:nvPr/>
            </p:nvSpPr>
            <p:spPr bwMode="auto">
              <a:xfrm>
                <a:off x="3840" y="2622"/>
                <a:ext cx="1632" cy="1314"/>
              </a:xfrm>
              <a:prstGeom prst="rect">
                <a:avLst/>
              </a:prstGeom>
              <a:solidFill>
                <a:srgbClr val="FFFF99">
                  <a:alpha val="83920"/>
                </a:srgbClr>
              </a:solidFill>
              <a:ln w="9525" algn="ctr">
                <a:solidFill>
                  <a:srgbClr val="000000"/>
                </a:solidFill>
                <a:miter lim="800000"/>
                <a:headEnd/>
                <a:tailEnd/>
              </a:ln>
            </p:spPr>
            <p:txBody>
              <a:bodyPr wrap="none" anchor="ctr"/>
              <a:lstStyle/>
              <a:p>
                <a:pPr algn="ctr" fontAlgn="ctr">
                  <a:lnSpc>
                    <a:spcPct val="95000"/>
                  </a:lnSpc>
                  <a:spcBef>
                    <a:spcPct val="50000"/>
                  </a:spcBef>
                  <a:buClr>
                    <a:srgbClr val="CC9900"/>
                  </a:buClr>
                  <a:buSzPct val="150000"/>
                  <a:buFont typeface="Wingdings" pitchFamily="2" charset="2"/>
                  <a:buNone/>
                </a:pPr>
                <a:endParaRPr kumimoji="0" lang="zh-TW" altLang="zh-TW" sz="2000" b="1">
                  <a:solidFill>
                    <a:srgbClr val="000000"/>
                  </a:solidFill>
                  <a:latin typeface="標楷體" pitchFamily="65" charset="-120"/>
                  <a:ea typeface="標楷體" pitchFamily="65" charset="-120"/>
                  <a:cs typeface="Arial" charset="0"/>
                </a:endParaRPr>
              </a:p>
            </p:txBody>
          </p:sp>
          <p:sp>
            <p:nvSpPr>
              <p:cNvPr id="231431" name="Text Box 15"/>
              <p:cNvSpPr txBox="1">
                <a:spLocks noChangeArrowheads="1"/>
              </p:cNvSpPr>
              <p:nvPr/>
            </p:nvSpPr>
            <p:spPr bwMode="auto">
              <a:xfrm>
                <a:off x="3840" y="2624"/>
                <a:ext cx="1632" cy="1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114300">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fontAlgn="base">
                  <a:spcBef>
                    <a:spcPct val="0"/>
                  </a:spcBef>
                  <a:spcAft>
                    <a:spcPct val="0"/>
                  </a:spcAft>
                  <a:defRPr kumimoji="1">
                    <a:solidFill>
                      <a:schemeClr val="tx1"/>
                    </a:solidFill>
                    <a:latin typeface="Arial" charset="0"/>
                    <a:ea typeface="新細明體" pitchFamily="18" charset="-120"/>
                  </a:defRPr>
                </a:lvl6pPr>
                <a:lvl7pPr marL="2971800" indent="-228600" fontAlgn="base">
                  <a:spcBef>
                    <a:spcPct val="0"/>
                  </a:spcBef>
                  <a:spcAft>
                    <a:spcPct val="0"/>
                  </a:spcAft>
                  <a:defRPr kumimoji="1">
                    <a:solidFill>
                      <a:schemeClr val="tx1"/>
                    </a:solidFill>
                    <a:latin typeface="Arial" charset="0"/>
                    <a:ea typeface="新細明體" pitchFamily="18" charset="-120"/>
                  </a:defRPr>
                </a:lvl7pPr>
                <a:lvl8pPr marL="3429000" indent="-228600" fontAlgn="base">
                  <a:spcBef>
                    <a:spcPct val="0"/>
                  </a:spcBef>
                  <a:spcAft>
                    <a:spcPct val="0"/>
                  </a:spcAft>
                  <a:defRPr kumimoji="1">
                    <a:solidFill>
                      <a:schemeClr val="tx1"/>
                    </a:solidFill>
                    <a:latin typeface="Arial" charset="0"/>
                    <a:ea typeface="新細明體" pitchFamily="18" charset="-120"/>
                  </a:defRPr>
                </a:lvl8pPr>
                <a:lvl9pPr marL="3886200" indent="-228600" fontAlgn="base">
                  <a:spcBef>
                    <a:spcPct val="0"/>
                  </a:spcBef>
                  <a:spcAft>
                    <a:spcPct val="0"/>
                  </a:spcAft>
                  <a:defRPr kumimoji="1">
                    <a:solidFill>
                      <a:schemeClr val="tx1"/>
                    </a:solidFill>
                    <a:latin typeface="Arial" charset="0"/>
                    <a:ea typeface="新細明體" pitchFamily="18" charset="-120"/>
                  </a:defRPr>
                </a:lvl9pPr>
              </a:lstStyle>
              <a:p>
                <a:pPr fontAlgn="ctr">
                  <a:buClr>
                    <a:srgbClr val="CC9900"/>
                  </a:buClr>
                  <a:buSzPct val="150000"/>
                  <a:buFont typeface="Wingdings" pitchFamily="2" charset="2"/>
                  <a:buNone/>
                </a:pPr>
                <a:r>
                  <a:rPr kumimoji="0" lang="zh-TW" altLang="en-US" sz="2000" b="1" i="1">
                    <a:solidFill>
                      <a:srgbClr val="A50021"/>
                    </a:solidFill>
                    <a:latin typeface="標楷體" pitchFamily="65" charset="-120"/>
                    <a:ea typeface="標楷體" pitchFamily="65" charset="-120"/>
                    <a:cs typeface="Arial" charset="0"/>
                  </a:rPr>
                  <a:t>資訊的處理</a:t>
                </a:r>
              </a:p>
              <a:p>
                <a:pPr fontAlgn="ctr">
                  <a:buClr>
                    <a:srgbClr val="CC9900"/>
                  </a:buClr>
                  <a:buSzPct val="150000"/>
                  <a:buFont typeface="Wingdings" pitchFamily="2" charset="2"/>
                  <a:buNone/>
                </a:pPr>
                <a:r>
                  <a:rPr kumimoji="0" lang="zh-TW" altLang="en-US" sz="2000" b="1">
                    <a:solidFill>
                      <a:srgbClr val="000000"/>
                    </a:solidFill>
                    <a:latin typeface="標楷體" pitchFamily="65" charset="-120"/>
                    <a:ea typeface="標楷體" pitchFamily="65" charset="-120"/>
                    <a:cs typeface="Arial" charset="0"/>
                  </a:rPr>
                  <a:t>（服務直接對無形資產）：</a:t>
                </a:r>
              </a:p>
              <a:p>
                <a:pPr fontAlgn="ctr">
                  <a:buClr>
                    <a:srgbClr val="CC9900"/>
                  </a:buClr>
                  <a:buSzPct val="150000"/>
                  <a:buFont typeface="Wingdings" pitchFamily="2" charset="2"/>
                  <a:buChar char="§"/>
                </a:pPr>
                <a:r>
                  <a:rPr kumimoji="0" lang="zh-TW" altLang="en-US" sz="2000" b="1">
                    <a:solidFill>
                      <a:srgbClr val="000000"/>
                    </a:solidFill>
                    <a:latin typeface="標楷體" pitchFamily="65" charset="-120"/>
                    <a:ea typeface="標楷體" pitchFamily="65" charset="-120"/>
                    <a:cs typeface="Arial" charset="0"/>
                  </a:rPr>
                  <a:t>  會計</a:t>
                </a:r>
              </a:p>
              <a:p>
                <a:pPr fontAlgn="ctr">
                  <a:buClr>
                    <a:srgbClr val="CC9900"/>
                  </a:buClr>
                  <a:buSzPct val="150000"/>
                  <a:buFont typeface="Wingdings" pitchFamily="2" charset="2"/>
                  <a:buChar char="§"/>
                </a:pPr>
                <a:r>
                  <a:rPr kumimoji="0" lang="zh-TW" altLang="en-US" sz="2000" b="1">
                    <a:solidFill>
                      <a:srgbClr val="000000"/>
                    </a:solidFill>
                    <a:latin typeface="標楷體" pitchFamily="65" charset="-120"/>
                    <a:ea typeface="標楷體" pitchFamily="65" charset="-120"/>
                    <a:cs typeface="Arial" charset="0"/>
                  </a:rPr>
                  <a:t>  銀行</a:t>
                </a:r>
              </a:p>
            </p:txBody>
          </p:sp>
        </p:grpSp>
        <p:sp>
          <p:nvSpPr>
            <p:cNvPr id="231433" name="Text Box 5"/>
            <p:cNvSpPr txBox="1">
              <a:spLocks noChangeArrowheads="1"/>
            </p:cNvSpPr>
            <p:nvPr/>
          </p:nvSpPr>
          <p:spPr bwMode="auto">
            <a:xfrm>
              <a:off x="288" y="1152"/>
              <a:ext cx="1680" cy="246"/>
            </a:xfrm>
            <a:prstGeom prst="rect">
              <a:avLst/>
            </a:prstGeom>
            <a:solidFill>
              <a:srgbClr val="C0C0C0">
                <a:alpha val="39999"/>
              </a:srgbClr>
            </a:solidFill>
            <a:ln w="9525" algn="ctr">
              <a:solidFill>
                <a:srgbClr val="000000"/>
              </a:solidFill>
              <a:miter lim="800000"/>
              <a:headEnd/>
              <a:tailEnd/>
            </a:ln>
          </p:spPr>
          <p:txBody>
            <a:bodyPr>
              <a:spAutoFit/>
            </a:bodyPr>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fontAlgn="base">
                <a:spcBef>
                  <a:spcPct val="0"/>
                </a:spcBef>
                <a:spcAft>
                  <a:spcPct val="0"/>
                </a:spcAft>
                <a:defRPr kumimoji="1">
                  <a:solidFill>
                    <a:schemeClr val="tx1"/>
                  </a:solidFill>
                  <a:latin typeface="Arial" charset="0"/>
                  <a:ea typeface="新細明體" pitchFamily="18" charset="-120"/>
                </a:defRPr>
              </a:lvl6pPr>
              <a:lvl7pPr marL="2971800" indent="-228600" fontAlgn="base">
                <a:spcBef>
                  <a:spcPct val="0"/>
                </a:spcBef>
                <a:spcAft>
                  <a:spcPct val="0"/>
                </a:spcAft>
                <a:defRPr kumimoji="1">
                  <a:solidFill>
                    <a:schemeClr val="tx1"/>
                  </a:solidFill>
                  <a:latin typeface="Arial" charset="0"/>
                  <a:ea typeface="新細明體" pitchFamily="18" charset="-120"/>
                </a:defRPr>
              </a:lvl7pPr>
              <a:lvl8pPr marL="3429000" indent="-228600" fontAlgn="base">
                <a:spcBef>
                  <a:spcPct val="0"/>
                </a:spcBef>
                <a:spcAft>
                  <a:spcPct val="0"/>
                </a:spcAft>
                <a:defRPr kumimoji="1">
                  <a:solidFill>
                    <a:schemeClr val="tx1"/>
                  </a:solidFill>
                  <a:latin typeface="Arial" charset="0"/>
                  <a:ea typeface="新細明體" pitchFamily="18" charset="-120"/>
                </a:defRPr>
              </a:lvl8pPr>
              <a:lvl9pPr marL="3886200" indent="-228600" fontAlgn="base">
                <a:spcBef>
                  <a:spcPct val="0"/>
                </a:spcBef>
                <a:spcAft>
                  <a:spcPct val="0"/>
                </a:spcAft>
                <a:defRPr kumimoji="1">
                  <a:solidFill>
                    <a:schemeClr val="tx1"/>
                  </a:solidFill>
                  <a:latin typeface="Arial" charset="0"/>
                  <a:ea typeface="新細明體" pitchFamily="18" charset="-120"/>
                </a:defRPr>
              </a:lvl9pPr>
            </a:lstStyle>
            <a:p>
              <a:pPr algn="ctr" fontAlgn="ctr">
                <a:lnSpc>
                  <a:spcPct val="95000"/>
                </a:lnSpc>
                <a:spcBef>
                  <a:spcPct val="50000"/>
                </a:spcBef>
                <a:buClr>
                  <a:srgbClr val="CC9900"/>
                </a:buClr>
                <a:buSzPct val="150000"/>
                <a:buFont typeface="Wingdings" pitchFamily="2" charset="2"/>
                <a:buNone/>
              </a:pPr>
              <a:r>
                <a:rPr kumimoji="0" lang="zh-TW" altLang="en-US" sz="2000" b="1" i="1">
                  <a:solidFill>
                    <a:srgbClr val="000066"/>
                  </a:solidFill>
                  <a:latin typeface="標楷體" pitchFamily="65" charset="-120"/>
                  <a:ea typeface="標楷體" pitchFamily="65" charset="-120"/>
                  <a:cs typeface="Arial" charset="0"/>
                </a:rPr>
                <a:t>服務行為的本質</a:t>
              </a:r>
            </a:p>
          </p:txBody>
        </p:sp>
        <p:sp>
          <p:nvSpPr>
            <p:cNvPr id="231434" name="Text Box 7"/>
            <p:cNvSpPr txBox="1">
              <a:spLocks noChangeArrowheads="1"/>
            </p:cNvSpPr>
            <p:nvPr/>
          </p:nvSpPr>
          <p:spPr bwMode="auto">
            <a:xfrm>
              <a:off x="2016" y="1152"/>
              <a:ext cx="1632" cy="246"/>
            </a:xfrm>
            <a:prstGeom prst="rect">
              <a:avLst/>
            </a:prstGeom>
            <a:solidFill>
              <a:srgbClr val="99CC00">
                <a:alpha val="39999"/>
              </a:srgbClr>
            </a:solidFill>
            <a:ln w="9525" algn="ctr">
              <a:solidFill>
                <a:srgbClr val="000000"/>
              </a:solidFill>
              <a:miter lim="800000"/>
              <a:headEnd/>
              <a:tailEnd/>
            </a:ln>
          </p:spPr>
          <p:txBody>
            <a:bodyPr>
              <a:spAutoFit/>
            </a:bodyPr>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fontAlgn="base">
                <a:spcBef>
                  <a:spcPct val="0"/>
                </a:spcBef>
                <a:spcAft>
                  <a:spcPct val="0"/>
                </a:spcAft>
                <a:defRPr kumimoji="1">
                  <a:solidFill>
                    <a:schemeClr val="tx1"/>
                  </a:solidFill>
                  <a:latin typeface="Arial" charset="0"/>
                  <a:ea typeface="新細明體" pitchFamily="18" charset="-120"/>
                </a:defRPr>
              </a:lvl6pPr>
              <a:lvl7pPr marL="2971800" indent="-228600" fontAlgn="base">
                <a:spcBef>
                  <a:spcPct val="0"/>
                </a:spcBef>
                <a:spcAft>
                  <a:spcPct val="0"/>
                </a:spcAft>
                <a:defRPr kumimoji="1">
                  <a:solidFill>
                    <a:schemeClr val="tx1"/>
                  </a:solidFill>
                  <a:latin typeface="Arial" charset="0"/>
                  <a:ea typeface="新細明體" pitchFamily="18" charset="-120"/>
                </a:defRPr>
              </a:lvl7pPr>
              <a:lvl8pPr marL="3429000" indent="-228600" fontAlgn="base">
                <a:spcBef>
                  <a:spcPct val="0"/>
                </a:spcBef>
                <a:spcAft>
                  <a:spcPct val="0"/>
                </a:spcAft>
                <a:defRPr kumimoji="1">
                  <a:solidFill>
                    <a:schemeClr val="tx1"/>
                  </a:solidFill>
                  <a:latin typeface="Arial" charset="0"/>
                  <a:ea typeface="新細明體" pitchFamily="18" charset="-120"/>
                </a:defRPr>
              </a:lvl8pPr>
              <a:lvl9pPr marL="3886200" indent="-228600" fontAlgn="base">
                <a:spcBef>
                  <a:spcPct val="0"/>
                </a:spcBef>
                <a:spcAft>
                  <a:spcPct val="0"/>
                </a:spcAft>
                <a:defRPr kumimoji="1">
                  <a:solidFill>
                    <a:schemeClr val="tx1"/>
                  </a:solidFill>
                  <a:latin typeface="Arial" charset="0"/>
                  <a:ea typeface="新細明體" pitchFamily="18" charset="-120"/>
                </a:defRPr>
              </a:lvl9pPr>
            </a:lstStyle>
            <a:p>
              <a:pPr algn="ctr" fontAlgn="ctr">
                <a:lnSpc>
                  <a:spcPct val="95000"/>
                </a:lnSpc>
                <a:spcBef>
                  <a:spcPct val="50000"/>
                </a:spcBef>
                <a:buClr>
                  <a:srgbClr val="CC9900"/>
                </a:buClr>
                <a:buSzPct val="150000"/>
                <a:buFont typeface="Wingdings" pitchFamily="2" charset="2"/>
                <a:buNone/>
              </a:pPr>
              <a:r>
                <a:rPr kumimoji="0" lang="zh-TW" altLang="en-US" sz="2000" b="1">
                  <a:solidFill>
                    <a:srgbClr val="000000"/>
                  </a:solidFill>
                  <a:latin typeface="標楷體" pitchFamily="65" charset="-120"/>
                  <a:ea typeface="標楷體" pitchFamily="65" charset="-120"/>
                  <a:cs typeface="Arial" charset="0"/>
                </a:rPr>
                <a:t>人</a:t>
              </a:r>
            </a:p>
          </p:txBody>
        </p:sp>
        <p:sp>
          <p:nvSpPr>
            <p:cNvPr id="231435" name="Text Box 8"/>
            <p:cNvSpPr txBox="1">
              <a:spLocks noChangeArrowheads="1"/>
            </p:cNvSpPr>
            <p:nvPr/>
          </p:nvSpPr>
          <p:spPr bwMode="auto">
            <a:xfrm>
              <a:off x="3744" y="1152"/>
              <a:ext cx="1728" cy="246"/>
            </a:xfrm>
            <a:prstGeom prst="rect">
              <a:avLst/>
            </a:prstGeom>
            <a:solidFill>
              <a:srgbClr val="99CC00">
                <a:alpha val="39999"/>
              </a:srgbClr>
            </a:solidFill>
            <a:ln w="9525" algn="ctr">
              <a:solidFill>
                <a:srgbClr val="000000"/>
              </a:solidFill>
              <a:miter lim="800000"/>
              <a:headEnd/>
              <a:tailEnd/>
            </a:ln>
          </p:spPr>
          <p:txBody>
            <a:bodyPr>
              <a:spAutoFit/>
            </a:bodyPr>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fontAlgn="base">
                <a:spcBef>
                  <a:spcPct val="0"/>
                </a:spcBef>
                <a:spcAft>
                  <a:spcPct val="0"/>
                </a:spcAft>
                <a:defRPr kumimoji="1">
                  <a:solidFill>
                    <a:schemeClr val="tx1"/>
                  </a:solidFill>
                  <a:latin typeface="Arial" charset="0"/>
                  <a:ea typeface="新細明體" pitchFamily="18" charset="-120"/>
                </a:defRPr>
              </a:lvl6pPr>
              <a:lvl7pPr marL="2971800" indent="-228600" fontAlgn="base">
                <a:spcBef>
                  <a:spcPct val="0"/>
                </a:spcBef>
                <a:spcAft>
                  <a:spcPct val="0"/>
                </a:spcAft>
                <a:defRPr kumimoji="1">
                  <a:solidFill>
                    <a:schemeClr val="tx1"/>
                  </a:solidFill>
                  <a:latin typeface="Arial" charset="0"/>
                  <a:ea typeface="新細明體" pitchFamily="18" charset="-120"/>
                </a:defRPr>
              </a:lvl7pPr>
              <a:lvl8pPr marL="3429000" indent="-228600" fontAlgn="base">
                <a:spcBef>
                  <a:spcPct val="0"/>
                </a:spcBef>
                <a:spcAft>
                  <a:spcPct val="0"/>
                </a:spcAft>
                <a:defRPr kumimoji="1">
                  <a:solidFill>
                    <a:schemeClr val="tx1"/>
                  </a:solidFill>
                  <a:latin typeface="Arial" charset="0"/>
                  <a:ea typeface="新細明體" pitchFamily="18" charset="-120"/>
                </a:defRPr>
              </a:lvl8pPr>
              <a:lvl9pPr marL="3886200" indent="-228600" fontAlgn="base">
                <a:spcBef>
                  <a:spcPct val="0"/>
                </a:spcBef>
                <a:spcAft>
                  <a:spcPct val="0"/>
                </a:spcAft>
                <a:defRPr kumimoji="1">
                  <a:solidFill>
                    <a:schemeClr val="tx1"/>
                  </a:solidFill>
                  <a:latin typeface="Arial" charset="0"/>
                  <a:ea typeface="新細明體" pitchFamily="18" charset="-120"/>
                </a:defRPr>
              </a:lvl9pPr>
            </a:lstStyle>
            <a:p>
              <a:pPr algn="ctr" fontAlgn="ctr">
                <a:lnSpc>
                  <a:spcPct val="95000"/>
                </a:lnSpc>
                <a:spcBef>
                  <a:spcPct val="50000"/>
                </a:spcBef>
                <a:buClr>
                  <a:srgbClr val="CC9900"/>
                </a:buClr>
                <a:buSzPct val="150000"/>
                <a:buFont typeface="Wingdings" pitchFamily="2" charset="2"/>
                <a:buNone/>
              </a:pPr>
              <a:r>
                <a:rPr kumimoji="0" lang="zh-TW" altLang="en-US" sz="2000" b="1">
                  <a:solidFill>
                    <a:srgbClr val="000000"/>
                  </a:solidFill>
                  <a:latin typeface="標楷體" pitchFamily="65" charset="-120"/>
                  <a:ea typeface="標楷體" pitchFamily="65" charset="-120"/>
                  <a:cs typeface="Arial" charset="0"/>
                </a:rPr>
                <a:t>所有物</a:t>
              </a:r>
            </a:p>
          </p:txBody>
        </p:sp>
        <p:sp>
          <p:nvSpPr>
            <p:cNvPr id="231436" name="Text Box 9"/>
            <p:cNvSpPr txBox="1">
              <a:spLocks noChangeArrowheads="1"/>
            </p:cNvSpPr>
            <p:nvPr/>
          </p:nvSpPr>
          <p:spPr bwMode="auto">
            <a:xfrm>
              <a:off x="288" y="1440"/>
              <a:ext cx="1680" cy="246"/>
            </a:xfrm>
            <a:prstGeom prst="rect">
              <a:avLst/>
            </a:prstGeom>
            <a:solidFill>
              <a:srgbClr val="99CC00">
                <a:alpha val="39999"/>
              </a:srgbClr>
            </a:solidFill>
            <a:ln w="9525" algn="ctr">
              <a:solidFill>
                <a:srgbClr val="000000"/>
              </a:solidFill>
              <a:miter lim="800000"/>
              <a:headEnd/>
              <a:tailEnd/>
            </a:ln>
          </p:spPr>
          <p:txBody>
            <a:bodyPr>
              <a:spAutoFit/>
            </a:bodyPr>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fontAlgn="base">
                <a:spcBef>
                  <a:spcPct val="0"/>
                </a:spcBef>
                <a:spcAft>
                  <a:spcPct val="0"/>
                </a:spcAft>
                <a:defRPr kumimoji="1">
                  <a:solidFill>
                    <a:schemeClr val="tx1"/>
                  </a:solidFill>
                  <a:latin typeface="Arial" charset="0"/>
                  <a:ea typeface="新細明體" pitchFamily="18" charset="-120"/>
                </a:defRPr>
              </a:lvl6pPr>
              <a:lvl7pPr marL="2971800" indent="-228600" fontAlgn="base">
                <a:spcBef>
                  <a:spcPct val="0"/>
                </a:spcBef>
                <a:spcAft>
                  <a:spcPct val="0"/>
                </a:spcAft>
                <a:defRPr kumimoji="1">
                  <a:solidFill>
                    <a:schemeClr val="tx1"/>
                  </a:solidFill>
                  <a:latin typeface="Arial" charset="0"/>
                  <a:ea typeface="新細明體" pitchFamily="18" charset="-120"/>
                </a:defRPr>
              </a:lvl7pPr>
              <a:lvl8pPr marL="3429000" indent="-228600" fontAlgn="base">
                <a:spcBef>
                  <a:spcPct val="0"/>
                </a:spcBef>
                <a:spcAft>
                  <a:spcPct val="0"/>
                </a:spcAft>
                <a:defRPr kumimoji="1">
                  <a:solidFill>
                    <a:schemeClr val="tx1"/>
                  </a:solidFill>
                  <a:latin typeface="Arial" charset="0"/>
                  <a:ea typeface="新細明體" pitchFamily="18" charset="-120"/>
                </a:defRPr>
              </a:lvl8pPr>
              <a:lvl9pPr marL="3886200" indent="-228600" fontAlgn="base">
                <a:spcBef>
                  <a:spcPct val="0"/>
                </a:spcBef>
                <a:spcAft>
                  <a:spcPct val="0"/>
                </a:spcAft>
                <a:defRPr kumimoji="1">
                  <a:solidFill>
                    <a:schemeClr val="tx1"/>
                  </a:solidFill>
                  <a:latin typeface="Arial" charset="0"/>
                  <a:ea typeface="新細明體" pitchFamily="18" charset="-120"/>
                </a:defRPr>
              </a:lvl9pPr>
            </a:lstStyle>
            <a:p>
              <a:pPr algn="ctr" fontAlgn="ctr">
                <a:lnSpc>
                  <a:spcPct val="95000"/>
                </a:lnSpc>
                <a:spcBef>
                  <a:spcPct val="50000"/>
                </a:spcBef>
                <a:buClr>
                  <a:srgbClr val="CC9900"/>
                </a:buClr>
                <a:buSzPct val="150000"/>
                <a:buFont typeface="Wingdings" pitchFamily="2" charset="2"/>
                <a:buNone/>
              </a:pPr>
              <a:r>
                <a:rPr kumimoji="0" lang="zh-TW" altLang="en-US" sz="2000" b="1">
                  <a:solidFill>
                    <a:srgbClr val="000000"/>
                  </a:solidFill>
                  <a:latin typeface="標楷體" pitchFamily="65" charset="-120"/>
                  <a:ea typeface="標楷體" pitchFamily="65" charset="-120"/>
                  <a:cs typeface="Arial" charset="0"/>
                </a:rPr>
                <a:t>有形的行為</a:t>
              </a:r>
            </a:p>
          </p:txBody>
        </p:sp>
        <p:sp>
          <p:nvSpPr>
            <p:cNvPr id="231437" name="Text Box 10"/>
            <p:cNvSpPr txBox="1">
              <a:spLocks noChangeArrowheads="1"/>
            </p:cNvSpPr>
            <p:nvPr/>
          </p:nvSpPr>
          <p:spPr bwMode="auto">
            <a:xfrm>
              <a:off x="2016" y="1440"/>
              <a:ext cx="1632" cy="1024"/>
            </a:xfrm>
            <a:prstGeom prst="rect">
              <a:avLst/>
            </a:prstGeom>
            <a:solidFill>
              <a:srgbClr val="3366FF">
                <a:alpha val="20000"/>
              </a:srgbClr>
            </a:solidFill>
            <a:ln w="9525" algn="ctr">
              <a:solidFill>
                <a:srgbClr val="000000"/>
              </a:solidFill>
              <a:miter lim="800000"/>
              <a:headEnd/>
              <a:tailEnd/>
            </a:ln>
          </p:spPr>
          <p:txBody>
            <a:bodyPr>
              <a:spAutoFit/>
            </a:bodyPr>
            <a:lstStyle>
              <a:lvl1pPr marL="114300">
                <a:tabLst>
                  <a:tab pos="357188" algn="l"/>
                </a:tabLst>
                <a:defRPr kumimoji="1">
                  <a:solidFill>
                    <a:schemeClr val="tx1"/>
                  </a:solidFill>
                  <a:latin typeface="Arial" charset="0"/>
                  <a:ea typeface="新細明體" pitchFamily="18" charset="-120"/>
                </a:defRPr>
              </a:lvl1pPr>
              <a:lvl2pPr marL="742950" indent="-285750">
                <a:tabLst>
                  <a:tab pos="357188" algn="l"/>
                </a:tabLst>
                <a:defRPr kumimoji="1">
                  <a:solidFill>
                    <a:schemeClr val="tx1"/>
                  </a:solidFill>
                  <a:latin typeface="Arial" charset="0"/>
                  <a:ea typeface="新細明體" pitchFamily="18" charset="-120"/>
                </a:defRPr>
              </a:lvl2pPr>
              <a:lvl3pPr marL="1143000" indent="-228600">
                <a:tabLst>
                  <a:tab pos="357188" algn="l"/>
                </a:tabLst>
                <a:defRPr kumimoji="1">
                  <a:solidFill>
                    <a:schemeClr val="tx1"/>
                  </a:solidFill>
                  <a:latin typeface="Arial" charset="0"/>
                  <a:ea typeface="新細明體" pitchFamily="18" charset="-120"/>
                </a:defRPr>
              </a:lvl3pPr>
              <a:lvl4pPr marL="1600200" indent="-228600">
                <a:tabLst>
                  <a:tab pos="357188" algn="l"/>
                </a:tabLst>
                <a:defRPr kumimoji="1">
                  <a:solidFill>
                    <a:schemeClr val="tx1"/>
                  </a:solidFill>
                  <a:latin typeface="Arial" charset="0"/>
                  <a:ea typeface="新細明體" pitchFamily="18" charset="-120"/>
                </a:defRPr>
              </a:lvl4pPr>
              <a:lvl5pPr marL="2057400" indent="-228600">
                <a:tabLst>
                  <a:tab pos="357188" algn="l"/>
                </a:tabLst>
                <a:defRPr kumimoji="1">
                  <a:solidFill>
                    <a:schemeClr val="tx1"/>
                  </a:solidFill>
                  <a:latin typeface="Arial" charset="0"/>
                  <a:ea typeface="新細明體" pitchFamily="18" charset="-120"/>
                </a:defRPr>
              </a:lvl5pPr>
              <a:lvl6pPr marL="2514600" indent="-228600" fontAlgn="base">
                <a:spcBef>
                  <a:spcPct val="0"/>
                </a:spcBef>
                <a:spcAft>
                  <a:spcPct val="0"/>
                </a:spcAft>
                <a:tabLst>
                  <a:tab pos="357188" algn="l"/>
                </a:tabLst>
                <a:defRPr kumimoji="1">
                  <a:solidFill>
                    <a:schemeClr val="tx1"/>
                  </a:solidFill>
                  <a:latin typeface="Arial" charset="0"/>
                  <a:ea typeface="新細明體" pitchFamily="18" charset="-120"/>
                </a:defRPr>
              </a:lvl6pPr>
              <a:lvl7pPr marL="2971800" indent="-228600" fontAlgn="base">
                <a:spcBef>
                  <a:spcPct val="0"/>
                </a:spcBef>
                <a:spcAft>
                  <a:spcPct val="0"/>
                </a:spcAft>
                <a:tabLst>
                  <a:tab pos="357188" algn="l"/>
                </a:tabLst>
                <a:defRPr kumimoji="1">
                  <a:solidFill>
                    <a:schemeClr val="tx1"/>
                  </a:solidFill>
                  <a:latin typeface="Arial" charset="0"/>
                  <a:ea typeface="新細明體" pitchFamily="18" charset="-120"/>
                </a:defRPr>
              </a:lvl7pPr>
              <a:lvl8pPr marL="3429000" indent="-228600" fontAlgn="base">
                <a:spcBef>
                  <a:spcPct val="0"/>
                </a:spcBef>
                <a:spcAft>
                  <a:spcPct val="0"/>
                </a:spcAft>
                <a:tabLst>
                  <a:tab pos="357188" algn="l"/>
                </a:tabLst>
                <a:defRPr kumimoji="1">
                  <a:solidFill>
                    <a:schemeClr val="tx1"/>
                  </a:solidFill>
                  <a:latin typeface="Arial" charset="0"/>
                  <a:ea typeface="新細明體" pitchFamily="18" charset="-120"/>
                </a:defRPr>
              </a:lvl8pPr>
              <a:lvl9pPr marL="3886200" indent="-228600" fontAlgn="base">
                <a:spcBef>
                  <a:spcPct val="0"/>
                </a:spcBef>
                <a:spcAft>
                  <a:spcPct val="0"/>
                </a:spcAft>
                <a:tabLst>
                  <a:tab pos="357188" algn="l"/>
                </a:tabLst>
                <a:defRPr kumimoji="1">
                  <a:solidFill>
                    <a:schemeClr val="tx1"/>
                  </a:solidFill>
                  <a:latin typeface="Arial" charset="0"/>
                  <a:ea typeface="新細明體" pitchFamily="18" charset="-120"/>
                </a:defRPr>
              </a:lvl9pPr>
            </a:lstStyle>
            <a:p>
              <a:pPr fontAlgn="ctr">
                <a:buClr>
                  <a:srgbClr val="CC9900"/>
                </a:buClr>
                <a:buSzPct val="150000"/>
                <a:buFont typeface="Wingdings" pitchFamily="2" charset="2"/>
                <a:buNone/>
              </a:pPr>
              <a:r>
                <a:rPr kumimoji="0" lang="zh-TW" altLang="en-US" sz="2000" b="1" i="1">
                  <a:solidFill>
                    <a:srgbClr val="A50021"/>
                  </a:solidFill>
                  <a:latin typeface="標楷體" pitchFamily="65" charset="-120"/>
                  <a:ea typeface="標楷體" pitchFamily="65" charset="-120"/>
                  <a:cs typeface="Arial" charset="0"/>
                </a:rPr>
                <a:t>人的處理</a:t>
              </a:r>
            </a:p>
            <a:p>
              <a:pPr fontAlgn="ctr">
                <a:buClr>
                  <a:srgbClr val="CC9900"/>
                </a:buClr>
                <a:buSzPct val="150000"/>
                <a:buFont typeface="Wingdings" pitchFamily="2" charset="2"/>
                <a:buNone/>
              </a:pPr>
              <a:r>
                <a:rPr kumimoji="0" lang="zh-TW" altLang="en-US" sz="2000" b="1">
                  <a:solidFill>
                    <a:srgbClr val="000000"/>
                  </a:solidFill>
                  <a:latin typeface="標楷體" pitchFamily="65" charset="-120"/>
                  <a:ea typeface="標楷體" pitchFamily="65" charset="-120"/>
                  <a:cs typeface="Arial" charset="0"/>
                </a:rPr>
                <a:t>（服務直接對人的	身體）：</a:t>
              </a:r>
            </a:p>
            <a:p>
              <a:pPr fontAlgn="ctr">
                <a:buClr>
                  <a:srgbClr val="CC9900"/>
                </a:buClr>
                <a:buSzPct val="150000"/>
                <a:buFont typeface="Wingdings" pitchFamily="2" charset="2"/>
                <a:buChar char="§"/>
              </a:pPr>
              <a:r>
                <a:rPr kumimoji="0" lang="zh-TW" altLang="en-US" sz="2000" b="1">
                  <a:solidFill>
                    <a:srgbClr val="000000"/>
                  </a:solidFill>
                  <a:latin typeface="標楷體" pitchFamily="65" charset="-120"/>
                  <a:ea typeface="標楷體" pitchFamily="65" charset="-120"/>
                  <a:cs typeface="Arial" charset="0"/>
                </a:rPr>
                <a:t> 理髮</a:t>
              </a:r>
            </a:p>
            <a:p>
              <a:pPr fontAlgn="ctr">
                <a:buClr>
                  <a:srgbClr val="CC9900"/>
                </a:buClr>
                <a:buSzPct val="150000"/>
                <a:buFont typeface="Wingdings" pitchFamily="2" charset="2"/>
                <a:buChar char="§"/>
              </a:pPr>
              <a:r>
                <a:rPr kumimoji="0" lang="zh-TW" altLang="en-US" sz="2000" b="1">
                  <a:solidFill>
                    <a:srgbClr val="000000"/>
                  </a:solidFill>
                  <a:latin typeface="標楷體" pitchFamily="65" charset="-120"/>
                  <a:ea typeface="標楷體" pitchFamily="65" charset="-120"/>
                  <a:cs typeface="Arial" charset="0"/>
                </a:rPr>
                <a:t> 身體治療</a:t>
              </a:r>
            </a:p>
          </p:txBody>
        </p:sp>
        <p:sp>
          <p:nvSpPr>
            <p:cNvPr id="231438" name="Text Box 11"/>
            <p:cNvSpPr txBox="1">
              <a:spLocks noChangeArrowheads="1"/>
            </p:cNvSpPr>
            <p:nvPr/>
          </p:nvSpPr>
          <p:spPr bwMode="auto">
            <a:xfrm>
              <a:off x="2016" y="864"/>
              <a:ext cx="3456" cy="246"/>
            </a:xfrm>
            <a:prstGeom prst="rect">
              <a:avLst/>
            </a:prstGeom>
            <a:solidFill>
              <a:srgbClr val="C0C0C0">
                <a:alpha val="39999"/>
              </a:srgbClr>
            </a:solidFill>
            <a:ln w="9525" algn="ctr">
              <a:solidFill>
                <a:srgbClr val="000000"/>
              </a:solidFill>
              <a:miter lim="800000"/>
              <a:headEnd/>
              <a:tailEnd/>
            </a:ln>
          </p:spPr>
          <p:txBody>
            <a:bodyPr>
              <a:spAutoFit/>
            </a:bodyPr>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fontAlgn="base">
                <a:spcBef>
                  <a:spcPct val="0"/>
                </a:spcBef>
                <a:spcAft>
                  <a:spcPct val="0"/>
                </a:spcAft>
                <a:defRPr kumimoji="1">
                  <a:solidFill>
                    <a:schemeClr val="tx1"/>
                  </a:solidFill>
                  <a:latin typeface="Arial" charset="0"/>
                  <a:ea typeface="新細明體" pitchFamily="18" charset="-120"/>
                </a:defRPr>
              </a:lvl6pPr>
              <a:lvl7pPr marL="2971800" indent="-228600" fontAlgn="base">
                <a:spcBef>
                  <a:spcPct val="0"/>
                </a:spcBef>
                <a:spcAft>
                  <a:spcPct val="0"/>
                </a:spcAft>
                <a:defRPr kumimoji="1">
                  <a:solidFill>
                    <a:schemeClr val="tx1"/>
                  </a:solidFill>
                  <a:latin typeface="Arial" charset="0"/>
                  <a:ea typeface="新細明體" pitchFamily="18" charset="-120"/>
                </a:defRPr>
              </a:lvl7pPr>
              <a:lvl8pPr marL="3429000" indent="-228600" fontAlgn="base">
                <a:spcBef>
                  <a:spcPct val="0"/>
                </a:spcBef>
                <a:spcAft>
                  <a:spcPct val="0"/>
                </a:spcAft>
                <a:defRPr kumimoji="1">
                  <a:solidFill>
                    <a:schemeClr val="tx1"/>
                  </a:solidFill>
                  <a:latin typeface="Arial" charset="0"/>
                  <a:ea typeface="新細明體" pitchFamily="18" charset="-120"/>
                </a:defRPr>
              </a:lvl8pPr>
              <a:lvl9pPr marL="3886200" indent="-228600" fontAlgn="base">
                <a:spcBef>
                  <a:spcPct val="0"/>
                </a:spcBef>
                <a:spcAft>
                  <a:spcPct val="0"/>
                </a:spcAft>
                <a:defRPr kumimoji="1">
                  <a:solidFill>
                    <a:schemeClr val="tx1"/>
                  </a:solidFill>
                  <a:latin typeface="Arial" charset="0"/>
                  <a:ea typeface="新細明體" pitchFamily="18" charset="-120"/>
                </a:defRPr>
              </a:lvl9pPr>
            </a:lstStyle>
            <a:p>
              <a:pPr algn="ctr" fontAlgn="ctr">
                <a:lnSpc>
                  <a:spcPct val="95000"/>
                </a:lnSpc>
                <a:spcBef>
                  <a:spcPct val="50000"/>
                </a:spcBef>
                <a:buClr>
                  <a:srgbClr val="CC9900"/>
                </a:buClr>
                <a:buSzPct val="150000"/>
                <a:buFont typeface="Wingdings" pitchFamily="2" charset="2"/>
                <a:buNone/>
              </a:pPr>
              <a:r>
                <a:rPr kumimoji="0" lang="zh-TW" altLang="en-US" sz="2000" b="1" i="1">
                  <a:solidFill>
                    <a:srgbClr val="000066"/>
                  </a:solidFill>
                  <a:latin typeface="標楷體" pitchFamily="65" charset="-120"/>
                  <a:ea typeface="標楷體" pitchFamily="65" charset="-120"/>
                  <a:cs typeface="Arial" charset="0"/>
                </a:rPr>
                <a:t>服務接受者是人或所有物</a:t>
              </a:r>
            </a:p>
          </p:txBody>
        </p:sp>
        <p:sp>
          <p:nvSpPr>
            <p:cNvPr id="231439" name="Text Box 12"/>
            <p:cNvSpPr txBox="1">
              <a:spLocks noChangeArrowheads="1"/>
            </p:cNvSpPr>
            <p:nvPr/>
          </p:nvSpPr>
          <p:spPr bwMode="auto">
            <a:xfrm>
              <a:off x="3744" y="1440"/>
              <a:ext cx="1776" cy="1216"/>
            </a:xfrm>
            <a:prstGeom prst="rect">
              <a:avLst/>
            </a:prstGeom>
            <a:solidFill>
              <a:srgbClr val="FF0000">
                <a:alpha val="29019"/>
              </a:srgbClr>
            </a:solidFill>
            <a:ln w="9525" algn="ctr">
              <a:solidFill>
                <a:srgbClr val="000000"/>
              </a:solidFill>
              <a:miter lim="800000"/>
              <a:headEnd/>
              <a:tailEnd/>
            </a:ln>
          </p:spPr>
          <p:txBody>
            <a:bodyPr>
              <a:spAutoFit/>
            </a:bodyPr>
            <a:lstStyle>
              <a:lvl1pPr marL="114300">
                <a:tabLst>
                  <a:tab pos="357188" algn="l"/>
                </a:tabLst>
                <a:defRPr kumimoji="1">
                  <a:solidFill>
                    <a:schemeClr val="tx1"/>
                  </a:solidFill>
                  <a:latin typeface="Arial" charset="0"/>
                  <a:ea typeface="新細明體" pitchFamily="18" charset="-120"/>
                </a:defRPr>
              </a:lvl1pPr>
              <a:lvl2pPr marL="742950" indent="-285750">
                <a:tabLst>
                  <a:tab pos="357188" algn="l"/>
                </a:tabLst>
                <a:defRPr kumimoji="1">
                  <a:solidFill>
                    <a:schemeClr val="tx1"/>
                  </a:solidFill>
                  <a:latin typeface="Arial" charset="0"/>
                  <a:ea typeface="新細明體" pitchFamily="18" charset="-120"/>
                </a:defRPr>
              </a:lvl2pPr>
              <a:lvl3pPr marL="1143000" indent="-228600">
                <a:tabLst>
                  <a:tab pos="357188" algn="l"/>
                </a:tabLst>
                <a:defRPr kumimoji="1">
                  <a:solidFill>
                    <a:schemeClr val="tx1"/>
                  </a:solidFill>
                  <a:latin typeface="Arial" charset="0"/>
                  <a:ea typeface="新細明體" pitchFamily="18" charset="-120"/>
                </a:defRPr>
              </a:lvl3pPr>
              <a:lvl4pPr marL="1600200" indent="-228600">
                <a:tabLst>
                  <a:tab pos="357188" algn="l"/>
                </a:tabLst>
                <a:defRPr kumimoji="1">
                  <a:solidFill>
                    <a:schemeClr val="tx1"/>
                  </a:solidFill>
                  <a:latin typeface="Arial" charset="0"/>
                  <a:ea typeface="新細明體" pitchFamily="18" charset="-120"/>
                </a:defRPr>
              </a:lvl4pPr>
              <a:lvl5pPr marL="2057400" indent="-228600">
                <a:tabLst>
                  <a:tab pos="357188" algn="l"/>
                </a:tabLst>
                <a:defRPr kumimoji="1">
                  <a:solidFill>
                    <a:schemeClr val="tx1"/>
                  </a:solidFill>
                  <a:latin typeface="Arial" charset="0"/>
                  <a:ea typeface="新細明體" pitchFamily="18" charset="-120"/>
                </a:defRPr>
              </a:lvl5pPr>
              <a:lvl6pPr marL="2514600" indent="-228600" fontAlgn="base">
                <a:spcBef>
                  <a:spcPct val="0"/>
                </a:spcBef>
                <a:spcAft>
                  <a:spcPct val="0"/>
                </a:spcAft>
                <a:tabLst>
                  <a:tab pos="357188" algn="l"/>
                </a:tabLst>
                <a:defRPr kumimoji="1">
                  <a:solidFill>
                    <a:schemeClr val="tx1"/>
                  </a:solidFill>
                  <a:latin typeface="Arial" charset="0"/>
                  <a:ea typeface="新細明體" pitchFamily="18" charset="-120"/>
                </a:defRPr>
              </a:lvl6pPr>
              <a:lvl7pPr marL="2971800" indent="-228600" fontAlgn="base">
                <a:spcBef>
                  <a:spcPct val="0"/>
                </a:spcBef>
                <a:spcAft>
                  <a:spcPct val="0"/>
                </a:spcAft>
                <a:tabLst>
                  <a:tab pos="357188" algn="l"/>
                </a:tabLst>
                <a:defRPr kumimoji="1">
                  <a:solidFill>
                    <a:schemeClr val="tx1"/>
                  </a:solidFill>
                  <a:latin typeface="Arial" charset="0"/>
                  <a:ea typeface="新細明體" pitchFamily="18" charset="-120"/>
                </a:defRPr>
              </a:lvl7pPr>
              <a:lvl8pPr marL="3429000" indent="-228600" fontAlgn="base">
                <a:spcBef>
                  <a:spcPct val="0"/>
                </a:spcBef>
                <a:spcAft>
                  <a:spcPct val="0"/>
                </a:spcAft>
                <a:tabLst>
                  <a:tab pos="357188" algn="l"/>
                </a:tabLst>
                <a:defRPr kumimoji="1">
                  <a:solidFill>
                    <a:schemeClr val="tx1"/>
                  </a:solidFill>
                  <a:latin typeface="Arial" charset="0"/>
                  <a:ea typeface="新細明體" pitchFamily="18" charset="-120"/>
                </a:defRPr>
              </a:lvl8pPr>
              <a:lvl9pPr marL="3886200" indent="-228600" fontAlgn="base">
                <a:spcBef>
                  <a:spcPct val="0"/>
                </a:spcBef>
                <a:spcAft>
                  <a:spcPct val="0"/>
                </a:spcAft>
                <a:tabLst>
                  <a:tab pos="357188" algn="l"/>
                </a:tabLst>
                <a:defRPr kumimoji="1">
                  <a:solidFill>
                    <a:schemeClr val="tx1"/>
                  </a:solidFill>
                  <a:latin typeface="Arial" charset="0"/>
                  <a:ea typeface="新細明體" pitchFamily="18" charset="-120"/>
                </a:defRPr>
              </a:lvl9pPr>
            </a:lstStyle>
            <a:p>
              <a:pPr fontAlgn="ctr">
                <a:buClr>
                  <a:srgbClr val="CC9900"/>
                </a:buClr>
                <a:buSzPct val="150000"/>
                <a:buFont typeface="Wingdings" pitchFamily="2" charset="2"/>
                <a:buNone/>
              </a:pPr>
              <a:r>
                <a:rPr kumimoji="0" lang="zh-TW" altLang="en-US" sz="2000" b="1" i="1">
                  <a:solidFill>
                    <a:srgbClr val="A50021"/>
                  </a:solidFill>
                  <a:latin typeface="標楷體" pitchFamily="65" charset="-120"/>
                  <a:ea typeface="標楷體" pitchFamily="65" charset="-120"/>
                  <a:cs typeface="Arial" charset="0"/>
                </a:rPr>
                <a:t>物的處理</a:t>
              </a:r>
            </a:p>
            <a:p>
              <a:pPr fontAlgn="ctr">
                <a:buClr>
                  <a:srgbClr val="CC9900"/>
                </a:buClr>
                <a:buSzPct val="150000"/>
                <a:buFont typeface="Wingdings" pitchFamily="2" charset="2"/>
                <a:buNone/>
              </a:pPr>
              <a:r>
                <a:rPr kumimoji="0" lang="zh-TW" altLang="en-US" sz="2000" b="1">
                  <a:solidFill>
                    <a:srgbClr val="000000"/>
                  </a:solidFill>
                  <a:latin typeface="標楷體" pitchFamily="65" charset="-120"/>
                  <a:ea typeface="標楷體" pitchFamily="65" charset="-120"/>
                  <a:cs typeface="Arial" charset="0"/>
                </a:rPr>
                <a:t>（服務直接對所有	物）：</a:t>
              </a:r>
            </a:p>
            <a:p>
              <a:pPr fontAlgn="ctr">
                <a:buClr>
                  <a:srgbClr val="CC9900"/>
                </a:buClr>
                <a:buSzPct val="150000"/>
                <a:buFont typeface="Wingdings" pitchFamily="2" charset="2"/>
                <a:buChar char="§"/>
              </a:pPr>
              <a:r>
                <a:rPr kumimoji="0" lang="zh-TW" altLang="en-US" sz="2000" b="1">
                  <a:solidFill>
                    <a:srgbClr val="000000"/>
                  </a:solidFill>
                  <a:latin typeface="標楷體" pitchFamily="65" charset="-120"/>
                  <a:ea typeface="標楷體" pitchFamily="65" charset="-120"/>
                  <a:cs typeface="Arial" charset="0"/>
                </a:rPr>
                <a:t> 加油</a:t>
              </a:r>
            </a:p>
            <a:p>
              <a:pPr fontAlgn="ctr">
                <a:buClr>
                  <a:srgbClr val="CC9900"/>
                </a:buClr>
                <a:buSzPct val="150000"/>
                <a:buFont typeface="Wingdings" pitchFamily="2" charset="2"/>
                <a:buChar char="§"/>
              </a:pPr>
              <a:r>
                <a:rPr kumimoji="0" lang="zh-TW" altLang="en-US" sz="2000" b="1">
                  <a:solidFill>
                    <a:srgbClr val="000000"/>
                  </a:solidFill>
                  <a:latin typeface="標楷體" pitchFamily="65" charset="-120"/>
                  <a:ea typeface="標楷體" pitchFamily="65" charset="-120"/>
                  <a:cs typeface="Arial" charset="0"/>
                </a:rPr>
                <a:t> 廢棄物處理</a:t>
              </a:r>
              <a:r>
                <a:rPr kumimoji="0" lang="en-US" altLang="zh-TW" sz="2000" b="1">
                  <a:solidFill>
                    <a:srgbClr val="000000"/>
                  </a:solidFill>
                  <a:latin typeface="標楷體" pitchFamily="65" charset="-120"/>
                  <a:ea typeface="標楷體" pitchFamily="65" charset="-120"/>
                  <a:cs typeface="Arial" charset="0"/>
                </a:rPr>
                <a:t>/</a:t>
              </a:r>
              <a:r>
                <a:rPr kumimoji="0" lang="zh-TW" altLang="en-US" sz="2000" b="1">
                  <a:solidFill>
                    <a:srgbClr val="000000"/>
                  </a:solidFill>
                  <a:latin typeface="標楷體" pitchFamily="65" charset="-120"/>
                  <a:ea typeface="標楷體" pitchFamily="65" charset="-120"/>
                  <a:cs typeface="Arial" charset="0"/>
                </a:rPr>
                <a:t>資源回	收</a:t>
              </a:r>
            </a:p>
          </p:txBody>
        </p:sp>
        <p:sp>
          <p:nvSpPr>
            <p:cNvPr id="231440" name="Text Box 14"/>
            <p:cNvSpPr txBox="1">
              <a:spLocks noChangeArrowheads="1"/>
            </p:cNvSpPr>
            <p:nvPr/>
          </p:nvSpPr>
          <p:spPr bwMode="auto">
            <a:xfrm>
              <a:off x="2016" y="2784"/>
              <a:ext cx="1632" cy="1024"/>
            </a:xfrm>
            <a:prstGeom prst="rect">
              <a:avLst/>
            </a:prstGeom>
            <a:solidFill>
              <a:srgbClr val="CCFFFF">
                <a:alpha val="52940"/>
              </a:srgbClr>
            </a:solidFill>
            <a:ln w="9525" algn="ctr">
              <a:solidFill>
                <a:srgbClr val="000000"/>
              </a:solidFill>
              <a:miter lim="800000"/>
              <a:headEnd/>
              <a:tailEnd/>
            </a:ln>
          </p:spPr>
          <p:txBody>
            <a:bodyPr>
              <a:spAutoFit/>
            </a:bodyPr>
            <a:lstStyle>
              <a:lvl1pPr marL="114300">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fontAlgn="base">
                <a:spcBef>
                  <a:spcPct val="0"/>
                </a:spcBef>
                <a:spcAft>
                  <a:spcPct val="0"/>
                </a:spcAft>
                <a:defRPr kumimoji="1">
                  <a:solidFill>
                    <a:schemeClr val="tx1"/>
                  </a:solidFill>
                  <a:latin typeface="Arial" charset="0"/>
                  <a:ea typeface="新細明體" pitchFamily="18" charset="-120"/>
                </a:defRPr>
              </a:lvl6pPr>
              <a:lvl7pPr marL="2971800" indent="-228600" fontAlgn="base">
                <a:spcBef>
                  <a:spcPct val="0"/>
                </a:spcBef>
                <a:spcAft>
                  <a:spcPct val="0"/>
                </a:spcAft>
                <a:defRPr kumimoji="1">
                  <a:solidFill>
                    <a:schemeClr val="tx1"/>
                  </a:solidFill>
                  <a:latin typeface="Arial" charset="0"/>
                  <a:ea typeface="新細明體" pitchFamily="18" charset="-120"/>
                </a:defRPr>
              </a:lvl7pPr>
              <a:lvl8pPr marL="3429000" indent="-228600" fontAlgn="base">
                <a:spcBef>
                  <a:spcPct val="0"/>
                </a:spcBef>
                <a:spcAft>
                  <a:spcPct val="0"/>
                </a:spcAft>
                <a:defRPr kumimoji="1">
                  <a:solidFill>
                    <a:schemeClr val="tx1"/>
                  </a:solidFill>
                  <a:latin typeface="Arial" charset="0"/>
                  <a:ea typeface="新細明體" pitchFamily="18" charset="-120"/>
                </a:defRPr>
              </a:lvl8pPr>
              <a:lvl9pPr marL="3886200" indent="-228600" fontAlgn="base">
                <a:spcBef>
                  <a:spcPct val="0"/>
                </a:spcBef>
                <a:spcAft>
                  <a:spcPct val="0"/>
                </a:spcAft>
                <a:defRPr kumimoji="1">
                  <a:solidFill>
                    <a:schemeClr val="tx1"/>
                  </a:solidFill>
                  <a:latin typeface="Arial" charset="0"/>
                  <a:ea typeface="新細明體" pitchFamily="18" charset="-120"/>
                </a:defRPr>
              </a:lvl9pPr>
            </a:lstStyle>
            <a:p>
              <a:pPr fontAlgn="ctr">
                <a:buClr>
                  <a:srgbClr val="CC9900"/>
                </a:buClr>
                <a:buSzPct val="150000"/>
                <a:buFont typeface="Wingdings" pitchFamily="2" charset="2"/>
                <a:buNone/>
              </a:pPr>
              <a:r>
                <a:rPr kumimoji="0" lang="zh-TW" altLang="en-US" sz="2000" b="1" i="1">
                  <a:solidFill>
                    <a:srgbClr val="A50021"/>
                  </a:solidFill>
                  <a:latin typeface="標楷體" pitchFamily="65" charset="-120"/>
                  <a:ea typeface="標楷體" pitchFamily="65" charset="-120"/>
                  <a:cs typeface="Arial" charset="0"/>
                </a:rPr>
                <a:t>心靈鼓舞的處理</a:t>
              </a:r>
            </a:p>
            <a:p>
              <a:pPr fontAlgn="ctr">
                <a:buClr>
                  <a:srgbClr val="CC9900"/>
                </a:buClr>
                <a:buSzPct val="150000"/>
                <a:buFont typeface="Wingdings" pitchFamily="2" charset="2"/>
                <a:buNone/>
              </a:pPr>
              <a:r>
                <a:rPr kumimoji="0" lang="zh-TW" altLang="en-US" sz="2000" b="1">
                  <a:solidFill>
                    <a:srgbClr val="000000"/>
                  </a:solidFill>
                  <a:latin typeface="標楷體" pitchFamily="65" charset="-120"/>
                  <a:ea typeface="標楷體" pitchFamily="65" charset="-120"/>
                  <a:cs typeface="Arial" charset="0"/>
                </a:rPr>
                <a:t>（服務直接對人的心靈）：</a:t>
              </a:r>
            </a:p>
            <a:p>
              <a:pPr fontAlgn="ctr">
                <a:buClr>
                  <a:srgbClr val="CC9900"/>
                </a:buClr>
                <a:buSzPct val="150000"/>
                <a:buFont typeface="Wingdings" pitchFamily="2" charset="2"/>
                <a:buChar char="§"/>
              </a:pPr>
              <a:r>
                <a:rPr kumimoji="0" lang="zh-TW" altLang="en-US" sz="2000" b="1">
                  <a:solidFill>
                    <a:srgbClr val="000000"/>
                  </a:solidFill>
                  <a:latin typeface="標楷體" pitchFamily="65" charset="-120"/>
                  <a:ea typeface="標楷體" pitchFamily="65" charset="-120"/>
                  <a:cs typeface="Arial" charset="0"/>
                </a:rPr>
                <a:t>  教育</a:t>
              </a:r>
            </a:p>
            <a:p>
              <a:pPr fontAlgn="ctr">
                <a:buClr>
                  <a:srgbClr val="CC9900"/>
                </a:buClr>
                <a:buSzPct val="150000"/>
                <a:buFont typeface="Wingdings" pitchFamily="2" charset="2"/>
                <a:buChar char="§"/>
              </a:pPr>
              <a:r>
                <a:rPr kumimoji="0" lang="zh-TW" altLang="en-US" sz="2000" b="1">
                  <a:solidFill>
                    <a:srgbClr val="000000"/>
                  </a:solidFill>
                  <a:latin typeface="標楷體" pitchFamily="65" charset="-120"/>
                  <a:ea typeface="標楷體" pitchFamily="65" charset="-120"/>
                  <a:cs typeface="Arial" charset="0"/>
                </a:rPr>
                <a:t>  廣告</a:t>
              </a:r>
              <a:r>
                <a:rPr kumimoji="0" lang="en-US" altLang="zh-TW" sz="2000" b="1">
                  <a:solidFill>
                    <a:srgbClr val="000000"/>
                  </a:solidFill>
                  <a:latin typeface="標楷體" pitchFamily="65" charset="-120"/>
                  <a:ea typeface="標楷體" pitchFamily="65" charset="-120"/>
                  <a:cs typeface="Arial" charset="0"/>
                </a:rPr>
                <a:t>/</a:t>
              </a:r>
              <a:r>
                <a:rPr kumimoji="0" lang="zh-TW" altLang="en-US" sz="2000" b="1">
                  <a:solidFill>
                    <a:srgbClr val="000000"/>
                  </a:solidFill>
                  <a:latin typeface="標楷體" pitchFamily="65" charset="-120"/>
                  <a:ea typeface="標楷體" pitchFamily="65" charset="-120"/>
                  <a:cs typeface="Arial" charset="0"/>
                </a:rPr>
                <a:t>公共關係</a:t>
              </a:r>
            </a:p>
          </p:txBody>
        </p:sp>
        <p:sp>
          <p:nvSpPr>
            <p:cNvPr id="231441" name="Text Box 16"/>
            <p:cNvSpPr txBox="1">
              <a:spLocks noChangeArrowheads="1"/>
            </p:cNvSpPr>
            <p:nvPr/>
          </p:nvSpPr>
          <p:spPr bwMode="auto">
            <a:xfrm>
              <a:off x="288" y="2778"/>
              <a:ext cx="1680" cy="246"/>
            </a:xfrm>
            <a:prstGeom prst="rect">
              <a:avLst/>
            </a:prstGeom>
            <a:solidFill>
              <a:srgbClr val="99CC00">
                <a:alpha val="39999"/>
              </a:srgbClr>
            </a:solidFill>
            <a:ln w="9525" algn="ctr">
              <a:solidFill>
                <a:srgbClr val="000000"/>
              </a:solidFill>
              <a:miter lim="800000"/>
              <a:headEnd/>
              <a:tailEnd/>
            </a:ln>
          </p:spPr>
          <p:txBody>
            <a:bodyPr>
              <a:spAutoFit/>
            </a:bodyPr>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fontAlgn="base">
                <a:spcBef>
                  <a:spcPct val="0"/>
                </a:spcBef>
                <a:spcAft>
                  <a:spcPct val="0"/>
                </a:spcAft>
                <a:defRPr kumimoji="1">
                  <a:solidFill>
                    <a:schemeClr val="tx1"/>
                  </a:solidFill>
                  <a:latin typeface="Arial" charset="0"/>
                  <a:ea typeface="新細明體" pitchFamily="18" charset="-120"/>
                </a:defRPr>
              </a:lvl6pPr>
              <a:lvl7pPr marL="2971800" indent="-228600" fontAlgn="base">
                <a:spcBef>
                  <a:spcPct val="0"/>
                </a:spcBef>
                <a:spcAft>
                  <a:spcPct val="0"/>
                </a:spcAft>
                <a:defRPr kumimoji="1">
                  <a:solidFill>
                    <a:schemeClr val="tx1"/>
                  </a:solidFill>
                  <a:latin typeface="Arial" charset="0"/>
                  <a:ea typeface="新細明體" pitchFamily="18" charset="-120"/>
                </a:defRPr>
              </a:lvl7pPr>
              <a:lvl8pPr marL="3429000" indent="-228600" fontAlgn="base">
                <a:spcBef>
                  <a:spcPct val="0"/>
                </a:spcBef>
                <a:spcAft>
                  <a:spcPct val="0"/>
                </a:spcAft>
                <a:defRPr kumimoji="1">
                  <a:solidFill>
                    <a:schemeClr val="tx1"/>
                  </a:solidFill>
                  <a:latin typeface="Arial" charset="0"/>
                  <a:ea typeface="新細明體" pitchFamily="18" charset="-120"/>
                </a:defRPr>
              </a:lvl8pPr>
              <a:lvl9pPr marL="3886200" indent="-228600" fontAlgn="base">
                <a:spcBef>
                  <a:spcPct val="0"/>
                </a:spcBef>
                <a:spcAft>
                  <a:spcPct val="0"/>
                </a:spcAft>
                <a:defRPr kumimoji="1">
                  <a:solidFill>
                    <a:schemeClr val="tx1"/>
                  </a:solidFill>
                  <a:latin typeface="Arial" charset="0"/>
                  <a:ea typeface="新細明體" pitchFamily="18" charset="-120"/>
                </a:defRPr>
              </a:lvl9pPr>
            </a:lstStyle>
            <a:p>
              <a:pPr algn="ctr" fontAlgn="ctr">
                <a:lnSpc>
                  <a:spcPct val="95000"/>
                </a:lnSpc>
                <a:spcBef>
                  <a:spcPct val="50000"/>
                </a:spcBef>
                <a:buClr>
                  <a:srgbClr val="CC9900"/>
                </a:buClr>
                <a:buSzPct val="150000"/>
                <a:buFont typeface="Wingdings" pitchFamily="2" charset="2"/>
                <a:buNone/>
              </a:pPr>
              <a:r>
                <a:rPr kumimoji="0" lang="zh-TW" altLang="en-US" sz="2000" b="1">
                  <a:solidFill>
                    <a:srgbClr val="000000"/>
                  </a:solidFill>
                  <a:latin typeface="標楷體" pitchFamily="65" charset="-120"/>
                  <a:ea typeface="標楷體" pitchFamily="65" charset="-120"/>
                  <a:cs typeface="Arial" charset="0"/>
                </a:rPr>
                <a:t>無形的行為</a:t>
              </a:r>
            </a:p>
          </p:txBody>
        </p:sp>
      </p:grpSp>
    </p:spTree>
    <p:extLst>
      <p:ext uri="{BB962C8B-B14F-4D97-AF65-F5344CB8AC3E}">
        <p14:creationId xmlns:p14="http://schemas.microsoft.com/office/powerpoint/2010/main" val="19870685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474" name="Picture 2" descr="圖片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688" y="1600200"/>
            <a:ext cx="3516312" cy="2012950"/>
          </a:xfrm>
          <a:prstGeom prst="rect">
            <a:avLst/>
          </a:prstGeom>
          <a:noFill/>
          <a:extLst>
            <a:ext uri="{909E8E84-426E-40DD-AFC4-6F175D3DCCD1}">
              <a14:hiddenFill xmlns:a14="http://schemas.microsoft.com/office/drawing/2010/main">
                <a:solidFill>
                  <a:srgbClr val="FFFFFF"/>
                </a:solidFill>
              </a14:hiddenFill>
            </a:ext>
          </a:extLst>
        </p:spPr>
      </p:pic>
      <p:sp>
        <p:nvSpPr>
          <p:cNvPr id="233475" name="Rectangle 3"/>
          <p:cNvSpPr>
            <a:spLocks noGrp="1" noChangeArrowheads="1"/>
          </p:cNvSpPr>
          <p:nvPr>
            <p:ph type="body" idx="4294967295"/>
          </p:nvPr>
        </p:nvSpPr>
        <p:spPr>
          <a:xfrm>
            <a:off x="4756150" y="1447800"/>
            <a:ext cx="3930650" cy="4610100"/>
          </a:xfrm>
          <a:solidFill>
            <a:srgbClr val="3366FF">
              <a:alpha val="25882"/>
            </a:srgbClr>
          </a:solidFill>
          <a:ln>
            <a:solidFill>
              <a:srgbClr val="000000"/>
            </a:solidFill>
            <a:miter lim="800000"/>
            <a:headEnd/>
            <a:tailEnd/>
          </a:ln>
        </p:spPr>
        <p:txBody>
          <a:bodyPr lIns="92075" tIns="46038" rIns="92075" bIns="46038"/>
          <a:lstStyle/>
          <a:p>
            <a:pPr marL="285750" indent="-285750">
              <a:spcBef>
                <a:spcPct val="5000"/>
              </a:spcBef>
              <a:buFontTx/>
              <a:buNone/>
            </a:pPr>
            <a:r>
              <a:rPr lang="zh-TW" altLang="en-US" sz="2200"/>
              <a:t>人的處理</a:t>
            </a:r>
          </a:p>
          <a:p>
            <a:pPr marL="285750" indent="-285750"/>
            <a:r>
              <a:rPr lang="zh-TW" altLang="en-US" sz="2200"/>
              <a:t>顧客必須：</a:t>
            </a:r>
          </a:p>
          <a:p>
            <a:pPr marL="682625" lvl="1" indent="-282575"/>
            <a:r>
              <a:rPr lang="zh-TW" altLang="en-US" sz="2200"/>
              <a:t>親自到服務現場</a:t>
            </a:r>
          </a:p>
          <a:p>
            <a:pPr marL="682625" lvl="1" indent="-282575"/>
            <a:r>
              <a:rPr lang="zh-TW" altLang="en-US" sz="2200"/>
              <a:t>主動參與服務作業共同生產</a:t>
            </a:r>
          </a:p>
          <a:p>
            <a:pPr marL="285750" indent="-285750"/>
            <a:r>
              <a:rPr lang="zh-TW" altLang="en-US" sz="2200"/>
              <a:t>管理者應從顧客觀點思考流程和產出</a:t>
            </a:r>
          </a:p>
          <a:p>
            <a:pPr marL="682625" lvl="1" indent="-282575"/>
            <a:r>
              <a:rPr lang="zh-TW" altLang="en-US" sz="2200"/>
              <a:t>了解利益與顧客的非財務性成本：</a:t>
            </a:r>
          </a:p>
          <a:p>
            <a:pPr marL="1146175" lvl="2" indent="-290513"/>
            <a:r>
              <a:rPr lang="zh-TW" altLang="en-US" sz="2200"/>
              <a:t> 時間、心力、體力</a:t>
            </a:r>
          </a:p>
        </p:txBody>
      </p:sp>
      <p:pic>
        <p:nvPicPr>
          <p:cNvPr id="233476" name="Picture 4" descr="j019848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4191000"/>
            <a:ext cx="22860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3477" name="Line 53"/>
          <p:cNvSpPr>
            <a:spLocks noChangeShapeType="1"/>
          </p:cNvSpPr>
          <p:nvPr/>
        </p:nvSpPr>
        <p:spPr bwMode="auto">
          <a:xfrm flipV="1">
            <a:off x="2514600" y="1524000"/>
            <a:ext cx="2133600" cy="30480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3478" name="Line 54"/>
          <p:cNvSpPr>
            <a:spLocks noChangeShapeType="1"/>
          </p:cNvSpPr>
          <p:nvPr/>
        </p:nvSpPr>
        <p:spPr bwMode="auto">
          <a:xfrm>
            <a:off x="2514600" y="2590800"/>
            <a:ext cx="2133600" cy="381000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3479" name="Rectangle 56"/>
          <p:cNvSpPr>
            <a:spLocks noGrp="1" noChangeArrowheads="1"/>
          </p:cNvSpPr>
          <p:nvPr>
            <p:ph type="title" idx="4294967295"/>
          </p:nvPr>
        </p:nvSpPr>
        <p:spPr>
          <a:noFill/>
        </p:spPr>
        <p:txBody>
          <a:bodyPr lIns="92075" tIns="46038" rIns="92075" bIns="46038"/>
          <a:lstStyle/>
          <a:p>
            <a:r>
              <a:rPr lang="zh-TW" altLang="en-US">
                <a:latin typeface="標楷體" pitchFamily="65" charset="-120"/>
              </a:rPr>
              <a:t>人的處理</a:t>
            </a:r>
          </a:p>
        </p:txBody>
      </p:sp>
    </p:spTree>
    <p:extLst>
      <p:ext uri="{BB962C8B-B14F-4D97-AF65-F5344CB8AC3E}">
        <p14:creationId xmlns:p14="http://schemas.microsoft.com/office/powerpoint/2010/main" val="9216194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idx="4294967295"/>
          </p:nvPr>
        </p:nvSpPr>
        <p:spPr/>
        <p:txBody>
          <a:bodyPr lIns="92075" tIns="46038" rIns="92075" bIns="46038"/>
          <a:lstStyle/>
          <a:p>
            <a:r>
              <a:rPr lang="zh-TW" altLang="en-US">
                <a:latin typeface="標楷體" pitchFamily="65" charset="-120"/>
              </a:rPr>
              <a:t>物的處理</a:t>
            </a:r>
          </a:p>
        </p:txBody>
      </p:sp>
      <p:sp>
        <p:nvSpPr>
          <p:cNvPr id="235523" name="Rectangle 22"/>
          <p:cNvSpPr>
            <a:spLocks noChangeArrowheads="1"/>
          </p:cNvSpPr>
          <p:nvPr/>
        </p:nvSpPr>
        <p:spPr bwMode="auto">
          <a:xfrm>
            <a:off x="4648200" y="1524000"/>
            <a:ext cx="4191000" cy="4876800"/>
          </a:xfrm>
          <a:prstGeom prst="rect">
            <a:avLst/>
          </a:prstGeom>
          <a:solidFill>
            <a:srgbClr val="FF0000">
              <a:alpha val="29019"/>
            </a:srgbClr>
          </a:solidFill>
          <a:ln w="9525">
            <a:solidFill>
              <a:srgbClr val="000000"/>
            </a:solidFill>
            <a:miter lim="800000"/>
            <a:headEnd/>
            <a:tailEnd/>
          </a:ln>
        </p:spPr>
        <p:txBody>
          <a:bodyPr lIns="92075" tIns="46038" rIns="92075" bIns="46038"/>
          <a:lstStyle/>
          <a:p>
            <a:pPr marL="285750" indent="-285750">
              <a:lnSpc>
                <a:spcPct val="90000"/>
              </a:lnSpc>
              <a:spcBef>
                <a:spcPct val="70000"/>
              </a:spcBef>
              <a:spcAft>
                <a:spcPct val="35000"/>
              </a:spcAft>
              <a:buClr>
                <a:srgbClr val="CC9900"/>
              </a:buClr>
              <a:buFont typeface="Wingdings" pitchFamily="2" charset="2"/>
              <a:buNone/>
            </a:pPr>
            <a:r>
              <a:rPr kumimoji="0" lang="zh-TW" altLang="en-US" sz="2200" b="1">
                <a:solidFill>
                  <a:srgbClr val="A30105"/>
                </a:solidFill>
                <a:ea typeface="標楷體" pitchFamily="65" charset="-120"/>
                <a:cs typeface="Arial" charset="0"/>
              </a:rPr>
              <a:t>物的處理</a:t>
            </a:r>
          </a:p>
          <a:p>
            <a:pPr marL="285750" indent="-285750">
              <a:lnSpc>
                <a:spcPct val="90000"/>
              </a:lnSpc>
              <a:spcBef>
                <a:spcPct val="70000"/>
              </a:spcBef>
              <a:spcAft>
                <a:spcPct val="35000"/>
              </a:spcAft>
              <a:buClr>
                <a:srgbClr val="CC9900"/>
              </a:buClr>
              <a:buFont typeface="Wingdings" pitchFamily="2" charset="2"/>
              <a:buChar char="§"/>
            </a:pPr>
            <a:r>
              <a:rPr kumimoji="0" lang="zh-TW" altLang="en-US" sz="2200" b="1">
                <a:solidFill>
                  <a:srgbClr val="A30105"/>
                </a:solidFill>
                <a:ea typeface="標楷體" pitchFamily="65" charset="-120"/>
                <a:cs typeface="Arial" charset="0"/>
              </a:rPr>
              <a:t>相對於人的處哩，顧客較少親自參與</a:t>
            </a:r>
          </a:p>
          <a:p>
            <a:pPr marL="285750" indent="-285750">
              <a:lnSpc>
                <a:spcPct val="90000"/>
              </a:lnSpc>
              <a:spcBef>
                <a:spcPct val="70000"/>
              </a:spcBef>
              <a:spcAft>
                <a:spcPct val="35000"/>
              </a:spcAft>
              <a:buClr>
                <a:srgbClr val="CC9900"/>
              </a:buClr>
              <a:buFont typeface="Wingdings" pitchFamily="2" charset="2"/>
              <a:buChar char="§"/>
            </a:pPr>
            <a:r>
              <a:rPr kumimoji="0" lang="zh-TW" altLang="en-US" sz="2200" b="1">
                <a:solidFill>
                  <a:srgbClr val="A30105"/>
                </a:solidFill>
                <a:ea typeface="標楷體" pitchFamily="65" charset="-120"/>
                <a:cs typeface="Arial" charset="0"/>
              </a:rPr>
              <a:t>涉入是有限的</a:t>
            </a:r>
          </a:p>
          <a:p>
            <a:pPr marL="285750" indent="-285750">
              <a:lnSpc>
                <a:spcPct val="90000"/>
              </a:lnSpc>
              <a:spcBef>
                <a:spcPct val="70000"/>
              </a:spcBef>
              <a:spcAft>
                <a:spcPct val="35000"/>
              </a:spcAft>
              <a:buClr>
                <a:srgbClr val="CC9900"/>
              </a:buClr>
              <a:buFont typeface="Wingdings" pitchFamily="2" charset="2"/>
              <a:buChar char="§"/>
            </a:pPr>
            <a:r>
              <a:rPr kumimoji="0" lang="zh-TW" altLang="en-US" sz="2200" b="1">
                <a:solidFill>
                  <a:srgbClr val="A30105"/>
                </a:solidFill>
                <a:ea typeface="標楷體" pitchFamily="65" charset="-120"/>
                <a:cs typeface="Arial" charset="0"/>
              </a:rPr>
              <a:t>生產和消費分離</a:t>
            </a:r>
            <a:endParaRPr kumimoji="0" lang="zh-TW" altLang="en-US" sz="2200">
              <a:solidFill>
                <a:srgbClr val="000066"/>
              </a:solidFill>
              <a:ea typeface="標楷體" pitchFamily="65" charset="-120"/>
              <a:cs typeface="Arial" charset="0"/>
            </a:endParaRPr>
          </a:p>
        </p:txBody>
      </p:sp>
      <p:sp>
        <p:nvSpPr>
          <p:cNvPr id="235524" name="Line 26"/>
          <p:cNvSpPr>
            <a:spLocks noChangeShapeType="1"/>
          </p:cNvSpPr>
          <p:nvPr/>
        </p:nvSpPr>
        <p:spPr bwMode="auto">
          <a:xfrm flipV="1">
            <a:off x="3771900" y="1524000"/>
            <a:ext cx="876300" cy="295275"/>
          </a:xfrm>
          <a:prstGeom prst="line">
            <a:avLst/>
          </a:prstGeom>
          <a:noFill/>
          <a:ln w="9525">
            <a:solidFill>
              <a:srgbClr val="0C03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5525" name="Line 27"/>
          <p:cNvSpPr>
            <a:spLocks noChangeShapeType="1"/>
          </p:cNvSpPr>
          <p:nvPr/>
        </p:nvSpPr>
        <p:spPr bwMode="auto">
          <a:xfrm>
            <a:off x="3781425" y="2600325"/>
            <a:ext cx="866775" cy="3800475"/>
          </a:xfrm>
          <a:prstGeom prst="line">
            <a:avLst/>
          </a:prstGeom>
          <a:noFill/>
          <a:ln w="9525">
            <a:solidFill>
              <a:srgbClr val="0C0300"/>
            </a:solidFill>
            <a:round/>
            <a:headEnd/>
            <a:tailEnd/>
          </a:ln>
          <a:extLst>
            <a:ext uri="{909E8E84-426E-40DD-AFC4-6F175D3DCCD1}">
              <a14:hiddenFill xmlns:a14="http://schemas.microsoft.com/office/drawing/2010/main">
                <a:noFill/>
              </a14:hiddenFill>
            </a:ext>
          </a:extLst>
        </p:spPr>
        <p:txBody>
          <a:bodyPr/>
          <a:lstStyle/>
          <a:p>
            <a:endParaRPr lang="zh-TW" altLang="en-US"/>
          </a:p>
        </p:txBody>
      </p:sp>
      <p:pic>
        <p:nvPicPr>
          <p:cNvPr id="235526" name="Picture 6" descr="圖片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688" y="1600200"/>
            <a:ext cx="3516312" cy="201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526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570" name="Picture 2" descr="圖片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688" y="1219200"/>
            <a:ext cx="4049712" cy="2667000"/>
          </a:xfrm>
          <a:prstGeom prst="rect">
            <a:avLst/>
          </a:prstGeom>
          <a:noFill/>
          <a:extLst>
            <a:ext uri="{909E8E84-426E-40DD-AFC4-6F175D3DCCD1}">
              <a14:hiddenFill xmlns:a14="http://schemas.microsoft.com/office/drawing/2010/main">
                <a:solidFill>
                  <a:srgbClr val="FFFFFF"/>
                </a:solidFill>
              </a14:hiddenFill>
            </a:ext>
          </a:extLst>
        </p:spPr>
      </p:pic>
      <p:sp>
        <p:nvSpPr>
          <p:cNvPr id="237571" name="Rectangle 2"/>
          <p:cNvSpPr>
            <a:spLocks noGrp="1" noChangeArrowheads="1"/>
          </p:cNvSpPr>
          <p:nvPr>
            <p:ph type="title" idx="4294967295"/>
          </p:nvPr>
        </p:nvSpPr>
        <p:spPr/>
        <p:txBody>
          <a:bodyPr lIns="92075" tIns="46038" rIns="92075" bIns="46038"/>
          <a:lstStyle/>
          <a:p>
            <a:r>
              <a:rPr lang="zh-TW" altLang="en-US">
                <a:latin typeface="標楷體" pitchFamily="65" charset="-120"/>
              </a:rPr>
              <a:t>心靈鼓舞的處理</a:t>
            </a:r>
          </a:p>
        </p:txBody>
      </p:sp>
      <p:sp>
        <p:nvSpPr>
          <p:cNvPr id="237572" name="Rectangle 5"/>
          <p:cNvSpPr>
            <a:spLocks noChangeArrowheads="1"/>
          </p:cNvSpPr>
          <p:nvPr/>
        </p:nvSpPr>
        <p:spPr bwMode="auto">
          <a:xfrm>
            <a:off x="4648200" y="1524000"/>
            <a:ext cx="4343400" cy="4876800"/>
          </a:xfrm>
          <a:prstGeom prst="rect">
            <a:avLst/>
          </a:prstGeom>
          <a:solidFill>
            <a:srgbClr val="CCFFFF">
              <a:alpha val="52940"/>
            </a:srgbClr>
          </a:solidFill>
          <a:ln w="9525">
            <a:solidFill>
              <a:srgbClr val="000000"/>
            </a:solidFill>
            <a:miter lim="800000"/>
            <a:headEnd/>
            <a:tailEnd/>
          </a:ln>
        </p:spPr>
        <p:txBody>
          <a:bodyPr lIns="92075" tIns="46038" rIns="92075" bIns="46038"/>
          <a:lstStyle/>
          <a:p>
            <a:pPr marL="285750" indent="-285750">
              <a:lnSpc>
                <a:spcPct val="90000"/>
              </a:lnSpc>
              <a:spcBef>
                <a:spcPct val="70000"/>
              </a:spcBef>
              <a:spcAft>
                <a:spcPct val="35000"/>
              </a:spcAft>
              <a:buClr>
                <a:srgbClr val="CC9900"/>
              </a:buClr>
              <a:buFont typeface="Wingdings" pitchFamily="2" charset="2"/>
              <a:buNone/>
            </a:pPr>
            <a:r>
              <a:rPr kumimoji="0" lang="zh-TW" altLang="en-US" sz="2000" b="1">
                <a:solidFill>
                  <a:srgbClr val="A30105"/>
                </a:solidFill>
                <a:ea typeface="標楷體" pitchFamily="65" charset="-120"/>
                <a:cs typeface="Arial" charset="0"/>
              </a:rPr>
              <a:t>心靈鼓舞的處理</a:t>
            </a:r>
          </a:p>
          <a:p>
            <a:pPr marL="285750" indent="-285750">
              <a:lnSpc>
                <a:spcPct val="90000"/>
              </a:lnSpc>
              <a:spcBef>
                <a:spcPct val="70000"/>
              </a:spcBef>
              <a:spcAft>
                <a:spcPct val="35000"/>
              </a:spcAft>
              <a:buClr>
                <a:srgbClr val="CC9900"/>
              </a:buClr>
              <a:buFont typeface="Wingdings" pitchFamily="2" charset="2"/>
              <a:buChar char="§"/>
            </a:pPr>
            <a:r>
              <a:rPr kumimoji="0" lang="zh-TW" altLang="en-US" sz="2000" b="1">
                <a:solidFill>
                  <a:srgbClr val="A30105"/>
                </a:solidFill>
                <a:ea typeface="標楷體" pitchFamily="65" charset="-120"/>
                <a:cs typeface="Arial" charset="0"/>
              </a:rPr>
              <a:t>顧客需要依賴服務人員或可能受其支配時，必須要有一套道德規範與嚴謹的督導</a:t>
            </a:r>
          </a:p>
          <a:p>
            <a:pPr marL="285750" indent="-285750">
              <a:lnSpc>
                <a:spcPct val="90000"/>
              </a:lnSpc>
              <a:spcBef>
                <a:spcPct val="70000"/>
              </a:spcBef>
              <a:spcAft>
                <a:spcPct val="35000"/>
              </a:spcAft>
              <a:buClr>
                <a:srgbClr val="CC9900"/>
              </a:buClr>
              <a:buFont typeface="Wingdings" pitchFamily="2" charset="2"/>
              <a:buChar char="§"/>
            </a:pPr>
            <a:r>
              <a:rPr kumimoji="0" lang="zh-TW" altLang="en-US" sz="2000" b="1">
                <a:solidFill>
                  <a:srgbClr val="A30105"/>
                </a:solidFill>
                <a:ea typeface="標楷體" pitchFamily="65" charset="-120"/>
                <a:cs typeface="Arial" charset="0"/>
              </a:rPr>
              <a:t>不一定要在服務現場</a:t>
            </a:r>
          </a:p>
          <a:p>
            <a:pPr marL="285750" indent="-285750">
              <a:lnSpc>
                <a:spcPct val="90000"/>
              </a:lnSpc>
              <a:spcBef>
                <a:spcPct val="70000"/>
              </a:spcBef>
              <a:spcAft>
                <a:spcPct val="35000"/>
              </a:spcAft>
              <a:buClr>
                <a:srgbClr val="CC9900"/>
              </a:buClr>
              <a:buFont typeface="Wingdings" pitchFamily="2" charset="2"/>
              <a:buChar char="§"/>
            </a:pPr>
            <a:r>
              <a:rPr kumimoji="0" lang="zh-TW" altLang="en-US" sz="2000" b="1">
                <a:solidFill>
                  <a:srgbClr val="A30105"/>
                </a:solidFill>
                <a:ea typeface="標楷體" pitchFamily="65" charset="-120"/>
                <a:cs typeface="Arial" charset="0"/>
              </a:rPr>
              <a:t>核心服務內容以資訊為基礎</a:t>
            </a:r>
          </a:p>
          <a:p>
            <a:pPr marL="682625" lvl="1" indent="-282575">
              <a:lnSpc>
                <a:spcPct val="90000"/>
              </a:lnSpc>
              <a:spcBef>
                <a:spcPct val="35000"/>
              </a:spcBef>
              <a:buClr>
                <a:srgbClr val="CC9900"/>
              </a:buClr>
              <a:buFont typeface="Wingdings" pitchFamily="2" charset="2"/>
              <a:buChar char="Ø"/>
            </a:pPr>
            <a:r>
              <a:rPr kumimoji="0" lang="zh-TW" altLang="en-US" b="1">
                <a:solidFill>
                  <a:srgbClr val="000066"/>
                </a:solidFill>
                <a:ea typeface="標楷體" pitchFamily="65" charset="-120"/>
                <a:cs typeface="Arial" charset="0"/>
              </a:rPr>
              <a:t>可被「儲存」</a:t>
            </a:r>
          </a:p>
        </p:txBody>
      </p:sp>
      <p:sp>
        <p:nvSpPr>
          <p:cNvPr id="237573" name="Line 6"/>
          <p:cNvSpPr>
            <a:spLocks noChangeShapeType="1"/>
          </p:cNvSpPr>
          <p:nvPr/>
        </p:nvSpPr>
        <p:spPr bwMode="auto">
          <a:xfrm flipV="1">
            <a:off x="2505075" y="1524000"/>
            <a:ext cx="2143125" cy="1104900"/>
          </a:xfrm>
          <a:prstGeom prst="line">
            <a:avLst/>
          </a:prstGeom>
          <a:noFill/>
          <a:ln w="9525">
            <a:solidFill>
              <a:srgbClr val="0C03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7574" name="Line 7"/>
          <p:cNvSpPr>
            <a:spLocks noChangeShapeType="1"/>
          </p:cNvSpPr>
          <p:nvPr/>
        </p:nvSpPr>
        <p:spPr bwMode="auto">
          <a:xfrm>
            <a:off x="2514600" y="3543300"/>
            <a:ext cx="2133600" cy="2857500"/>
          </a:xfrm>
          <a:prstGeom prst="line">
            <a:avLst/>
          </a:prstGeom>
          <a:noFill/>
          <a:ln w="9525">
            <a:solidFill>
              <a:srgbClr val="0C03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Tree>
    <p:extLst>
      <p:ext uri="{BB962C8B-B14F-4D97-AF65-F5344CB8AC3E}">
        <p14:creationId xmlns:p14="http://schemas.microsoft.com/office/powerpoint/2010/main" val="7290889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idx="4294967295"/>
          </p:nvPr>
        </p:nvSpPr>
        <p:spPr/>
        <p:txBody>
          <a:bodyPr lIns="92075" tIns="46038" rIns="92075" bIns="46038"/>
          <a:lstStyle/>
          <a:p>
            <a:r>
              <a:rPr lang="zh-TW" altLang="en-US">
                <a:latin typeface="標楷體" pitchFamily="65" charset="-120"/>
              </a:rPr>
              <a:t>資訊的處理</a:t>
            </a:r>
          </a:p>
        </p:txBody>
      </p:sp>
      <p:sp>
        <p:nvSpPr>
          <p:cNvPr id="239619" name="Rectangle 6"/>
          <p:cNvSpPr>
            <a:spLocks noChangeArrowheads="1"/>
          </p:cNvSpPr>
          <p:nvPr/>
        </p:nvSpPr>
        <p:spPr bwMode="auto">
          <a:xfrm>
            <a:off x="4648200" y="1524000"/>
            <a:ext cx="4191000" cy="4876800"/>
          </a:xfrm>
          <a:prstGeom prst="rect">
            <a:avLst/>
          </a:prstGeom>
          <a:solidFill>
            <a:srgbClr val="FFFF99">
              <a:alpha val="85097"/>
            </a:srgbClr>
          </a:solidFill>
          <a:ln w="9525">
            <a:solidFill>
              <a:srgbClr val="000000"/>
            </a:solidFill>
            <a:miter lim="800000"/>
            <a:headEnd/>
            <a:tailEnd/>
          </a:ln>
        </p:spPr>
        <p:txBody>
          <a:bodyPr lIns="92075" tIns="46038" rIns="92075" bIns="46038"/>
          <a:lstStyle/>
          <a:p>
            <a:pPr marL="185738" indent="-185738">
              <a:lnSpc>
                <a:spcPct val="90000"/>
              </a:lnSpc>
              <a:spcBef>
                <a:spcPct val="70000"/>
              </a:spcBef>
              <a:spcAft>
                <a:spcPct val="35000"/>
              </a:spcAft>
              <a:buClr>
                <a:srgbClr val="CC9900"/>
              </a:buClr>
              <a:buFont typeface="Wingdings" pitchFamily="2" charset="2"/>
              <a:buNone/>
            </a:pPr>
            <a:r>
              <a:rPr kumimoji="0" lang="zh-TW" altLang="en-US" sz="2000" b="1">
                <a:solidFill>
                  <a:srgbClr val="A30105"/>
                </a:solidFill>
                <a:latin typeface="標楷體" pitchFamily="65" charset="-120"/>
                <a:ea typeface="標楷體" pitchFamily="65" charset="-120"/>
                <a:cs typeface="Arial" charset="0"/>
              </a:rPr>
              <a:t>資訊的處理</a:t>
            </a:r>
          </a:p>
          <a:p>
            <a:pPr marL="185738" indent="-185738">
              <a:lnSpc>
                <a:spcPct val="90000"/>
              </a:lnSpc>
              <a:spcBef>
                <a:spcPct val="70000"/>
              </a:spcBef>
              <a:spcAft>
                <a:spcPct val="35000"/>
              </a:spcAft>
              <a:buClr>
                <a:srgbClr val="CC9900"/>
              </a:buClr>
              <a:buFont typeface="Wingdings" pitchFamily="2" charset="2"/>
              <a:buChar char="§"/>
            </a:pPr>
            <a:r>
              <a:rPr kumimoji="0" lang="zh-TW" altLang="en-US" sz="2000" b="1">
                <a:solidFill>
                  <a:srgbClr val="A30105"/>
                </a:solidFill>
                <a:latin typeface="標楷體" pitchFamily="65" charset="-120"/>
                <a:ea typeface="標楷體" pitchFamily="65" charset="-120"/>
                <a:cs typeface="Arial" charset="0"/>
              </a:rPr>
              <a:t>資訊是服務輸出最抽象的形式</a:t>
            </a:r>
          </a:p>
          <a:p>
            <a:pPr marL="185738" indent="-185738">
              <a:lnSpc>
                <a:spcPct val="90000"/>
              </a:lnSpc>
              <a:spcBef>
                <a:spcPct val="70000"/>
              </a:spcBef>
              <a:spcAft>
                <a:spcPct val="35000"/>
              </a:spcAft>
              <a:buClr>
                <a:srgbClr val="CC9900"/>
              </a:buClr>
              <a:buFont typeface="Wingdings" pitchFamily="2" charset="2"/>
              <a:buChar char="§"/>
            </a:pPr>
            <a:r>
              <a:rPr kumimoji="0" lang="zh-TW" altLang="en-US" sz="2000" b="1">
                <a:solidFill>
                  <a:srgbClr val="A30105"/>
                </a:solidFill>
                <a:latin typeface="標楷體" pitchFamily="65" charset="-120"/>
                <a:ea typeface="標楷體" pitchFamily="65" charset="-120"/>
                <a:cs typeface="Arial" charset="0"/>
              </a:rPr>
              <a:t>但也可能轉換成最持久的服務產出</a:t>
            </a:r>
          </a:p>
          <a:p>
            <a:pPr marL="185738" indent="-185738">
              <a:lnSpc>
                <a:spcPct val="90000"/>
              </a:lnSpc>
              <a:spcBef>
                <a:spcPct val="70000"/>
              </a:spcBef>
              <a:spcAft>
                <a:spcPct val="35000"/>
              </a:spcAft>
              <a:buClr>
                <a:srgbClr val="CC9900"/>
              </a:buClr>
              <a:buFont typeface="Wingdings" pitchFamily="2" charset="2"/>
              <a:buChar char="§"/>
            </a:pPr>
            <a:r>
              <a:rPr kumimoji="0" lang="zh-TW" altLang="en-US" sz="2000" b="1">
                <a:solidFill>
                  <a:srgbClr val="A30105"/>
                </a:solidFill>
                <a:latin typeface="標楷體" pitchFamily="65" charset="-120"/>
                <a:ea typeface="標楷體" pitchFamily="65" charset="-120"/>
                <a:cs typeface="Arial" charset="0"/>
              </a:rPr>
              <a:t>資訊處理與心智刺激處理的界線並不清楚</a:t>
            </a:r>
          </a:p>
          <a:p>
            <a:pPr marL="727075" lvl="1" indent="-282575">
              <a:lnSpc>
                <a:spcPct val="90000"/>
              </a:lnSpc>
              <a:spcBef>
                <a:spcPct val="35000"/>
              </a:spcBef>
              <a:buClr>
                <a:srgbClr val="CC9900"/>
              </a:buClr>
              <a:buFont typeface="Wingdings" pitchFamily="2" charset="2"/>
              <a:buChar char="Ø"/>
            </a:pPr>
            <a:endParaRPr kumimoji="0" lang="zh-TW" altLang="en-US">
              <a:solidFill>
                <a:srgbClr val="000066"/>
              </a:solidFill>
              <a:latin typeface="標楷體" pitchFamily="65" charset="-120"/>
              <a:ea typeface="標楷體" pitchFamily="65" charset="-120"/>
              <a:cs typeface="Arial" charset="0"/>
            </a:endParaRPr>
          </a:p>
          <a:p>
            <a:pPr marL="727075" lvl="1" indent="-282575">
              <a:lnSpc>
                <a:spcPct val="90000"/>
              </a:lnSpc>
              <a:spcBef>
                <a:spcPct val="35000"/>
              </a:spcBef>
              <a:buClr>
                <a:srgbClr val="CC9900"/>
              </a:buClr>
              <a:buFont typeface="Wingdings" pitchFamily="2" charset="2"/>
              <a:buChar char="Ø"/>
            </a:pPr>
            <a:endParaRPr kumimoji="0" lang="en-US" altLang="zh-TW" sz="2000">
              <a:solidFill>
                <a:srgbClr val="000066"/>
              </a:solidFill>
              <a:latin typeface="Trebuchet MS" pitchFamily="34" charset="0"/>
              <a:ea typeface="標楷體" pitchFamily="65" charset="-120"/>
              <a:cs typeface="Arial" charset="0"/>
            </a:endParaRPr>
          </a:p>
        </p:txBody>
      </p:sp>
      <p:sp>
        <p:nvSpPr>
          <p:cNvPr id="239620" name="Line 7"/>
          <p:cNvSpPr>
            <a:spLocks noChangeShapeType="1"/>
          </p:cNvSpPr>
          <p:nvPr/>
        </p:nvSpPr>
        <p:spPr bwMode="auto">
          <a:xfrm flipV="1">
            <a:off x="3771900" y="1524000"/>
            <a:ext cx="876300" cy="1104900"/>
          </a:xfrm>
          <a:prstGeom prst="line">
            <a:avLst/>
          </a:prstGeom>
          <a:noFill/>
          <a:ln w="9525">
            <a:solidFill>
              <a:srgbClr val="0C03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9621" name="Line 8"/>
          <p:cNvSpPr>
            <a:spLocks noChangeShapeType="1"/>
          </p:cNvSpPr>
          <p:nvPr/>
        </p:nvSpPr>
        <p:spPr bwMode="auto">
          <a:xfrm>
            <a:off x="3778250" y="3549650"/>
            <a:ext cx="869950" cy="2851150"/>
          </a:xfrm>
          <a:prstGeom prst="line">
            <a:avLst/>
          </a:prstGeom>
          <a:noFill/>
          <a:ln w="9525">
            <a:solidFill>
              <a:srgbClr val="0C0300"/>
            </a:solidFill>
            <a:round/>
            <a:headEnd/>
            <a:tailEnd/>
          </a:ln>
          <a:extLst>
            <a:ext uri="{909E8E84-426E-40DD-AFC4-6F175D3DCCD1}">
              <a14:hiddenFill xmlns:a14="http://schemas.microsoft.com/office/drawing/2010/main">
                <a:noFill/>
              </a14:hiddenFill>
            </a:ext>
          </a:extLst>
        </p:spPr>
        <p:txBody>
          <a:bodyPr/>
          <a:lstStyle/>
          <a:p>
            <a:endParaRPr lang="zh-TW" altLang="en-US"/>
          </a:p>
        </p:txBody>
      </p:sp>
      <p:pic>
        <p:nvPicPr>
          <p:cNvPr id="239622" name="Picture 6" descr="圖片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688" y="1447800"/>
            <a:ext cx="3516312" cy="2165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5858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12"/>
          <p:cNvSpPr>
            <a:spLocks noChangeArrowheads="1"/>
          </p:cNvSpPr>
          <p:nvPr/>
        </p:nvSpPr>
        <p:spPr bwMode="auto">
          <a:xfrm>
            <a:off x="722313" y="2663825"/>
            <a:ext cx="7777162" cy="1984375"/>
          </a:xfrm>
          <a:prstGeom prst="rect">
            <a:avLst/>
          </a:prstGeom>
          <a:gradFill rotWithShape="1">
            <a:gsLst>
              <a:gs pos="0">
                <a:srgbClr val="F8F8F8">
                  <a:alpha val="79999"/>
                </a:srgbClr>
              </a:gs>
              <a:gs pos="100000">
                <a:srgbClr val="F4F4F4">
                  <a:alpha val="15999"/>
                </a:srgbClr>
              </a:gs>
            </a:gsLst>
            <a:lin ang="5400000" scaled="1"/>
          </a:gradFill>
          <a:ln w="57150" cmpd="thinThick" algn="ctr">
            <a:solidFill>
              <a:srgbClr val="FFCC00"/>
            </a:solidFill>
            <a:miter lim="800000"/>
            <a:headEnd/>
            <a:tailEnd/>
          </a:ln>
        </p:spPr>
        <p:txBody>
          <a:bodyPr lIns="92075" tIns="46038" rIns="92075" bIns="46038" anchor="ctr"/>
          <a:lstStyle/>
          <a:p>
            <a:pPr algn="ctr">
              <a:lnSpc>
                <a:spcPct val="110000"/>
              </a:lnSpc>
            </a:pPr>
            <a:r>
              <a:rPr kumimoji="0" lang="en-US" altLang="zh-TW" sz="4000" dirty="0" smtClean="0">
                <a:solidFill>
                  <a:srgbClr val="000099"/>
                </a:solidFill>
                <a:ea typeface="標楷體" pitchFamily="65" charset="-120"/>
                <a:cs typeface="Arial" charset="0"/>
              </a:rPr>
              <a:t>5.1  </a:t>
            </a:r>
            <a:r>
              <a:rPr kumimoji="0" lang="zh-TW" altLang="en-US" sz="4000" dirty="0">
                <a:solidFill>
                  <a:srgbClr val="000099"/>
                </a:solidFill>
                <a:ea typeface="標楷體" pitchFamily="65" charset="-120"/>
                <a:cs typeface="Arial" charset="0"/>
              </a:rPr>
              <a:t>消費決策</a:t>
            </a:r>
            <a:r>
              <a:rPr kumimoji="0" lang="zh-TW" altLang="en-US" sz="4000" dirty="0" smtClean="0">
                <a:solidFill>
                  <a:srgbClr val="000099"/>
                </a:solidFill>
                <a:ea typeface="標楷體" pitchFamily="65" charset="-120"/>
                <a:cs typeface="Arial" charset="0"/>
              </a:rPr>
              <a:t>：</a:t>
            </a:r>
            <a:endParaRPr kumimoji="0" lang="en-US" altLang="zh-TW" sz="4000" dirty="0" smtClean="0">
              <a:solidFill>
                <a:srgbClr val="000099"/>
              </a:solidFill>
              <a:ea typeface="標楷體" pitchFamily="65" charset="-120"/>
              <a:cs typeface="Arial" charset="0"/>
            </a:endParaRPr>
          </a:p>
          <a:p>
            <a:pPr algn="ctr">
              <a:lnSpc>
                <a:spcPct val="110000"/>
              </a:lnSpc>
            </a:pPr>
            <a:r>
              <a:rPr kumimoji="0" lang="zh-TW" altLang="en-US" sz="4000" dirty="0" smtClean="0">
                <a:solidFill>
                  <a:srgbClr val="000099"/>
                </a:solidFill>
                <a:ea typeface="標楷體" pitchFamily="65" charset="-120"/>
                <a:cs typeface="Arial" charset="0"/>
              </a:rPr>
              <a:t>消費的三</a:t>
            </a:r>
            <a:r>
              <a:rPr kumimoji="0" lang="zh-TW" altLang="en-US" sz="4000" dirty="0">
                <a:solidFill>
                  <a:srgbClr val="000099"/>
                </a:solidFill>
                <a:ea typeface="標楷體" pitchFamily="65" charset="-120"/>
                <a:cs typeface="Arial" charset="0"/>
              </a:rPr>
              <a:t>階段模型</a:t>
            </a:r>
          </a:p>
        </p:txBody>
      </p:sp>
    </p:spTree>
    <p:extLst>
      <p:ext uri="{BB962C8B-B14F-4D97-AF65-F5344CB8AC3E}">
        <p14:creationId xmlns:p14="http://schemas.microsoft.com/office/powerpoint/2010/main" val="25539404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1814</Words>
  <Application>Microsoft Office PowerPoint</Application>
  <PresentationFormat>如螢幕大小 (4:3)</PresentationFormat>
  <Paragraphs>359</Paragraphs>
  <Slides>35</Slides>
  <Notes>31</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35</vt:i4>
      </vt:variant>
    </vt:vector>
  </HeadingPairs>
  <TitlesOfParts>
    <vt:vector size="37" baseType="lpstr">
      <vt:lpstr>Office 佈景主題</vt:lpstr>
      <vt:lpstr>Microsoft Clip Gallery</vt:lpstr>
      <vt:lpstr>PowerPoint 簡報</vt:lpstr>
      <vt:lpstr>第五章 了解消費者行為</vt:lpstr>
      <vt:lpstr>消費者行為</vt:lpstr>
      <vt:lpstr>創意行銷服務的四種類型</vt:lpstr>
      <vt:lpstr>人的處理</vt:lpstr>
      <vt:lpstr>物的處理</vt:lpstr>
      <vt:lpstr>心靈鼓舞的處理</vt:lpstr>
      <vt:lpstr>資訊的處理</vt:lpstr>
      <vt:lpstr>PowerPoint 簡報</vt:lpstr>
      <vt:lpstr>消費者的購買過程</vt:lpstr>
      <vt:lpstr>PowerPoint 簡報</vt:lpstr>
      <vt:lpstr>購前階段：概述</vt:lpstr>
      <vt:lpstr>顧客為被引發的需求尋求解決之道</vt:lpstr>
      <vt:lpstr>消費者評估服務的困難性</vt:lpstr>
      <vt:lpstr>產品屬性如何影響評估之難易</vt:lpstr>
      <vt:lpstr>購買及使用服務的知覺風險</vt:lpstr>
      <vt:lpstr>消費者如何處理知覺風險？</vt:lpstr>
      <vt:lpstr> 管理顧客知覺風險的策略 </vt:lpstr>
      <vt:lpstr>影響服務預期的因素</vt:lpstr>
      <vt:lpstr>消費者期望的組成要素</vt:lpstr>
      <vt:lpstr>PowerPoint 簡報</vt:lpstr>
      <vt:lpstr>服務接觸階段：概述</vt:lpstr>
      <vt:lpstr>高接觸服務與低接觸服務的差別</vt:lpstr>
      <vt:lpstr>服務生產系統：服務的生產和傳遞</vt:lpstr>
      <vt:lpstr>高接觸服務之服務行銷系統</vt:lpstr>
      <vt:lpstr>低接觸服務之服務行銷系統 (圖2.11)</vt:lpstr>
      <vt:lpstr>將服務傳遞視為一個劇場</vt:lpstr>
      <vt:lpstr>服務傳遞比喻為劇場：整合觀點</vt:lpstr>
      <vt:lpstr>顧客參與服務傳遞的意涵</vt:lpstr>
      <vt:lpstr>PowerPoint 簡報</vt:lpstr>
      <vt:lpstr>接觸後階段：概述</vt:lpstr>
      <vt:lpstr>顧客滿意是行銷的核心觀念</vt:lpstr>
      <vt:lpstr>PowerPoint 簡報</vt:lpstr>
      <vt:lpstr>顧客愉悅：超越滿意</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CCIS</dc:creator>
  <cp:lastModifiedBy>CCIS</cp:lastModifiedBy>
  <cp:revision>3</cp:revision>
  <dcterms:created xsi:type="dcterms:W3CDTF">2011-09-27T06:33:05Z</dcterms:created>
  <dcterms:modified xsi:type="dcterms:W3CDTF">2011-09-27T06:52:51Z</dcterms:modified>
</cp:coreProperties>
</file>