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81F03-8153-4E74-841F-E675BCE63DA4}" type="datetimeFigureOut">
              <a:rPr lang="zh-TW" altLang="en-US" smtClean="0"/>
              <a:t>2011/9/27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64545-BEEF-4D37-AF32-2EAF8E0DD3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91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902F2-4771-47D1-86FE-5EEDD88982C1}" type="datetimeFigureOut">
              <a:rPr lang="zh-TW" altLang="en-US" smtClean="0"/>
              <a:t>2011/9/27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AAF84-2207-40E7-81AD-E22B282FBB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67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D11D6-7866-445B-A2A5-6FDB1F4CBAD7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374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BCD9D-5A2B-4864-A5AF-50F579B23F02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380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63467-E0FE-4CF0-9333-3BC98D64AA79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384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08269-761C-4F1B-9C7B-CB62C64A10C3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388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29659-A76F-4F38-829E-16AF1FCA73C7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390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75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D8631-90D7-4B6F-B011-BB5BE066EC0C}" type="datetimeFigureOut">
              <a:rPr lang="zh-TW" altLang="en-US" smtClean="0"/>
              <a:t>2011/9/27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06ECC3-01D1-46CE-BF77-4BF909BA2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5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D8631-90D7-4B6F-B011-BB5BE066EC0C}" type="datetimeFigureOut">
              <a:rPr lang="zh-TW" altLang="en-US" smtClean="0"/>
              <a:t>2011/9/27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06ECC3-01D1-46CE-BF77-4BF909BA2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12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D8631-90D7-4B6F-B011-BB5BE066EC0C}" type="datetimeFigureOut">
              <a:rPr lang="zh-TW" altLang="en-US" smtClean="0"/>
              <a:t>2011/9/27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06ECC3-01D1-46CE-BF77-4BF909BA2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77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D8631-90D7-4B6F-B011-BB5BE066EC0C}" type="datetimeFigureOut">
              <a:rPr lang="zh-TW" altLang="en-US" smtClean="0"/>
              <a:t>2011/9/27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06ECC3-01D1-46CE-BF77-4BF909BA2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5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D8631-90D7-4B6F-B011-BB5BE066EC0C}" type="datetimeFigureOut">
              <a:rPr lang="zh-TW" altLang="en-US" smtClean="0"/>
              <a:t>2011/9/27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06ECC3-01D1-46CE-BF77-4BF909BA2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34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D8631-90D7-4B6F-B011-BB5BE066EC0C}" type="datetimeFigureOut">
              <a:rPr lang="zh-TW" altLang="en-US" smtClean="0"/>
              <a:t>2011/9/27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06ECC3-01D1-46CE-BF77-4BF909BA2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99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D8631-90D7-4B6F-B011-BB5BE066EC0C}" type="datetimeFigureOut">
              <a:rPr lang="zh-TW" altLang="en-US" smtClean="0"/>
              <a:t>2011/9/27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06ECC3-01D1-46CE-BF77-4BF909BA2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88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D8631-90D7-4B6F-B011-BB5BE066EC0C}" type="datetimeFigureOut">
              <a:rPr lang="zh-TW" altLang="en-US" smtClean="0"/>
              <a:t>2011/9/27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06ECC3-01D1-46CE-BF77-4BF909BA2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03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D8631-90D7-4B6F-B011-BB5BE066EC0C}" type="datetimeFigureOut">
              <a:rPr lang="zh-TW" altLang="en-US" smtClean="0"/>
              <a:t>2011/9/27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06ECC3-01D1-46CE-BF77-4BF909BA2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17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D8631-90D7-4B6F-B011-BB5BE066EC0C}" type="datetimeFigureOut">
              <a:rPr lang="zh-TW" altLang="en-US" smtClean="0"/>
              <a:t>2011/9/27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06ECC3-01D1-46CE-BF77-4BF909BA2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11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52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7" descr="easyJ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571625"/>
            <a:ext cx="5716587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3395663" y="1565275"/>
            <a:ext cx="5748337" cy="45720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>
                  <a:alpha val="39998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4101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6000" smtClean="0"/>
              <a:t>創意思考與行銷</a:t>
            </a:r>
          </a:p>
        </p:txBody>
      </p:sp>
      <p:grpSp>
        <p:nvGrpSpPr>
          <p:cNvPr id="4102" name="Group 24"/>
          <p:cNvGrpSpPr>
            <a:grpSpLocks/>
          </p:cNvGrpSpPr>
          <p:nvPr/>
        </p:nvGrpSpPr>
        <p:grpSpPr bwMode="auto">
          <a:xfrm>
            <a:off x="5211763" y="5029200"/>
            <a:ext cx="3581400" cy="1066800"/>
            <a:chOff x="432" y="2880"/>
            <a:chExt cx="2417" cy="720"/>
          </a:xfrm>
        </p:grpSpPr>
        <p:pic>
          <p:nvPicPr>
            <p:cNvPr id="4104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880"/>
              <a:ext cx="745" cy="709"/>
            </a:xfrm>
            <a:prstGeom prst="rect">
              <a:avLst/>
            </a:prstGeom>
            <a:noFill/>
            <a:ln w="28575">
              <a:solidFill>
                <a:srgbClr val="A0041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DCB9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889"/>
              <a:ext cx="671" cy="702"/>
            </a:xfrm>
            <a:prstGeom prst="rect">
              <a:avLst/>
            </a:prstGeom>
            <a:noFill/>
            <a:ln w="28575">
              <a:solidFill>
                <a:srgbClr val="A0041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DCB9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2881"/>
              <a:ext cx="702" cy="719"/>
            </a:xfrm>
            <a:prstGeom prst="rect">
              <a:avLst/>
            </a:prstGeom>
            <a:noFill/>
            <a:ln w="28575">
              <a:solidFill>
                <a:srgbClr val="A0041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DCB9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03" name="Text Box 28"/>
          <p:cNvSpPr txBox="1">
            <a:spLocks noChangeArrowheads="1"/>
          </p:cNvSpPr>
          <p:nvPr/>
        </p:nvSpPr>
        <p:spPr bwMode="auto">
          <a:xfrm>
            <a:off x="1458913" y="3916363"/>
            <a:ext cx="36591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行銷管理系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許慧珍 副教授</a:t>
            </a:r>
          </a:p>
        </p:txBody>
      </p:sp>
    </p:spTree>
    <p:extLst>
      <p:ext uri="{BB962C8B-B14F-4D97-AF65-F5344CB8AC3E}">
        <p14:creationId xmlns:p14="http://schemas.microsoft.com/office/powerpoint/2010/main" val="29438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/>
              <a:t>藉由有形、無形要素的加值來幫助區分產品與服務  </a:t>
            </a:r>
            <a:r>
              <a:rPr lang="en-US" altLang="zh-TW" sz="2000"/>
              <a:t>(</a:t>
            </a:r>
            <a:r>
              <a:rPr lang="zh-TW" altLang="en-US" sz="2000"/>
              <a:t>圖 </a:t>
            </a:r>
            <a:r>
              <a:rPr lang="en-US" altLang="zh-TW" sz="2000"/>
              <a:t>1.6)</a:t>
            </a:r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266700" y="1295400"/>
            <a:ext cx="18542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endParaRPr kumimoji="0" lang="en-US" altLang="zh-TW">
              <a:solidFill>
                <a:srgbClr val="006666"/>
              </a:solidFill>
              <a:latin typeface="Arial" charset="0"/>
            </a:endParaRPr>
          </a:p>
          <a:p>
            <a:pPr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 sz="2000" b="1">
                <a:solidFill>
                  <a:srgbClr val="800000"/>
                </a:solidFill>
                <a:latin typeface="Arial" charset="0"/>
                <a:ea typeface="標楷體" pitchFamily="65" charset="-120"/>
              </a:rPr>
              <a:t>高</a:t>
            </a:r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342900" y="59309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 sz="20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低</a:t>
            </a:r>
          </a:p>
        </p:txBody>
      </p:sp>
      <p:sp>
        <p:nvSpPr>
          <p:cNvPr id="387077" name="Line 5"/>
          <p:cNvSpPr>
            <a:spLocks noChangeShapeType="1"/>
          </p:cNvSpPr>
          <p:nvPr/>
        </p:nvSpPr>
        <p:spPr bwMode="auto">
          <a:xfrm flipH="1">
            <a:off x="546100" y="2279650"/>
            <a:ext cx="6350" cy="3676650"/>
          </a:xfrm>
          <a:prstGeom prst="line">
            <a:avLst/>
          </a:prstGeom>
          <a:noFill/>
          <a:ln w="19050">
            <a:solidFill>
              <a:srgbClr val="8200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3505200" y="5918200"/>
            <a:ext cx="2400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 sz="2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無形要素</a:t>
            </a:r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8343900" y="5918200"/>
            <a:ext cx="723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 sz="20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高</a:t>
            </a:r>
          </a:p>
        </p:txBody>
      </p:sp>
      <p:sp>
        <p:nvSpPr>
          <p:cNvPr id="387080" name="Line 8"/>
          <p:cNvSpPr>
            <a:spLocks noChangeShapeType="1"/>
          </p:cNvSpPr>
          <p:nvPr/>
        </p:nvSpPr>
        <p:spPr bwMode="auto">
          <a:xfrm>
            <a:off x="1006475" y="6096000"/>
            <a:ext cx="2498725" cy="0"/>
          </a:xfrm>
          <a:prstGeom prst="line">
            <a:avLst/>
          </a:prstGeom>
          <a:noFill/>
          <a:ln w="19050">
            <a:solidFill>
              <a:srgbClr val="8200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7081" name="Line 9"/>
          <p:cNvSpPr>
            <a:spLocks noChangeShapeType="1"/>
          </p:cNvSpPr>
          <p:nvPr/>
        </p:nvSpPr>
        <p:spPr bwMode="auto">
          <a:xfrm>
            <a:off x="5797550" y="6096000"/>
            <a:ext cx="2571750" cy="0"/>
          </a:xfrm>
          <a:prstGeom prst="line">
            <a:avLst/>
          </a:prstGeom>
          <a:noFill/>
          <a:ln w="19050">
            <a:solidFill>
              <a:srgbClr val="8200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7082" name="Rectangle 10"/>
          <p:cNvSpPr>
            <a:spLocks noChangeArrowheads="1"/>
          </p:cNvSpPr>
          <p:nvPr/>
        </p:nvSpPr>
        <p:spPr bwMode="auto">
          <a:xfrm rot="-3518865">
            <a:off x="4127500" y="511175"/>
            <a:ext cx="317500" cy="6959600"/>
          </a:xfrm>
          <a:prstGeom prst="rect">
            <a:avLst/>
          </a:prstGeom>
          <a:solidFill>
            <a:srgbClr val="993366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7083" name="Text Box 11"/>
          <p:cNvSpPr txBox="1">
            <a:spLocks noChangeArrowheads="1"/>
          </p:cNvSpPr>
          <p:nvPr/>
        </p:nvSpPr>
        <p:spPr bwMode="auto">
          <a:xfrm>
            <a:off x="622300" y="2286000"/>
            <a:ext cx="10033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鹽</a:t>
            </a:r>
            <a:endParaRPr kumimoji="0" lang="zh-TW" altLang="en-US" i="1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7084" name="Text Box 12"/>
          <p:cNvSpPr txBox="1">
            <a:spLocks noChangeArrowheads="1"/>
          </p:cNvSpPr>
          <p:nvPr/>
        </p:nvSpPr>
        <p:spPr bwMode="auto">
          <a:xfrm>
            <a:off x="114300" y="2613025"/>
            <a:ext cx="1752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無酒精的飲料</a:t>
            </a:r>
            <a:r>
              <a:rPr kumimoji="0" lang="zh-TW" altLang="en-US" b="1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87085" name="Text Box 13"/>
          <p:cNvSpPr txBox="1">
            <a:spLocks noChangeArrowheads="1"/>
          </p:cNvSpPr>
          <p:nvPr/>
        </p:nvSpPr>
        <p:spPr bwMode="auto">
          <a:xfrm>
            <a:off x="1076325" y="2868613"/>
            <a:ext cx="1346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en-US" altLang="zh-TW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CD</a:t>
            </a:r>
            <a:r>
              <a:rPr kumimoji="0" lang="zh-TW" altLang="en-US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音響</a:t>
            </a:r>
            <a:r>
              <a:rPr kumimoji="0" lang="zh-TW" altLang="en-US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87086" name="Text Box 14"/>
          <p:cNvSpPr txBox="1">
            <a:spLocks noChangeArrowheads="1"/>
          </p:cNvSpPr>
          <p:nvPr/>
        </p:nvSpPr>
        <p:spPr bwMode="auto">
          <a:xfrm>
            <a:off x="1752600" y="3048000"/>
            <a:ext cx="1092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酒</a:t>
            </a:r>
            <a:r>
              <a:rPr kumimoji="0" lang="zh-TW" altLang="en-US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87087" name="Text Box 15"/>
          <p:cNvSpPr txBox="1">
            <a:spLocks noChangeArrowheads="1"/>
          </p:cNvSpPr>
          <p:nvPr/>
        </p:nvSpPr>
        <p:spPr bwMode="auto">
          <a:xfrm>
            <a:off x="1676400" y="3302000"/>
            <a:ext cx="1460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 sz="160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高爾夫俱樂部</a:t>
            </a:r>
            <a:endParaRPr kumimoji="0" lang="zh-TW" altLang="en-US" sz="1600" i="1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7088" name="Text Box 16"/>
          <p:cNvSpPr txBox="1">
            <a:spLocks noChangeArrowheads="1"/>
          </p:cNvSpPr>
          <p:nvPr/>
        </p:nvSpPr>
        <p:spPr bwMode="auto">
          <a:xfrm>
            <a:off x="2362200" y="3530600"/>
            <a:ext cx="1117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新車</a:t>
            </a:r>
            <a:r>
              <a:rPr kumimoji="0" lang="zh-TW" altLang="en-US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87089" name="Text Box 17"/>
          <p:cNvSpPr txBox="1">
            <a:spLocks noChangeArrowheads="1"/>
          </p:cNvSpPr>
          <p:nvPr/>
        </p:nvSpPr>
        <p:spPr bwMode="auto">
          <a:xfrm>
            <a:off x="2032000" y="3784600"/>
            <a:ext cx="1854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 sz="160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量身訂製的衣服</a:t>
            </a:r>
            <a:r>
              <a:rPr kumimoji="0" lang="zh-TW" altLang="en-US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87090" name="Text Box 18"/>
          <p:cNvSpPr txBox="1">
            <a:spLocks noChangeArrowheads="1"/>
          </p:cNvSpPr>
          <p:nvPr/>
        </p:nvSpPr>
        <p:spPr bwMode="auto">
          <a:xfrm>
            <a:off x="2832100" y="4051300"/>
            <a:ext cx="16891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速食餐廳</a:t>
            </a:r>
            <a:r>
              <a:rPr kumimoji="0" lang="zh-TW" altLang="en-US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87091" name="Oval 19"/>
          <p:cNvSpPr>
            <a:spLocks noChangeArrowheads="1"/>
          </p:cNvSpPr>
          <p:nvPr/>
        </p:nvSpPr>
        <p:spPr bwMode="auto">
          <a:xfrm>
            <a:off x="6591300" y="5346700"/>
            <a:ext cx="190500" cy="228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7092" name="Oval 20"/>
          <p:cNvSpPr>
            <a:spLocks noChangeArrowheads="1"/>
          </p:cNvSpPr>
          <p:nvPr/>
        </p:nvSpPr>
        <p:spPr bwMode="auto">
          <a:xfrm>
            <a:off x="6997700" y="5600700"/>
            <a:ext cx="190500" cy="228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7093" name="Oval 21"/>
          <p:cNvSpPr>
            <a:spLocks noChangeArrowheads="1"/>
          </p:cNvSpPr>
          <p:nvPr/>
        </p:nvSpPr>
        <p:spPr bwMode="auto">
          <a:xfrm>
            <a:off x="1358900" y="2159000"/>
            <a:ext cx="190500" cy="228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7094" name="Oval 22"/>
          <p:cNvSpPr>
            <a:spLocks noChangeArrowheads="1"/>
          </p:cNvSpPr>
          <p:nvPr/>
        </p:nvSpPr>
        <p:spPr bwMode="auto">
          <a:xfrm>
            <a:off x="1778000" y="2413000"/>
            <a:ext cx="190500" cy="228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7095" name="Oval 23"/>
          <p:cNvSpPr>
            <a:spLocks noChangeArrowheads="1"/>
          </p:cNvSpPr>
          <p:nvPr/>
        </p:nvSpPr>
        <p:spPr bwMode="auto">
          <a:xfrm>
            <a:off x="2159000" y="2641600"/>
            <a:ext cx="190500" cy="228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7096" name="Oval 24"/>
          <p:cNvSpPr>
            <a:spLocks noChangeArrowheads="1"/>
          </p:cNvSpPr>
          <p:nvPr/>
        </p:nvSpPr>
        <p:spPr bwMode="auto">
          <a:xfrm>
            <a:off x="2578100" y="2895600"/>
            <a:ext cx="190500" cy="228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7097" name="Oval 25"/>
          <p:cNvSpPr>
            <a:spLocks noChangeArrowheads="1"/>
          </p:cNvSpPr>
          <p:nvPr/>
        </p:nvSpPr>
        <p:spPr bwMode="auto">
          <a:xfrm>
            <a:off x="2984500" y="3162300"/>
            <a:ext cx="190500" cy="228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7098" name="Oval 26"/>
          <p:cNvSpPr>
            <a:spLocks noChangeArrowheads="1"/>
          </p:cNvSpPr>
          <p:nvPr/>
        </p:nvSpPr>
        <p:spPr bwMode="auto">
          <a:xfrm>
            <a:off x="3416300" y="3416300"/>
            <a:ext cx="190500" cy="228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7099" name="Oval 27"/>
          <p:cNvSpPr>
            <a:spLocks noChangeArrowheads="1"/>
          </p:cNvSpPr>
          <p:nvPr/>
        </p:nvSpPr>
        <p:spPr bwMode="auto">
          <a:xfrm>
            <a:off x="3810000" y="3670300"/>
            <a:ext cx="190500" cy="228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7100" name="Oval 28"/>
          <p:cNvSpPr>
            <a:spLocks noChangeArrowheads="1"/>
          </p:cNvSpPr>
          <p:nvPr/>
        </p:nvSpPr>
        <p:spPr bwMode="auto">
          <a:xfrm>
            <a:off x="4203700" y="3911600"/>
            <a:ext cx="190500" cy="228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7101" name="Oval 29"/>
          <p:cNvSpPr>
            <a:spLocks noChangeArrowheads="1"/>
          </p:cNvSpPr>
          <p:nvPr/>
        </p:nvSpPr>
        <p:spPr bwMode="auto">
          <a:xfrm>
            <a:off x="4584700" y="4140200"/>
            <a:ext cx="190500" cy="228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7102" name="Text Box 30"/>
          <p:cNvSpPr txBox="1">
            <a:spLocks noChangeArrowheads="1"/>
          </p:cNvSpPr>
          <p:nvPr/>
        </p:nvSpPr>
        <p:spPr bwMode="auto">
          <a:xfrm>
            <a:off x="4625975" y="3827463"/>
            <a:ext cx="13747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水管維修</a:t>
            </a:r>
            <a:r>
              <a:rPr kumimoji="0" lang="zh-TW" altLang="en-US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87103" name="Text Box 31"/>
          <p:cNvSpPr txBox="1">
            <a:spLocks noChangeArrowheads="1"/>
          </p:cNvSpPr>
          <p:nvPr/>
        </p:nvSpPr>
        <p:spPr bwMode="auto">
          <a:xfrm>
            <a:off x="5014913" y="4124325"/>
            <a:ext cx="1854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健康俱樂部</a:t>
            </a:r>
            <a:r>
              <a:rPr kumimoji="0" lang="zh-TW" altLang="en-US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87104" name="Text Box 32"/>
          <p:cNvSpPr txBox="1">
            <a:spLocks noChangeArrowheads="1"/>
          </p:cNvSpPr>
          <p:nvPr/>
        </p:nvSpPr>
        <p:spPr bwMode="auto">
          <a:xfrm>
            <a:off x="5384800" y="4406900"/>
            <a:ext cx="1854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航空飛行</a:t>
            </a:r>
            <a:r>
              <a:rPr kumimoji="0" lang="zh-TW" altLang="en-US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87105" name="Text Box 33"/>
          <p:cNvSpPr txBox="1">
            <a:spLocks noChangeArrowheads="1"/>
          </p:cNvSpPr>
          <p:nvPr/>
        </p:nvSpPr>
        <p:spPr bwMode="auto">
          <a:xfrm>
            <a:off x="5864225" y="4675188"/>
            <a:ext cx="16414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園藝造景</a:t>
            </a:r>
            <a:r>
              <a:rPr kumimoji="0" lang="zh-TW" altLang="en-US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87106" name="Text Box 34"/>
          <p:cNvSpPr txBox="1">
            <a:spLocks noChangeArrowheads="1"/>
          </p:cNvSpPr>
          <p:nvPr/>
        </p:nvSpPr>
        <p:spPr bwMode="auto">
          <a:xfrm>
            <a:off x="6151563" y="4941888"/>
            <a:ext cx="1504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諮詢</a:t>
            </a:r>
            <a:r>
              <a:rPr kumimoji="0" lang="zh-TW" altLang="en-US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87107" name="Text Box 35"/>
          <p:cNvSpPr txBox="1">
            <a:spLocks noChangeArrowheads="1"/>
          </p:cNvSpPr>
          <p:nvPr/>
        </p:nvSpPr>
        <p:spPr bwMode="auto">
          <a:xfrm>
            <a:off x="6743700" y="5168900"/>
            <a:ext cx="1143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保險</a:t>
            </a:r>
            <a:r>
              <a:rPr kumimoji="0" lang="zh-TW" altLang="en-US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87108" name="Oval 36"/>
          <p:cNvSpPr>
            <a:spLocks noChangeArrowheads="1"/>
          </p:cNvSpPr>
          <p:nvPr/>
        </p:nvSpPr>
        <p:spPr bwMode="auto">
          <a:xfrm>
            <a:off x="4965700" y="4368800"/>
            <a:ext cx="190500" cy="228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7109" name="Oval 37"/>
          <p:cNvSpPr>
            <a:spLocks noChangeArrowheads="1"/>
          </p:cNvSpPr>
          <p:nvPr/>
        </p:nvSpPr>
        <p:spPr bwMode="auto">
          <a:xfrm>
            <a:off x="5346700" y="4597400"/>
            <a:ext cx="190500" cy="228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7110" name="Oval 38"/>
          <p:cNvSpPr>
            <a:spLocks noChangeArrowheads="1"/>
          </p:cNvSpPr>
          <p:nvPr/>
        </p:nvSpPr>
        <p:spPr bwMode="auto">
          <a:xfrm>
            <a:off x="5765800" y="4851400"/>
            <a:ext cx="190500" cy="228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7111" name="Oval 39"/>
          <p:cNvSpPr>
            <a:spLocks noChangeArrowheads="1"/>
          </p:cNvSpPr>
          <p:nvPr/>
        </p:nvSpPr>
        <p:spPr bwMode="auto">
          <a:xfrm>
            <a:off x="6197600" y="5118100"/>
            <a:ext cx="190500" cy="228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7112" name="Text Box 40"/>
          <p:cNvSpPr txBox="1">
            <a:spLocks noChangeArrowheads="1"/>
          </p:cNvSpPr>
          <p:nvPr/>
        </p:nvSpPr>
        <p:spPr bwMode="auto">
          <a:xfrm>
            <a:off x="7315200" y="5422900"/>
            <a:ext cx="1171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網路銀行</a:t>
            </a:r>
            <a:r>
              <a:rPr kumimoji="0" lang="zh-TW" altLang="en-US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87113" name="Text Box 41"/>
          <p:cNvSpPr txBox="1">
            <a:spLocks noChangeArrowheads="1"/>
          </p:cNvSpPr>
          <p:nvPr/>
        </p:nvSpPr>
        <p:spPr bwMode="auto">
          <a:xfrm>
            <a:off x="646113" y="6119813"/>
            <a:ext cx="30035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ctr">
              <a:lnSpc>
                <a:spcPct val="95000"/>
              </a:lnSpc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 sz="1200" i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資料來源 ：</a:t>
            </a:r>
            <a:r>
              <a:rPr kumimoji="0" lang="en-US" altLang="zh-TW" sz="1200" i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adapted from Lynn Shostack</a:t>
            </a:r>
          </a:p>
        </p:txBody>
      </p:sp>
      <p:sp>
        <p:nvSpPr>
          <p:cNvPr id="387114" name="Rectangle 42"/>
          <p:cNvSpPr>
            <a:spLocks noChangeArrowheads="1"/>
          </p:cNvSpPr>
          <p:nvPr/>
        </p:nvSpPr>
        <p:spPr bwMode="auto">
          <a:xfrm>
            <a:off x="303213" y="3232150"/>
            <a:ext cx="488950" cy="1581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kumimoji="0" lang="zh-TW" altLang="en-US" sz="2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有形要素</a:t>
            </a:r>
          </a:p>
        </p:txBody>
      </p:sp>
    </p:spTree>
    <p:extLst>
      <p:ext uri="{BB962C8B-B14F-4D97-AF65-F5344CB8AC3E}">
        <p14:creationId xmlns:p14="http://schemas.microsoft.com/office/powerpoint/2010/main" val="252003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Progressive and REI</a:t>
            </a:r>
            <a:r>
              <a:rPr lang="zh-TW" altLang="en-US"/>
              <a:t>：兩種類型的網站反映其核心產品 </a:t>
            </a:r>
            <a:r>
              <a:rPr lang="en-US" altLang="zh-TW" sz="2000"/>
              <a:t>(</a:t>
            </a:r>
            <a:r>
              <a:rPr lang="zh-TW" altLang="en-US" sz="2000"/>
              <a:t>圖 </a:t>
            </a:r>
            <a:r>
              <a:rPr lang="en-US" altLang="zh-TW" sz="2000"/>
              <a:t>1.8)</a:t>
            </a:r>
          </a:p>
        </p:txBody>
      </p:sp>
      <p:pic>
        <p:nvPicPr>
          <p:cNvPr id="389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419350"/>
            <a:ext cx="4795837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CB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524000"/>
            <a:ext cx="4786313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CB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4325938" y="5773738"/>
            <a:ext cx="48895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ctr">
              <a:lnSpc>
                <a:spcPct val="80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en-US" altLang="zh-TW" b="1" i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…REI</a:t>
            </a:r>
            <a:r>
              <a:rPr kumimoji="0" lang="zh-TW" altLang="en-US" b="1" i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的露營設備於消費者使用網站選擇商品</a:t>
            </a:r>
            <a:r>
              <a:rPr kumimoji="0" lang="zh-TW" altLang="zh-TW" b="1" i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b="1" i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下單</a:t>
            </a:r>
            <a:r>
              <a:rPr kumimoji="0" lang="zh-TW" altLang="zh-TW" b="1" i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b="1" i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付款後</a:t>
            </a:r>
            <a:r>
              <a:rPr kumimoji="0" lang="zh-TW" altLang="zh-TW" b="1" i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b="1" i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需經實體通路傳遞給消費者</a:t>
            </a:r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188913" y="1371600"/>
            <a:ext cx="3786187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AF7EC">
                        <a:gamma/>
                        <a:shade val="96078"/>
                        <a:invGamma/>
                      </a:srgbClr>
                    </a:gs>
                    <a:gs pos="100000">
                      <a:srgbClr val="FAF7EC"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ctr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kumimoji="0" lang="zh-TW" altLang="en-US" b="1" i="1">
                <a:latin typeface="標楷體" pitchFamily="65" charset="-120"/>
                <a:ea typeface="標楷體" pitchFamily="65" charset="-120"/>
              </a:rPr>
              <a:t>網站可以直接傳遞以資訊為基礎的服務</a:t>
            </a:r>
            <a:r>
              <a:rPr kumimoji="0" lang="zh-TW" altLang="zh-TW" b="1" i="1">
                <a:latin typeface="Arial" charset="0"/>
                <a:ea typeface="標楷體" pitchFamily="65" charset="-120"/>
              </a:rPr>
              <a:t>，</a:t>
            </a:r>
            <a:r>
              <a:rPr kumimoji="0" lang="zh-TW" altLang="en-US" b="1" i="1">
                <a:latin typeface="標楷體" pitchFamily="65" charset="-120"/>
                <a:ea typeface="標楷體" pitchFamily="65" charset="-120"/>
              </a:rPr>
              <a:t>如</a:t>
            </a:r>
            <a:r>
              <a:rPr kumimoji="0" lang="zh-TW" altLang="en-US" b="1" i="1">
                <a:latin typeface="Arial" charset="0"/>
                <a:ea typeface="標楷體" pitchFamily="65" charset="-120"/>
              </a:rPr>
              <a:t>先進保險公司</a:t>
            </a:r>
            <a:r>
              <a:rPr kumimoji="0" lang="zh-TW" altLang="en-US" b="1" i="1">
                <a:latin typeface="標楷體" pitchFamily="65" charset="-120"/>
                <a:ea typeface="標楷體" pitchFamily="65" charset="-120"/>
              </a:rPr>
              <a:t>的汽車保險，但</a:t>
            </a:r>
            <a:r>
              <a:rPr kumimoji="0" lang="en-US" altLang="zh-TW" b="1" i="1">
                <a:latin typeface="Arial" charset="0"/>
                <a:ea typeface="標楷體" pitchFamily="65" charset="-120"/>
              </a:rPr>
              <a:t>…</a:t>
            </a:r>
            <a:r>
              <a:rPr kumimoji="0" lang="en-US" altLang="zh-TW" b="1" i="1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535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685800" y="2514600"/>
            <a:ext cx="7772400" cy="1984375"/>
          </a:xfrm>
          <a:prstGeom prst="rect">
            <a:avLst/>
          </a:prstGeom>
          <a:gradFill rotWithShape="1">
            <a:gsLst>
              <a:gs pos="0">
                <a:srgbClr val="F8F8F8">
                  <a:alpha val="80000"/>
                </a:srgbClr>
              </a:gs>
              <a:gs pos="100000">
                <a:srgbClr val="F8F8F8">
                  <a:gamma/>
                  <a:shade val="98431"/>
                  <a:invGamma/>
                  <a:alpha val="16000"/>
                </a:srgbClr>
              </a:gs>
            </a:gsLst>
            <a:lin ang="5400000" scaled="1"/>
          </a:gradFill>
          <a:ln w="57150" cmpd="thickThin" algn="ctr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altLang="zh-TW" sz="4000" dirty="0" smtClean="0">
                <a:solidFill>
                  <a:srgbClr val="000099"/>
                </a:solidFill>
                <a:latin typeface="Arial" charset="0"/>
                <a:ea typeface="標楷體" pitchFamily="65" charset="-120"/>
              </a:rPr>
              <a:t>Chap 3  </a:t>
            </a:r>
            <a:r>
              <a:rPr lang="zh-TW" altLang="en-US" sz="4000" dirty="0" smtClean="0">
                <a:solidFill>
                  <a:srgbClr val="000099"/>
                </a:solidFill>
                <a:latin typeface="Arial" charset="0"/>
                <a:ea typeface="標楷體" pitchFamily="65" charset="-120"/>
              </a:rPr>
              <a:t>服務業的創意行銷 </a:t>
            </a:r>
            <a:endParaRPr lang="zh-TW" altLang="en-US" sz="4000" dirty="0">
              <a:solidFill>
                <a:srgbClr val="000099"/>
              </a:solidFill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532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什麼是服務業</a:t>
            </a:r>
            <a:r>
              <a:rPr lang="zh-TW" altLang="en-US" dirty="0" smtClean="0"/>
              <a:t>？</a:t>
            </a:r>
            <a:endParaRPr lang="en-US" altLang="zh-TW" sz="2000" dirty="0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在不可得所有權的架構下，五大類別為：</a:t>
            </a:r>
          </a:p>
          <a:p>
            <a:pPr lvl="1"/>
            <a:r>
              <a:rPr lang="zh-TW" altLang="en-US"/>
              <a:t>租用商品服務</a:t>
            </a:r>
          </a:p>
          <a:p>
            <a:pPr lvl="1"/>
            <a:r>
              <a:rPr lang="zh-TW" altLang="en-US"/>
              <a:t>特定空間與場地租賃</a:t>
            </a:r>
          </a:p>
          <a:p>
            <a:pPr lvl="1"/>
            <a:r>
              <a:rPr lang="zh-TW" altLang="en-US"/>
              <a:t>勞務與專業租賃</a:t>
            </a:r>
          </a:p>
          <a:p>
            <a:pPr lvl="1"/>
            <a:r>
              <a:rPr lang="zh-TW" altLang="en-US"/>
              <a:t>共享實體環境的權利</a:t>
            </a:r>
          </a:p>
          <a:p>
            <a:pPr lvl="1"/>
            <a:r>
              <a:rPr lang="zh-TW" altLang="en-US"/>
              <a:t>系統與網路：登入與使用</a:t>
            </a:r>
          </a:p>
        </p:txBody>
      </p:sp>
    </p:spTree>
    <p:extLst>
      <p:ext uri="{BB962C8B-B14F-4D97-AF65-F5344CB8AC3E}">
        <p14:creationId xmlns:p14="http://schemas.microsoft.com/office/powerpoint/2010/main" val="117717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租賃</a:t>
            </a:r>
            <a:r>
              <a:rPr lang="en-US" altLang="zh-TW" dirty="0"/>
              <a:t>vs.</a:t>
            </a:r>
            <a:r>
              <a:rPr lang="zh-TW" altLang="en-US" dirty="0"/>
              <a:t>所有權之意涵 </a:t>
            </a:r>
            <a:r>
              <a:rPr lang="zh-TW" altLang="en-US" dirty="0" smtClean="0"/>
              <a:t>耐久</a:t>
            </a:r>
            <a:r>
              <a:rPr lang="zh-TW" altLang="en-US" dirty="0"/>
              <a:t>財有租賃市場沒有銷售市場 </a:t>
            </a:r>
          </a:p>
          <a:p>
            <a:pPr lvl="1"/>
            <a:r>
              <a:rPr lang="zh-TW" altLang="en-US" dirty="0"/>
              <a:t>切割大型實體資產供人租賃（如辦公空間，部門）</a:t>
            </a:r>
          </a:p>
          <a:p>
            <a:pPr lvl="1"/>
            <a:r>
              <a:rPr lang="zh-TW" altLang="en-US" dirty="0"/>
              <a:t>顧客需與服務提供者更緊密地互動</a:t>
            </a:r>
          </a:p>
          <a:p>
            <a:pPr lvl="1"/>
            <a:r>
              <a:rPr lang="zh-TW" altLang="en-US" dirty="0"/>
              <a:t>多數服務中時間扮演重要角色</a:t>
            </a:r>
          </a:p>
          <a:p>
            <a:pPr lvl="1"/>
            <a:r>
              <a:rPr lang="zh-TW" altLang="en-US" dirty="0"/>
              <a:t>對於租賃與買斷，顧客有不同標準</a:t>
            </a:r>
          </a:p>
          <a:p>
            <a:pPr lvl="1"/>
            <a:r>
              <a:rPr lang="zh-TW" altLang="en-US" dirty="0"/>
              <a:t>服務提供資源分享機會</a:t>
            </a:r>
          </a:p>
          <a:p>
            <a:endParaRPr lang="en-US" altLang="zh-TW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5158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服務產品</a:t>
            </a:r>
            <a:r>
              <a:rPr lang="en-US" altLang="zh-TW"/>
              <a:t>vs.</a:t>
            </a:r>
            <a:r>
              <a:rPr lang="zh-TW" altLang="en-US"/>
              <a:t>顧客服務與售後服務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zh-TW" altLang="en-US"/>
              <a:t>業者的營業項目區分為核心產品元素與附屬服務元素</a:t>
            </a:r>
          </a:p>
          <a:p>
            <a:pPr>
              <a:lnSpc>
                <a:spcPct val="100000"/>
              </a:lnSpc>
            </a:pPr>
            <a:r>
              <a:rPr lang="zh-TW" altLang="en-US"/>
              <a:t>每個人都從事服務業嗎？需要加以區分：</a:t>
            </a:r>
          </a:p>
          <a:p>
            <a:pPr lvl="1">
              <a:lnSpc>
                <a:spcPct val="100000"/>
              </a:lnSpc>
            </a:pPr>
            <a:r>
              <a:rPr lang="zh-TW" altLang="en-US"/>
              <a:t> 服務業行銷</a:t>
            </a:r>
          </a:p>
          <a:p>
            <a:pPr lvl="1">
              <a:lnSpc>
                <a:spcPct val="100000"/>
              </a:lnSpc>
            </a:pPr>
            <a:r>
              <a:rPr lang="zh-TW" altLang="en-US"/>
              <a:t> 透過加值服務來行銷商品</a:t>
            </a:r>
          </a:p>
          <a:p>
            <a:pPr>
              <a:lnSpc>
                <a:spcPct val="100000"/>
              </a:lnSpc>
            </a:pPr>
            <a:r>
              <a:rPr lang="zh-TW" altLang="en-US"/>
              <a:t>好的服務能增加核心實體產品的價值</a:t>
            </a:r>
          </a:p>
          <a:p>
            <a:pPr>
              <a:lnSpc>
                <a:spcPct val="100000"/>
              </a:lnSpc>
            </a:pPr>
            <a:r>
              <a:rPr lang="zh-TW" altLang="en-US"/>
              <a:t>對於許多實體產品，售後服務與售前服務一樣</a:t>
            </a:r>
            <a:br>
              <a:rPr lang="zh-TW" altLang="en-US"/>
            </a:br>
            <a:r>
              <a:rPr lang="zh-TW" altLang="en-US"/>
              <a:t>重要</a:t>
            </a:r>
          </a:p>
          <a:p>
            <a:pPr>
              <a:lnSpc>
                <a:spcPct val="100000"/>
              </a:lnSpc>
            </a:pPr>
            <a:r>
              <a:rPr lang="zh-TW" altLang="en-US"/>
              <a:t>製造商重新打造與提升加值的服務，藉此標榜其為獨立的核心產品</a:t>
            </a:r>
          </a:p>
        </p:txBody>
      </p:sp>
    </p:spTree>
    <p:extLst>
      <p:ext uri="{BB962C8B-B14F-4D97-AF65-F5344CB8AC3E}">
        <p14:creationId xmlns:p14="http://schemas.microsoft.com/office/powerpoint/2010/main" val="333218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服務業行銷   </a:t>
            </a:r>
            <a:r>
              <a:rPr lang="en-US" altLang="zh-TW"/>
              <a:t>Chapter 1&amp;2   </a:t>
            </a:r>
            <a:r>
              <a:rPr lang="zh-TW" altLang="en-US"/>
              <a:t>服務業行銷</a:t>
            </a:r>
          </a:p>
        </p:txBody>
      </p:sp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685800" y="2514600"/>
            <a:ext cx="7772400" cy="1984375"/>
          </a:xfrm>
          <a:prstGeom prst="rect">
            <a:avLst/>
          </a:prstGeom>
          <a:noFill/>
          <a:ln w="57150" cmpd="thinThick" algn="ctr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80000"/>
                      </a:srgbClr>
                    </a:gs>
                    <a:gs pos="100000">
                      <a:srgbClr val="F8F8F8">
                        <a:gamma/>
                        <a:shade val="98431"/>
                        <a:invGamma/>
                        <a:alpha val="16000"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altLang="zh-TW" sz="4000">
                <a:solidFill>
                  <a:srgbClr val="000099"/>
                </a:solidFill>
                <a:latin typeface="Arial" charset="0"/>
                <a:ea typeface="標楷體" pitchFamily="65" charset="-120"/>
              </a:rPr>
              <a:t>1.3  </a:t>
            </a:r>
            <a:r>
              <a:rPr lang="zh-TW" altLang="en-US" sz="4000">
                <a:solidFill>
                  <a:srgbClr val="000099"/>
                </a:solidFill>
                <a:latin typeface="Arial" charset="0"/>
                <a:ea typeface="標楷體" pitchFamily="65" charset="-120"/>
              </a:rPr>
              <a:t>專屬於服務業的行銷挑戰 </a:t>
            </a:r>
          </a:p>
        </p:txBody>
      </p:sp>
    </p:spTree>
    <p:extLst>
      <p:ext uri="{BB962C8B-B14F-4D97-AF65-F5344CB8AC3E}">
        <p14:creationId xmlns:p14="http://schemas.microsoft.com/office/powerpoint/2010/main" val="71293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服務業具有特殊行銷挑戰  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zh-TW"/>
              <a:t>	</a:t>
            </a:r>
            <a:r>
              <a:rPr lang="zh-TW" altLang="en-US"/>
              <a:t>服務部門的行銷管理任務有別於製造部門</a:t>
            </a:r>
          </a:p>
          <a:p>
            <a:pPr>
              <a:lnSpc>
                <a:spcPct val="100000"/>
              </a:lnSpc>
            </a:pPr>
            <a:r>
              <a:rPr lang="zh-TW" altLang="en-US"/>
              <a:t>八大常見的差異：</a:t>
            </a:r>
          </a:p>
          <a:p>
            <a:pPr lvl="1">
              <a:lnSpc>
                <a:spcPct val="100000"/>
              </a:lnSpc>
            </a:pPr>
            <a:r>
              <a:rPr lang="zh-TW" altLang="en-US"/>
              <a:t>多數服務產品無法儲存</a:t>
            </a:r>
          </a:p>
          <a:p>
            <a:pPr lvl="1">
              <a:lnSpc>
                <a:spcPct val="100000"/>
              </a:lnSpc>
            </a:pPr>
            <a:r>
              <a:rPr lang="zh-TW" altLang="en-US"/>
              <a:t>主要價值來自無形元素</a:t>
            </a:r>
          </a:p>
          <a:p>
            <a:pPr lvl="1">
              <a:lnSpc>
                <a:spcPct val="100000"/>
              </a:lnSpc>
            </a:pPr>
            <a:r>
              <a:rPr lang="zh-TW" altLang="en-US"/>
              <a:t>服務難以視覺化與瞭解</a:t>
            </a:r>
          </a:p>
          <a:p>
            <a:pPr lvl="1">
              <a:lnSpc>
                <a:spcPct val="100000"/>
              </a:lnSpc>
            </a:pPr>
            <a:r>
              <a:rPr lang="zh-TW" altLang="en-US"/>
              <a:t>顧客可能參與生產過程</a:t>
            </a:r>
          </a:p>
          <a:p>
            <a:pPr lvl="1">
              <a:lnSpc>
                <a:spcPct val="100000"/>
              </a:lnSpc>
            </a:pPr>
            <a:r>
              <a:rPr lang="zh-TW" altLang="en-US"/>
              <a:t>人是服務經驗的一部分</a:t>
            </a:r>
          </a:p>
          <a:p>
            <a:pPr lvl="1">
              <a:lnSpc>
                <a:spcPct val="100000"/>
              </a:lnSpc>
            </a:pPr>
            <a:r>
              <a:rPr lang="zh-TW" altLang="en-US"/>
              <a:t>投入與產出具高變異性</a:t>
            </a:r>
          </a:p>
          <a:p>
            <a:pPr lvl="1">
              <a:lnSpc>
                <a:spcPct val="100000"/>
              </a:lnSpc>
            </a:pPr>
            <a:r>
              <a:rPr lang="zh-TW" altLang="en-US"/>
              <a:t>時間因素的重要性</a:t>
            </a:r>
          </a:p>
          <a:p>
            <a:pPr lvl="1">
              <a:lnSpc>
                <a:spcPct val="100000"/>
              </a:lnSpc>
            </a:pPr>
            <a:r>
              <a:rPr lang="zh-TW" altLang="en-US"/>
              <a:t>服務可能透過非實體通路傳遞</a:t>
            </a:r>
          </a:p>
          <a:p>
            <a:pPr>
              <a:lnSpc>
                <a:spcPct val="100000"/>
              </a:lnSpc>
            </a:pPr>
            <a:r>
              <a:rPr lang="zh-TW" altLang="en-US"/>
              <a:t>行銷意涵為何？</a:t>
            </a:r>
          </a:p>
        </p:txBody>
      </p:sp>
      <p:pic>
        <p:nvPicPr>
          <p:cNvPr id="382980" name="Picture 4" descr="j01495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1909763"/>
            <a:ext cx="2017712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8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差異</a:t>
            </a:r>
            <a:r>
              <a:rPr lang="zh-TW" altLang="zh-TW"/>
              <a:t>，</a:t>
            </a:r>
            <a:r>
              <a:rPr lang="zh-TW" altLang="en-US"/>
              <a:t>意涵</a:t>
            </a:r>
            <a:r>
              <a:rPr lang="zh-TW" altLang="zh-TW"/>
              <a:t>，</a:t>
            </a:r>
            <a:r>
              <a:rPr lang="zh-TW" altLang="en-US"/>
              <a:t>與行銷相關任務 </a:t>
            </a:r>
            <a:r>
              <a:rPr lang="en-US" altLang="zh-TW"/>
              <a:t>(1)</a:t>
            </a:r>
          </a:p>
        </p:txBody>
      </p:sp>
      <p:sp>
        <p:nvSpPr>
          <p:cNvPr id="385027" name="Rectangle 3"/>
          <p:cNvSpPr>
            <a:spLocks noChangeArrowheads="1"/>
          </p:cNvSpPr>
          <p:nvPr/>
        </p:nvSpPr>
        <p:spPr bwMode="auto">
          <a:xfrm>
            <a:off x="801688" y="1490663"/>
            <a:ext cx="2327275" cy="4792662"/>
          </a:xfrm>
          <a:prstGeom prst="rect">
            <a:avLst/>
          </a:prstGeom>
          <a:solidFill>
            <a:srgbClr val="FF97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差異 </a:t>
            </a:r>
          </a:p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多數服務產品無法儲存 </a:t>
            </a:r>
          </a:p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主要價值來自無形元素 </a:t>
            </a:r>
          </a:p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服務難以視覺化與瞭解 </a:t>
            </a:r>
          </a:p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顧客可能參與生產過程 </a:t>
            </a:r>
          </a:p>
        </p:txBody>
      </p:sp>
      <p:sp>
        <p:nvSpPr>
          <p:cNvPr id="385028" name="Rectangle 4"/>
          <p:cNvSpPr>
            <a:spLocks noChangeArrowheads="1"/>
          </p:cNvSpPr>
          <p:nvPr/>
        </p:nvSpPr>
        <p:spPr bwMode="auto">
          <a:xfrm>
            <a:off x="3355975" y="1490663"/>
            <a:ext cx="2327275" cy="47926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意涵</a:t>
            </a:r>
          </a:p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顧客可能必須</a:t>
            </a: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擇日再來或者排隊 </a:t>
            </a:r>
          </a:p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難以評斷服務</a:t>
            </a: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與業者好壞 </a:t>
            </a:r>
          </a:p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顧客感受到較大的</a:t>
            </a: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風險與不確定性 </a:t>
            </a:r>
          </a:p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顧客與服務提供者</a:t>
            </a: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互動；但執行不力可能影響滿意度 </a:t>
            </a:r>
          </a:p>
          <a:p>
            <a:endParaRPr lang="en-US" altLang="zh-TW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5029" name="Rectangle 5"/>
          <p:cNvSpPr>
            <a:spLocks noChangeArrowheads="1"/>
          </p:cNvSpPr>
          <p:nvPr/>
        </p:nvSpPr>
        <p:spPr bwMode="auto">
          <a:xfrm>
            <a:off x="5911850" y="1490663"/>
            <a:ext cx="2327275" cy="4792662"/>
          </a:xfrm>
          <a:prstGeom prst="rect">
            <a:avLst/>
          </a:prstGeom>
          <a:solidFill>
            <a:srgbClr val="F9F25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行銷相關任務</a:t>
            </a:r>
          </a:p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透過定價、促銷與預約以調節需求；與作業部門合作以</a:t>
            </a:r>
          </a:p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調節產能 </a:t>
            </a:r>
          </a:p>
          <a:p>
            <a:endParaRPr lang="zh-TW" altLang="en-US" sz="16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強調有形線索，在廣告中運用具體比喻和鮮明意象</a:t>
            </a:r>
          </a:p>
          <a:p>
            <a:endParaRPr lang="zh-TW" altLang="en-US" sz="16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教育顧客做出正確抉擇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;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提供保證</a:t>
            </a:r>
          </a:p>
          <a:p>
            <a:endParaRPr lang="zh-TW" altLang="en-US" sz="16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開發使用簡便的設備、設施和系統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;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訓練顧客、提供協助 </a:t>
            </a:r>
          </a:p>
        </p:txBody>
      </p:sp>
    </p:spTree>
    <p:extLst>
      <p:ext uri="{BB962C8B-B14F-4D97-AF65-F5344CB8AC3E}">
        <p14:creationId xmlns:p14="http://schemas.microsoft.com/office/powerpoint/2010/main" val="94435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差異</a:t>
            </a:r>
            <a:r>
              <a:rPr lang="zh-TW" altLang="zh-TW"/>
              <a:t>，</a:t>
            </a:r>
            <a:r>
              <a:rPr lang="zh-TW" altLang="en-US"/>
              <a:t>意涵</a:t>
            </a:r>
            <a:r>
              <a:rPr lang="zh-TW" altLang="zh-TW"/>
              <a:t>，</a:t>
            </a:r>
            <a:r>
              <a:rPr lang="zh-TW" altLang="en-US"/>
              <a:t>與行銷相關任務 </a:t>
            </a:r>
            <a:r>
              <a:rPr lang="en-US" altLang="zh-TW"/>
              <a:t>(2)</a:t>
            </a:r>
          </a:p>
        </p:txBody>
      </p:sp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801688" y="1490663"/>
            <a:ext cx="2327275" cy="4837112"/>
          </a:xfrm>
          <a:prstGeom prst="rect">
            <a:avLst/>
          </a:prstGeom>
          <a:solidFill>
            <a:srgbClr val="FF97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差異</a:t>
            </a:r>
          </a:p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人是服務經驗的</a:t>
            </a: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一部分 </a:t>
            </a:r>
          </a:p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投入與產出具</a:t>
            </a: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高變異性 </a:t>
            </a:r>
          </a:p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時間因素的重要性</a:t>
            </a:r>
          </a:p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服務可能透過</a:t>
            </a: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非實體通路傳遞 </a:t>
            </a:r>
          </a:p>
          <a:p>
            <a:endParaRPr lang="en-US" altLang="zh-TW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6052" name="Rectangle 4"/>
          <p:cNvSpPr>
            <a:spLocks noChangeArrowheads="1"/>
          </p:cNvSpPr>
          <p:nvPr/>
        </p:nvSpPr>
        <p:spPr bwMode="auto">
          <a:xfrm>
            <a:off x="3355975" y="1490663"/>
            <a:ext cx="2327275" cy="4837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意涵</a:t>
            </a:r>
          </a:p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服務人員與其他顧客的行為會影響滿意度</a:t>
            </a:r>
          </a:p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難以維持服務品質，一致性，可靠度</a:t>
            </a:r>
          </a:p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消費者難以避免服務失敗的後果 </a:t>
            </a:r>
          </a:p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顧客視時間為稀有資源，要謹慎使用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;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要求服務配合自己的時間</a:t>
            </a:r>
          </a:p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電子通路或語音電信</a:t>
            </a:r>
          </a:p>
        </p:txBody>
      </p:sp>
      <p:sp>
        <p:nvSpPr>
          <p:cNvPr id="386053" name="Rectangle 5"/>
          <p:cNvSpPr>
            <a:spLocks noChangeArrowheads="1"/>
          </p:cNvSpPr>
          <p:nvPr/>
        </p:nvSpPr>
        <p:spPr bwMode="auto">
          <a:xfrm>
            <a:off x="5911850" y="1490663"/>
            <a:ext cx="2327275" cy="4837112"/>
          </a:xfrm>
          <a:prstGeom prst="rect">
            <a:avLst/>
          </a:prstGeom>
          <a:solidFill>
            <a:srgbClr val="F9F25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行銷相關任務</a:t>
            </a:r>
          </a:p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招募、訓練員工，以強</a:t>
            </a:r>
          </a:p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化服務概念</a:t>
            </a:r>
          </a:p>
          <a:p>
            <a:endParaRPr lang="zh-TW" altLang="en-US" sz="16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塑造顧客行為 </a:t>
            </a:r>
          </a:p>
          <a:p>
            <a:endParaRPr lang="zh-TW" altLang="en-US" sz="16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簡單化重新設計商品與</a:t>
            </a:r>
          </a:p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避免失敗</a:t>
            </a:r>
          </a:p>
          <a:p>
            <a:endParaRPr lang="zh-TW" altLang="en-US" sz="16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制訂服務補救程序</a:t>
            </a:r>
          </a:p>
          <a:p>
            <a:endParaRPr lang="zh-TW" altLang="en-US" sz="16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盡量提升服務速度；延長服務時間</a:t>
            </a:r>
          </a:p>
          <a:p>
            <a:endParaRPr lang="zh-TW" altLang="en-US" sz="16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設計簡便安全的網站；提供免費電話</a:t>
            </a:r>
          </a:p>
          <a:p>
            <a:endParaRPr lang="en-US" altLang="zh-TW" sz="160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584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588</Words>
  <Application>Microsoft Office PowerPoint</Application>
  <PresentationFormat>如螢幕大小 (4:3)</PresentationFormat>
  <Paragraphs>142</Paragraphs>
  <Slides>11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PowerPoint 簡報</vt:lpstr>
      <vt:lpstr>PowerPoint 簡報</vt:lpstr>
      <vt:lpstr>什麼是服務業？</vt:lpstr>
      <vt:lpstr>PowerPoint 簡報</vt:lpstr>
      <vt:lpstr>服務產品vs.顧客服務與售後服務</vt:lpstr>
      <vt:lpstr>PowerPoint 簡報</vt:lpstr>
      <vt:lpstr>服務業具有特殊行銷挑戰  </vt:lpstr>
      <vt:lpstr>差異，意涵，與行銷相關任務 (1)</vt:lpstr>
      <vt:lpstr>差異，意涵，與行銷相關任務 (2)</vt:lpstr>
      <vt:lpstr>藉由有形、無形要素的加值來幫助區分產品與服務  (圖 1.6)</vt:lpstr>
      <vt:lpstr>Progressive and REI：兩種類型的網站反映其核心產品 (圖 1.8)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CCIS</dc:creator>
  <cp:lastModifiedBy>CCIS</cp:lastModifiedBy>
  <cp:revision>1</cp:revision>
  <dcterms:created xsi:type="dcterms:W3CDTF">2011-09-27T06:19:28Z</dcterms:created>
  <dcterms:modified xsi:type="dcterms:W3CDTF">2011-09-27T06:23:55Z</dcterms:modified>
</cp:coreProperties>
</file>