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7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530D9-5048-4769-BB4A-BC1ACE57110D}" type="datetimeFigureOut">
              <a:rPr lang="zh-TW" altLang="en-US" smtClean="0"/>
              <a:t>2011/9/27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3C2C6-CB5E-4D9B-95D2-D0DA7A2500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2035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4059AA-22F8-4507-8BDE-4F3755AF2F25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829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F7CBE467-7A34-4363-86B7-5FECE406CF05}" type="slidenum">
              <a:rPr kumimoji="0" lang="en-US" altLang="zh-TW" sz="1200">
                <a:latin typeface="Arial" pitchFamily="34" charset="0"/>
                <a:ea typeface="+mn-ea"/>
                <a:cs typeface="Arial" pitchFamily="34" charset="0"/>
              </a:rPr>
              <a:pPr algn="r">
                <a:defRPr/>
              </a:pPr>
              <a:t>2</a:t>
            </a:fld>
            <a:endParaRPr kumimoji="0" lang="en-US" altLang="zh-TW" sz="120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00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400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4988"/>
            <a:ext cx="5032375" cy="4113212"/>
          </a:xfrm>
        </p:spPr>
        <p:txBody>
          <a:bodyPr/>
          <a:lstStyle/>
          <a:p>
            <a:pPr defTabSz="920750"/>
            <a:endParaRPr lang="zh-TW" altLang="zh-TW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51290D-C696-412E-8DE7-AC4DE2E027CF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921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C73AD73D-D9C1-4643-A5D9-5F39427477FD}" type="slidenum">
              <a:rPr kumimoji="0" lang="en-US" altLang="zh-TW" sz="1200">
                <a:latin typeface="Arial" pitchFamily="34" charset="0"/>
                <a:ea typeface="+mn-ea"/>
                <a:cs typeface="Arial" pitchFamily="34" charset="0"/>
              </a:rPr>
              <a:pPr algn="r">
                <a:defRPr/>
              </a:pPr>
              <a:t>11</a:t>
            </a:fld>
            <a:endParaRPr kumimoji="0" lang="en-US" altLang="zh-TW" sz="120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1881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8820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B05A9B-1FB5-4136-90B2-8168F658F887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931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43A027A-2361-4525-8BFA-BDF4AA2B3B56}" type="slidenum">
              <a:rPr kumimoji="0" lang="en-US" altLang="zh-TW" sz="1200">
                <a:latin typeface="Arial" pitchFamily="34" charset="0"/>
                <a:ea typeface="+mn-ea"/>
                <a:cs typeface="Arial" pitchFamily="34" charset="0"/>
              </a:rPr>
              <a:pPr algn="r">
                <a:defRPr/>
              </a:pPr>
              <a:t>12</a:t>
            </a:fld>
            <a:endParaRPr kumimoji="0" lang="en-US" altLang="zh-TW" sz="120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2086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0868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B20B69-87FB-480A-92A8-A9C842E13887}" type="slidenum">
              <a:rPr lang="en-US" altLang="zh-TW"/>
              <a:pPr/>
              <a:t>13</a:t>
            </a:fld>
            <a:endParaRPr lang="en-US" altLang="zh-TW"/>
          </a:p>
        </p:txBody>
      </p:sp>
      <p:sp>
        <p:nvSpPr>
          <p:cNvPr id="942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114E7E7-3DD2-4AE9-BB28-053139A9D81B}" type="slidenum">
              <a:rPr kumimoji="0" lang="en-US" altLang="zh-TW" sz="1200">
                <a:latin typeface="Arial" pitchFamily="34" charset="0"/>
                <a:ea typeface="+mn-ea"/>
                <a:cs typeface="Arial" pitchFamily="34" charset="0"/>
              </a:rPr>
              <a:pPr algn="r">
                <a:defRPr/>
              </a:pPr>
              <a:t>13</a:t>
            </a:fld>
            <a:endParaRPr kumimoji="0" lang="en-US" altLang="zh-TW" sz="120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22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2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151F3F-C1F6-4273-A167-C435D6F73323}" type="slidenum">
              <a:rPr lang="en-US" altLang="zh-TW"/>
              <a:pPr/>
              <a:t>14</a:t>
            </a:fld>
            <a:endParaRPr lang="en-US" altLang="zh-TW"/>
          </a:p>
        </p:txBody>
      </p:sp>
      <p:sp>
        <p:nvSpPr>
          <p:cNvPr id="952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6CAE88D-810E-4835-9894-FCCFCFA9ECCB}" type="slidenum">
              <a:rPr kumimoji="0" lang="en-US" altLang="zh-TW" sz="1200">
                <a:latin typeface="Arial" pitchFamily="34" charset="0"/>
                <a:ea typeface="+mn-ea"/>
                <a:cs typeface="Arial" pitchFamily="34" charset="0"/>
              </a:rPr>
              <a:pPr algn="r">
                <a:defRPr/>
              </a:pPr>
              <a:t>14</a:t>
            </a:fld>
            <a:endParaRPr kumimoji="0" lang="en-US" altLang="zh-TW" sz="120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2496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4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B62F77-A6EA-44C7-A65B-DD91F0C0D401}" type="slidenum">
              <a:rPr lang="en-US" altLang="zh-TW"/>
              <a:pPr/>
              <a:t>15</a:t>
            </a:fld>
            <a:endParaRPr lang="en-US" altLang="zh-TW"/>
          </a:p>
        </p:txBody>
      </p:sp>
      <p:sp>
        <p:nvSpPr>
          <p:cNvPr id="972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745ABAE5-1F56-4B54-8721-0C221D8ADDD8}" type="slidenum">
              <a:rPr kumimoji="0" lang="en-US" altLang="zh-TW" sz="1200">
                <a:latin typeface="Arial" pitchFamily="34" charset="0"/>
                <a:ea typeface="+mn-ea"/>
                <a:cs typeface="Arial" pitchFamily="34" charset="0"/>
              </a:rPr>
              <a:pPr algn="r">
                <a:defRPr/>
              </a:pPr>
              <a:t>15</a:t>
            </a:fld>
            <a:endParaRPr kumimoji="0" lang="en-US" altLang="zh-TW" sz="120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2905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9060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8BAC0E-F22B-4BCB-A8AF-155FE92BC0E8}" type="slidenum">
              <a:rPr lang="en-US" altLang="zh-TW"/>
              <a:pPr/>
              <a:t>16</a:t>
            </a:fld>
            <a:endParaRPr lang="en-US" altLang="zh-TW"/>
          </a:p>
        </p:txBody>
      </p:sp>
      <p:sp>
        <p:nvSpPr>
          <p:cNvPr id="983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4878010-A9EB-41CC-B893-5D6A008BC9CC}" type="slidenum">
              <a:rPr kumimoji="0" lang="en-US" altLang="zh-TW" sz="1200">
                <a:latin typeface="Arial" pitchFamily="34" charset="0"/>
                <a:ea typeface="+mn-ea"/>
                <a:cs typeface="Arial" pitchFamily="34" charset="0"/>
              </a:rPr>
              <a:pPr algn="r">
                <a:defRPr/>
              </a:pPr>
              <a:t>16</a:t>
            </a:fld>
            <a:endParaRPr kumimoji="0" lang="en-US" altLang="zh-TW" sz="120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3110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1108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3203A0-8D61-4BA3-96CA-1F14B61539F0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839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760E85B-21F1-4B77-98A3-4CEC94F421CD}" type="slidenum">
              <a:rPr kumimoji="0" lang="en-US" altLang="zh-TW" sz="1200">
                <a:latin typeface="Arial" pitchFamily="34" charset="0"/>
                <a:ea typeface="+mn-ea"/>
                <a:cs typeface="Arial" pitchFamily="34" charset="0"/>
              </a:rPr>
              <a:pPr algn="r">
                <a:defRPr/>
              </a:pPr>
              <a:t>3</a:t>
            </a:fld>
            <a:endParaRPr kumimoji="0" lang="en-US" altLang="zh-TW" sz="120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02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2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E4DA22-DBEA-47E5-808D-62AB6DB2CD8E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849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0EA16CA-1DD3-4E53-BD1A-4E4E178B02BF}" type="slidenum">
              <a:rPr kumimoji="0" lang="en-US" altLang="zh-TW" sz="1200">
                <a:latin typeface="Arial" pitchFamily="34" charset="0"/>
                <a:ea typeface="+mn-ea"/>
                <a:cs typeface="Arial" pitchFamily="34" charset="0"/>
              </a:rPr>
              <a:pPr algn="r">
                <a:defRPr/>
              </a:pPr>
              <a:t>4</a:t>
            </a:fld>
            <a:endParaRPr kumimoji="0" lang="en-US" altLang="zh-TW" sz="120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04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D22584-C0DD-4CF3-96DF-23EE2502BC82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860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3D2C7E9-B73F-489C-AC3C-DD9A8A6FB5AB}" type="slidenum">
              <a:rPr kumimoji="0" lang="en-US" altLang="zh-TW" sz="1200">
                <a:latin typeface="Arial" pitchFamily="34" charset="0"/>
                <a:ea typeface="+mn-ea"/>
                <a:cs typeface="Arial" pitchFamily="34" charset="0"/>
              </a:rPr>
              <a:pPr algn="r">
                <a:defRPr/>
              </a:pPr>
              <a:t>5</a:t>
            </a:fld>
            <a:endParaRPr kumimoji="0" lang="en-US" altLang="zh-TW" sz="120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0653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6532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76E9E7-9706-4086-A79C-C5FE37074F64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9A289A8-A58A-4F63-A4FF-9876FEF58619}" type="slidenum">
              <a:rPr kumimoji="0" lang="en-US" altLang="zh-TW" sz="1200">
                <a:latin typeface="Arial" pitchFamily="34" charset="0"/>
                <a:ea typeface="+mn-ea"/>
                <a:cs typeface="Arial" pitchFamily="34" charset="0"/>
              </a:rPr>
              <a:pPr algn="r">
                <a:defRPr/>
              </a:pPr>
              <a:t>6</a:t>
            </a:fld>
            <a:endParaRPr kumimoji="0" lang="en-US" altLang="zh-TW" sz="120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0857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8580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684EDB-75AD-415E-8C5E-71811A57237A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880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C8AD7025-C9AB-4D87-8346-FFF1121FE3D4}" type="slidenum">
              <a:rPr kumimoji="0" lang="en-US" altLang="zh-TW" sz="1200">
                <a:latin typeface="Arial" pitchFamily="34" charset="0"/>
                <a:ea typeface="+mn-ea"/>
                <a:cs typeface="Arial" pitchFamily="34" charset="0"/>
              </a:rPr>
              <a:pPr algn="r">
                <a:defRPr/>
              </a:pPr>
              <a:t>7</a:t>
            </a:fld>
            <a:endParaRPr kumimoji="0" lang="en-US" altLang="zh-TW" sz="120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1062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628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F85698-AD83-44D1-8402-7F241F66471D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890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BA33612-ECCD-49C6-836A-3A1D689B01DF}" type="slidenum">
              <a:rPr kumimoji="0" lang="en-US" altLang="zh-TW" sz="1200">
                <a:latin typeface="Arial" pitchFamily="34" charset="0"/>
                <a:ea typeface="+mn-ea"/>
                <a:cs typeface="Arial" pitchFamily="34" charset="0"/>
              </a:rPr>
              <a:pPr algn="r">
                <a:defRPr/>
              </a:pPr>
              <a:t>8</a:t>
            </a:fld>
            <a:endParaRPr kumimoji="0" lang="en-US" altLang="zh-TW" sz="120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1267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6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FA897A-A9E4-49F2-8138-49D36C76EBA9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901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9384915-159A-4D33-82D2-F83082F36D13}" type="slidenum">
              <a:rPr kumimoji="0" lang="en-US" altLang="zh-TW" sz="1200">
                <a:latin typeface="Arial" pitchFamily="34" charset="0"/>
                <a:ea typeface="+mn-ea"/>
                <a:cs typeface="Arial" pitchFamily="34" charset="0"/>
              </a:rPr>
              <a:pPr algn="r">
                <a:defRPr/>
              </a:pPr>
              <a:t>9</a:t>
            </a:fld>
            <a:endParaRPr kumimoji="0" lang="en-US" altLang="zh-TW" sz="120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1472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41472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2813" y="4344988"/>
            <a:ext cx="5032375" cy="4113212"/>
          </a:xfrm>
        </p:spPr>
        <p:txBody>
          <a:bodyPr/>
          <a:lstStyle/>
          <a:p>
            <a:pPr defTabSz="920750"/>
            <a:endParaRPr lang="zh-TW" altLang="zh-TW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725BAA-C9C6-427B-B889-CDC3775B430A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9513C89-4D2C-4912-A716-731A95D4467F}" type="slidenum">
              <a:rPr kumimoji="0" lang="en-US" altLang="zh-TW" sz="1200">
                <a:latin typeface="Arial" pitchFamily="34" charset="0"/>
                <a:ea typeface="+mn-ea"/>
                <a:cs typeface="Arial" pitchFamily="34" charset="0"/>
              </a:rPr>
              <a:pPr algn="r">
                <a:defRPr/>
              </a:pPr>
              <a:t>10</a:t>
            </a:fld>
            <a:endParaRPr kumimoji="0" lang="en-US" altLang="zh-TW" sz="120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1677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6772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D9604F-47E3-42D3-9E93-806B655EFE79}" type="datetimeFigureOut">
              <a:rPr lang="zh-TW" altLang="en-US" smtClean="0"/>
              <a:t>2011/9/27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FE5D84-89CB-4560-AAC4-8B26621B5F2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D9604F-47E3-42D3-9E93-806B655EFE79}" type="datetimeFigureOut">
              <a:rPr lang="zh-TW" altLang="en-US" smtClean="0"/>
              <a:t>2011/9/27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FE5D84-89CB-4560-AAC4-8B26621B5F2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D9604F-47E3-42D3-9E93-806B655EFE79}" type="datetimeFigureOut">
              <a:rPr lang="zh-TW" altLang="en-US" smtClean="0"/>
              <a:t>2011/9/27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FE5D84-89CB-4560-AAC4-8B26621B5F2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D9604F-47E3-42D3-9E93-806B655EFE79}" type="datetimeFigureOut">
              <a:rPr lang="zh-TW" altLang="en-US" smtClean="0"/>
              <a:t>2011/9/27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FE5D84-89CB-4560-AAC4-8B26621B5F2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D9604F-47E3-42D3-9E93-806B655EFE79}" type="datetimeFigureOut">
              <a:rPr lang="zh-TW" altLang="en-US" smtClean="0"/>
              <a:t>2011/9/27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FE5D84-89CB-4560-AAC4-8B26621B5F2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D9604F-47E3-42D3-9E93-806B655EFE79}" type="datetimeFigureOut">
              <a:rPr lang="zh-TW" altLang="en-US" smtClean="0"/>
              <a:t>2011/9/27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FE5D84-89CB-4560-AAC4-8B26621B5F2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D9604F-47E3-42D3-9E93-806B655EFE79}" type="datetimeFigureOut">
              <a:rPr lang="zh-TW" altLang="en-US" smtClean="0"/>
              <a:t>2011/9/27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FE5D84-89CB-4560-AAC4-8B26621B5F2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D9604F-47E3-42D3-9E93-806B655EFE79}" type="datetimeFigureOut">
              <a:rPr lang="zh-TW" altLang="en-US" smtClean="0"/>
              <a:t>2011/9/27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FE5D84-89CB-4560-AAC4-8B26621B5F2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D9604F-47E3-42D3-9E93-806B655EFE79}" type="datetimeFigureOut">
              <a:rPr lang="zh-TW" altLang="en-US" smtClean="0"/>
              <a:t>2011/9/27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FE5D84-89CB-4560-AAC4-8B26621B5F2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4D9604F-47E3-42D3-9E93-806B655EFE79}" type="datetimeFigureOut">
              <a:rPr lang="zh-TW" altLang="en-US" smtClean="0"/>
              <a:t>2011/9/27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FE5D84-89CB-4560-AAC4-8B26621B5F2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D9604F-47E3-42D3-9E93-806B655EFE79}" type="datetimeFigureOut">
              <a:rPr lang="zh-TW" altLang="en-US" smtClean="0"/>
              <a:t>2011/9/27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6FE5D84-89CB-4560-AAC4-8B26621B5F2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4D9604F-47E3-42D3-9E93-806B655EFE79}" type="datetimeFigureOut">
              <a:rPr lang="zh-TW" altLang="en-US" smtClean="0"/>
              <a:t>2011/9/27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6FE5D84-89CB-4560-AAC4-8B26621B5F2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41" name="Picture 27" descr="easyJ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413" y="1571625"/>
            <a:ext cx="5716587" cy="454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A5002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3395663" y="1565275"/>
            <a:ext cx="5748337" cy="457200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chemeClr val="bg1">
                  <a:alpha val="39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40" name="Rectangle 2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zh-TW" altLang="en-US" sz="6000"/>
              <a:t>創意思考與行銷</a:t>
            </a:r>
          </a:p>
        </p:txBody>
      </p:sp>
      <p:sp>
        <p:nvSpPr>
          <p:cNvPr id="5138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zh-TW" dirty="0"/>
          </a:p>
        </p:txBody>
      </p:sp>
      <p:grpSp>
        <p:nvGrpSpPr>
          <p:cNvPr id="5144" name="Group 24"/>
          <p:cNvGrpSpPr>
            <a:grpSpLocks/>
          </p:cNvGrpSpPr>
          <p:nvPr/>
        </p:nvGrpSpPr>
        <p:grpSpPr bwMode="auto">
          <a:xfrm>
            <a:off x="5211763" y="5029200"/>
            <a:ext cx="3581400" cy="1066800"/>
            <a:chOff x="432" y="2880"/>
            <a:chExt cx="2417" cy="720"/>
          </a:xfrm>
        </p:grpSpPr>
        <p:pic>
          <p:nvPicPr>
            <p:cNvPr id="5145" name="Picture 2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" y="2880"/>
              <a:ext cx="745" cy="709"/>
            </a:xfrm>
            <a:prstGeom prst="rect">
              <a:avLst/>
            </a:prstGeom>
            <a:noFill/>
            <a:ln w="28575">
              <a:solidFill>
                <a:srgbClr val="A0041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DCB9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46" name="Picture 2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2889"/>
              <a:ext cx="671" cy="702"/>
            </a:xfrm>
            <a:prstGeom prst="rect">
              <a:avLst/>
            </a:prstGeom>
            <a:noFill/>
            <a:ln w="28575">
              <a:solidFill>
                <a:srgbClr val="A0041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DCB9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47" name="Picture 2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7" y="2881"/>
              <a:ext cx="702" cy="719"/>
            </a:xfrm>
            <a:prstGeom prst="rect">
              <a:avLst/>
            </a:prstGeom>
            <a:noFill/>
            <a:ln w="28575">
              <a:solidFill>
                <a:srgbClr val="A0041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DCB9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1458913" y="3916363"/>
            <a:ext cx="36591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3200">
                <a:latin typeface="標楷體" pitchFamily="65" charset="-120"/>
                <a:ea typeface="標楷體" pitchFamily="65" charset="-120"/>
              </a:rPr>
              <a:t>行銷管理系</a:t>
            </a:r>
          </a:p>
          <a:p>
            <a:pPr algn="ctr">
              <a:spcBef>
                <a:spcPct val="50000"/>
              </a:spcBef>
            </a:pPr>
            <a:r>
              <a:rPr lang="zh-TW" altLang="en-US" sz="3200">
                <a:latin typeface="標楷體" pitchFamily="65" charset="-120"/>
                <a:ea typeface="標楷體" pitchFamily="65" charset="-120"/>
              </a:rPr>
              <a:t>許慧珍 副教授</a:t>
            </a:r>
          </a:p>
        </p:txBody>
      </p:sp>
    </p:spTree>
    <p:extLst>
      <p:ext uri="{BB962C8B-B14F-4D97-AF65-F5344CB8AC3E}">
        <p14:creationId xmlns:p14="http://schemas.microsoft.com/office/powerpoint/2010/main" val="2970899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zh-TW" altLang="en-US"/>
              <a:t>主要服務創新</a:t>
            </a:r>
          </a:p>
          <a:p>
            <a:pPr lvl="1">
              <a:lnSpc>
                <a:spcPct val="110000"/>
              </a:lnSpc>
            </a:pPr>
            <a:r>
              <a:rPr lang="zh-TW" altLang="en-US"/>
              <a:t>在從未界定的市場上推出新核心產品</a:t>
            </a:r>
          </a:p>
          <a:p>
            <a:pPr>
              <a:lnSpc>
                <a:spcPct val="110000"/>
              </a:lnSpc>
            </a:pPr>
            <a:r>
              <a:rPr lang="zh-TW" altLang="en-US"/>
              <a:t>主要流程創新</a:t>
            </a:r>
          </a:p>
          <a:p>
            <a:pPr lvl="1">
              <a:lnSpc>
                <a:spcPct val="110000"/>
              </a:lnSpc>
            </a:pPr>
            <a:r>
              <a:rPr lang="zh-TW" altLang="en-US"/>
              <a:t>利用新的方法來傳遞現有的核心產品，為顧客提供更高的價值</a:t>
            </a:r>
          </a:p>
          <a:p>
            <a:pPr>
              <a:lnSpc>
                <a:spcPct val="110000"/>
              </a:lnSpc>
            </a:pPr>
            <a:r>
              <a:rPr lang="zh-TW" altLang="en-US"/>
              <a:t>產品線延伸</a:t>
            </a:r>
          </a:p>
          <a:p>
            <a:pPr lvl="1">
              <a:lnSpc>
                <a:spcPct val="110000"/>
              </a:lnSpc>
            </a:pPr>
            <a:r>
              <a:rPr lang="zh-TW" altLang="en-US"/>
              <a:t>現有產品線的增加</a:t>
            </a:r>
          </a:p>
          <a:p>
            <a:pPr>
              <a:lnSpc>
                <a:spcPct val="110000"/>
              </a:lnSpc>
            </a:pPr>
            <a:r>
              <a:rPr lang="zh-TW" altLang="en-US"/>
              <a:t>流程線延伸</a:t>
            </a:r>
          </a:p>
          <a:p>
            <a:pPr lvl="1">
              <a:lnSpc>
                <a:spcPct val="110000"/>
              </a:lnSpc>
            </a:pPr>
            <a:r>
              <a:rPr lang="zh-TW" altLang="en-US"/>
              <a:t>傳遞流程的變更</a:t>
            </a:r>
          </a:p>
        </p:txBody>
      </p:sp>
      <p:sp>
        <p:nvSpPr>
          <p:cNvPr id="415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bg1"/>
                </a:solidFill>
              </a:rPr>
              <a:t>新服務分類層級 </a:t>
            </a:r>
            <a:r>
              <a:rPr lang="en-US" altLang="zh-TW" dirty="0">
                <a:solidFill>
                  <a:schemeClr val="bg1"/>
                </a:solidFill>
              </a:rPr>
              <a:t>(1) </a:t>
            </a:r>
          </a:p>
        </p:txBody>
      </p:sp>
    </p:spTree>
    <p:extLst>
      <p:ext uri="{BB962C8B-B14F-4D97-AF65-F5344CB8AC3E}">
        <p14:creationId xmlns:p14="http://schemas.microsoft.com/office/powerpoint/2010/main" val="3398496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附屬服務創新</a:t>
            </a:r>
          </a:p>
          <a:p>
            <a:pPr lvl="1"/>
            <a:r>
              <a:rPr lang="zh-TW" altLang="en-US"/>
              <a:t>為目前的核心產品增加其促進性、增強性的服務要素</a:t>
            </a:r>
          </a:p>
          <a:p>
            <a:r>
              <a:rPr lang="zh-TW" altLang="en-US"/>
              <a:t>服務改善</a:t>
            </a:r>
          </a:p>
          <a:p>
            <a:pPr lvl="1"/>
            <a:r>
              <a:rPr lang="zh-TW" altLang="en-US"/>
              <a:t>在現有產品中作適度的改善</a:t>
            </a:r>
          </a:p>
          <a:p>
            <a:r>
              <a:rPr lang="zh-TW" altLang="en-US"/>
              <a:t>風格改變</a:t>
            </a:r>
          </a:p>
          <a:p>
            <a:pPr lvl="1"/>
            <a:r>
              <a:rPr lang="zh-TW" altLang="en-US"/>
              <a:t>於服務設計或角本上的可見改變</a:t>
            </a:r>
          </a:p>
          <a:p>
            <a:endParaRPr lang="en-US" altLang="zh-TW"/>
          </a:p>
        </p:txBody>
      </p:sp>
      <p:sp>
        <p:nvSpPr>
          <p:cNvPr id="417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bg1"/>
                </a:solidFill>
              </a:rPr>
              <a:t>新服務分類層級 </a:t>
            </a:r>
            <a:r>
              <a:rPr lang="en-US" altLang="zh-TW" dirty="0">
                <a:solidFill>
                  <a:schemeClr val="bg1"/>
                </a:solidFill>
              </a:rPr>
              <a:t>(2) </a:t>
            </a:r>
          </a:p>
        </p:txBody>
      </p:sp>
    </p:spTree>
    <p:extLst>
      <p:ext uri="{BB962C8B-B14F-4D97-AF65-F5344CB8AC3E}">
        <p14:creationId xmlns:p14="http://schemas.microsoft.com/office/powerpoint/2010/main" val="2233929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5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</a:pPr>
            <a:r>
              <a:rPr lang="zh-TW" altLang="en-US"/>
              <a:t>服務流程不只是和顧客有關，也與成本、速度及生產有很大的關係</a:t>
            </a:r>
          </a:p>
          <a:p>
            <a:pPr>
              <a:lnSpc>
                <a:spcPct val="115000"/>
              </a:lnSpc>
            </a:pPr>
            <a:r>
              <a:rPr lang="zh-TW" altLang="en-US"/>
              <a:t>服務流程再造包含了流程的分析與重新設計，以達到更快速且更佳的績效</a:t>
            </a:r>
          </a:p>
          <a:p>
            <a:pPr lvl="1">
              <a:lnSpc>
                <a:spcPct val="115000"/>
              </a:lnSpc>
            </a:pPr>
            <a:r>
              <a:rPr lang="zh-TW" altLang="en-US"/>
              <a:t>不按照順序而改以同時進行的方式可以簡省時間</a:t>
            </a:r>
          </a:p>
          <a:p>
            <a:pPr>
              <a:lnSpc>
                <a:spcPct val="115000"/>
              </a:lnSpc>
            </a:pPr>
            <a:r>
              <a:rPr lang="zh-TW" altLang="en-US"/>
              <a:t>流程的檢查可以導引出一套新的服務傳遞方法</a:t>
            </a:r>
          </a:p>
          <a:p>
            <a:pPr lvl="1">
              <a:lnSpc>
                <a:spcPct val="115000"/>
              </a:lnSpc>
            </a:pPr>
            <a:r>
              <a:rPr lang="zh-TW" altLang="en-US"/>
              <a:t>減少／增加現有的附屬服務</a:t>
            </a:r>
          </a:p>
          <a:p>
            <a:pPr lvl="1">
              <a:lnSpc>
                <a:spcPct val="115000"/>
              </a:lnSpc>
            </a:pPr>
            <a:r>
              <a:rPr lang="zh-TW" altLang="en-US"/>
              <a:t>重新定序服務傳遞的元素</a:t>
            </a:r>
          </a:p>
          <a:p>
            <a:pPr lvl="1">
              <a:lnSpc>
                <a:spcPct val="115000"/>
              </a:lnSpc>
            </a:pPr>
            <a:r>
              <a:rPr lang="zh-TW" altLang="en-US"/>
              <a:t>提供自助服務選項</a:t>
            </a:r>
          </a:p>
        </p:txBody>
      </p:sp>
      <p:sp>
        <p:nvSpPr>
          <p:cNvPr id="419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bg1"/>
                </a:solidFill>
              </a:rPr>
              <a:t>服務流程再造</a:t>
            </a:r>
          </a:p>
        </p:txBody>
      </p:sp>
    </p:spTree>
    <p:extLst>
      <p:ext uri="{BB962C8B-B14F-4D97-AF65-F5344CB8AC3E}">
        <p14:creationId xmlns:p14="http://schemas.microsoft.com/office/powerpoint/2010/main" val="393533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6" name="Rectangle 8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zh-TW" altLang="en-US"/>
              <a:t>服務乃以租賃的方式建構而成：作為擁有實體產品與顧客自己動手的替代方案</a:t>
            </a:r>
          </a:p>
          <a:p>
            <a:pPr lvl="1">
              <a:lnSpc>
                <a:spcPct val="110000"/>
              </a:lnSpc>
            </a:pPr>
            <a:r>
              <a:rPr lang="zh-TW" altLang="en-US"/>
              <a:t>顧客可租用產品－使用並付費－取代購買該產品</a:t>
            </a:r>
          </a:p>
          <a:p>
            <a:pPr lvl="1">
              <a:lnSpc>
                <a:spcPct val="110000"/>
              </a:lnSpc>
            </a:pPr>
            <a:r>
              <a:rPr lang="zh-TW" altLang="en-US"/>
              <a:t>顧客可雇用人員以運作自有或租用的器具</a:t>
            </a:r>
          </a:p>
          <a:p>
            <a:pPr>
              <a:lnSpc>
                <a:spcPct val="110000"/>
              </a:lnSpc>
            </a:pPr>
            <a:r>
              <a:rPr lang="zh-TW" altLang="en-US"/>
              <a:t>任何新的耐久產品都可能引發顧客對於售後服務的需求－物的處理</a:t>
            </a:r>
          </a:p>
          <a:p>
            <a:pPr lvl="1">
              <a:lnSpc>
                <a:spcPct val="110000"/>
              </a:lnSpc>
            </a:pPr>
            <a:r>
              <a:rPr lang="zh-TW" altLang="en-US"/>
              <a:t>運送</a:t>
            </a:r>
          </a:p>
          <a:p>
            <a:pPr lvl="1">
              <a:lnSpc>
                <a:spcPct val="110000"/>
              </a:lnSpc>
            </a:pPr>
            <a:r>
              <a:rPr lang="zh-TW" altLang="en-US"/>
              <a:t>安裝</a:t>
            </a:r>
          </a:p>
          <a:p>
            <a:pPr lvl="1">
              <a:lnSpc>
                <a:spcPct val="110000"/>
              </a:lnSpc>
            </a:pPr>
            <a:r>
              <a:rPr lang="zh-TW" altLang="en-US"/>
              <a:t>諮詢建議與解決問題</a:t>
            </a:r>
          </a:p>
        </p:txBody>
      </p:sp>
      <p:sp>
        <p:nvSpPr>
          <p:cNvPr id="42189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bg1"/>
                </a:solidFill>
              </a:rPr>
              <a:t>實體產品是新服務構想的來源</a:t>
            </a:r>
          </a:p>
        </p:txBody>
      </p:sp>
      <p:pic>
        <p:nvPicPr>
          <p:cNvPr id="421892" name="Picture 4" descr="PE02002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738" y="4310063"/>
            <a:ext cx="2160587" cy="216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1897" name="Text Box 9"/>
          <p:cNvSpPr txBox="1">
            <a:spLocks noChangeArrowheads="1"/>
          </p:cNvSpPr>
          <p:nvPr/>
        </p:nvSpPr>
        <p:spPr bwMode="auto">
          <a:xfrm>
            <a:off x="4257675" y="4516438"/>
            <a:ext cx="25336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1">
              <a:lnSpc>
                <a:spcPct val="120000"/>
              </a:lnSpc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zh-TW" sz="240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清掃與維修</a:t>
            </a:r>
          </a:p>
          <a:p>
            <a:pPr lvl="1">
              <a:lnSpc>
                <a:spcPct val="120000"/>
              </a:lnSpc>
              <a:spcBef>
                <a:spcPct val="20000"/>
              </a:spcBef>
              <a:buFontTx/>
              <a:buBlip>
                <a:blip r:embed="rId4"/>
              </a:buBlip>
            </a:pPr>
            <a:r>
              <a:rPr lang="zh-TW" altLang="en-US" sz="240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 升級</a:t>
            </a:r>
          </a:p>
          <a:p>
            <a:pPr lvl="1">
              <a:lnSpc>
                <a:spcPct val="120000"/>
              </a:lnSpc>
              <a:spcBef>
                <a:spcPct val="20000"/>
              </a:spcBef>
              <a:buFontTx/>
              <a:buBlip>
                <a:blip r:embed="rId4"/>
              </a:buBlip>
            </a:pPr>
            <a:r>
              <a:rPr lang="zh-TW" altLang="en-US" sz="240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 報廢處裡</a:t>
            </a:r>
          </a:p>
        </p:txBody>
      </p:sp>
    </p:spTree>
    <p:extLst>
      <p:ext uri="{BB962C8B-B14F-4D97-AF65-F5344CB8AC3E}">
        <p14:creationId xmlns:p14="http://schemas.microsoft.com/office/powerpoint/2010/main" val="2292184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52" name="Rectangle 1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chemeClr val="bg1"/>
                </a:solidFill>
              </a:rPr>
              <a:t>創造服務作為擁有或使用產品</a:t>
            </a:r>
            <a:br>
              <a:rPr lang="zh-TW" altLang="en-US" dirty="0">
                <a:solidFill>
                  <a:schemeClr val="bg1"/>
                </a:solidFill>
              </a:rPr>
            </a:br>
            <a:r>
              <a:rPr lang="zh-TW" altLang="en-US" dirty="0">
                <a:solidFill>
                  <a:schemeClr val="bg1"/>
                </a:solidFill>
              </a:rPr>
              <a:t>之替代品 </a:t>
            </a:r>
            <a:r>
              <a:rPr lang="en-US" altLang="zh-TW" sz="2000" dirty="0">
                <a:solidFill>
                  <a:schemeClr val="bg1"/>
                </a:solidFill>
              </a:rPr>
              <a:t>(</a:t>
            </a:r>
            <a:r>
              <a:rPr lang="zh-TW" altLang="en-US" sz="2000" dirty="0">
                <a:solidFill>
                  <a:schemeClr val="bg1"/>
                </a:solidFill>
              </a:rPr>
              <a:t>圖 </a:t>
            </a:r>
            <a:r>
              <a:rPr lang="en-US" altLang="zh-TW" sz="2000" dirty="0">
                <a:solidFill>
                  <a:schemeClr val="bg1"/>
                </a:solidFill>
              </a:rPr>
              <a:t>3.10)</a:t>
            </a:r>
          </a:p>
        </p:txBody>
      </p:sp>
      <p:sp>
        <p:nvSpPr>
          <p:cNvPr id="423939" name="Rectangle 4"/>
          <p:cNvSpPr>
            <a:spLocks noChangeArrowheads="1"/>
          </p:cNvSpPr>
          <p:nvPr/>
        </p:nvSpPr>
        <p:spPr bwMode="auto">
          <a:xfrm>
            <a:off x="2500313" y="4132263"/>
            <a:ext cx="3062287" cy="361950"/>
          </a:xfrm>
          <a:prstGeom prst="rect">
            <a:avLst/>
          </a:prstGeom>
          <a:solidFill>
            <a:srgbClr val="CCFFFF">
              <a:alpha val="5294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ctr">
              <a:lnSpc>
                <a:spcPct val="95000"/>
              </a:lnSpc>
              <a:buClr>
                <a:srgbClr val="CC9900"/>
              </a:buClr>
              <a:buSzPct val="150000"/>
              <a:buFont typeface="Wingdings" pitchFamily="2" charset="2"/>
              <a:buNone/>
            </a:pPr>
            <a:endParaRPr kumimoji="0" lang="zh-TW" altLang="zh-TW" i="1">
              <a:solidFill>
                <a:srgbClr val="000000"/>
              </a:solidFill>
              <a:ea typeface="標楷體" pitchFamily="65" charset="-120"/>
            </a:endParaRPr>
          </a:p>
        </p:txBody>
      </p:sp>
      <p:sp>
        <p:nvSpPr>
          <p:cNvPr id="423940" name="Rectangle 5"/>
          <p:cNvSpPr>
            <a:spLocks noChangeArrowheads="1"/>
          </p:cNvSpPr>
          <p:nvPr/>
        </p:nvSpPr>
        <p:spPr bwMode="auto">
          <a:xfrm>
            <a:off x="5562600" y="1989138"/>
            <a:ext cx="3067050" cy="361950"/>
          </a:xfrm>
          <a:prstGeom prst="rect">
            <a:avLst/>
          </a:prstGeom>
          <a:solidFill>
            <a:srgbClr val="FF0000">
              <a:alpha val="29019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ctr">
              <a:lnSpc>
                <a:spcPct val="95000"/>
              </a:lnSpc>
              <a:buClr>
                <a:srgbClr val="CC9900"/>
              </a:buClr>
              <a:buSzPct val="150000"/>
              <a:buFont typeface="Wingdings" pitchFamily="2" charset="2"/>
              <a:buNone/>
            </a:pPr>
            <a:endParaRPr kumimoji="0" lang="zh-TW" altLang="zh-TW" i="1">
              <a:solidFill>
                <a:srgbClr val="000000"/>
              </a:solidFill>
              <a:ea typeface="標楷體" pitchFamily="65" charset="-120"/>
            </a:endParaRPr>
          </a:p>
        </p:txBody>
      </p:sp>
      <p:sp>
        <p:nvSpPr>
          <p:cNvPr id="423941" name="Rectangle 6"/>
          <p:cNvSpPr>
            <a:spLocks noChangeArrowheads="1"/>
          </p:cNvSpPr>
          <p:nvPr/>
        </p:nvSpPr>
        <p:spPr bwMode="auto">
          <a:xfrm>
            <a:off x="2500313" y="1989138"/>
            <a:ext cx="3063875" cy="361950"/>
          </a:xfrm>
          <a:prstGeom prst="rect">
            <a:avLst/>
          </a:prstGeom>
          <a:solidFill>
            <a:srgbClr val="3366FF">
              <a:alpha val="2000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ctr">
              <a:lnSpc>
                <a:spcPct val="95000"/>
              </a:lnSpc>
              <a:buClr>
                <a:srgbClr val="CC9900"/>
              </a:buClr>
              <a:buSzPct val="150000"/>
              <a:buFont typeface="Wingdings" pitchFamily="2" charset="2"/>
              <a:buNone/>
            </a:pPr>
            <a:endParaRPr kumimoji="0" lang="zh-TW" altLang="zh-TW" i="1">
              <a:solidFill>
                <a:srgbClr val="000000"/>
              </a:solidFill>
              <a:ea typeface="標楷體" pitchFamily="65" charset="-120"/>
            </a:endParaRPr>
          </a:p>
        </p:txBody>
      </p:sp>
      <p:sp>
        <p:nvSpPr>
          <p:cNvPr id="423942" name="Rectangle 7"/>
          <p:cNvSpPr>
            <a:spLocks noChangeArrowheads="1"/>
          </p:cNvSpPr>
          <p:nvPr/>
        </p:nvSpPr>
        <p:spPr bwMode="auto">
          <a:xfrm>
            <a:off x="5568950" y="4132263"/>
            <a:ext cx="3062288" cy="361950"/>
          </a:xfrm>
          <a:prstGeom prst="rect">
            <a:avLst/>
          </a:prstGeom>
          <a:solidFill>
            <a:srgbClr val="FFFF99">
              <a:alpha val="8392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ctr">
              <a:lnSpc>
                <a:spcPct val="95000"/>
              </a:lnSpc>
              <a:buClr>
                <a:srgbClr val="CC9900"/>
              </a:buClr>
              <a:buSzPct val="150000"/>
              <a:buFont typeface="Wingdings" pitchFamily="2" charset="2"/>
              <a:buNone/>
            </a:pPr>
            <a:endParaRPr kumimoji="0" lang="zh-TW" altLang="zh-TW" i="1">
              <a:solidFill>
                <a:srgbClr val="000000"/>
              </a:solidFill>
              <a:ea typeface="標楷體" pitchFamily="65" charset="-120"/>
            </a:endParaRPr>
          </a:p>
        </p:txBody>
      </p:sp>
      <p:sp>
        <p:nvSpPr>
          <p:cNvPr id="423943" name="Text Box 8"/>
          <p:cNvSpPr txBox="1">
            <a:spLocks noChangeArrowheads="1"/>
          </p:cNvSpPr>
          <p:nvPr/>
        </p:nvSpPr>
        <p:spPr bwMode="auto">
          <a:xfrm>
            <a:off x="2608263" y="2482850"/>
            <a:ext cx="2817812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90513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fontAlgn="ctr">
              <a:lnSpc>
                <a:spcPct val="95000"/>
              </a:lnSpc>
              <a:spcBef>
                <a:spcPct val="50000"/>
              </a:spcBef>
              <a:buClr>
                <a:srgbClr val="CC9900"/>
              </a:buClr>
              <a:buSzPct val="150000"/>
              <a:buFont typeface="Wingdings" pitchFamily="2" charset="2"/>
              <a:buChar char="§"/>
            </a:pPr>
            <a:r>
              <a:rPr kumimoji="0" lang="zh-TW" altLang="en-US" sz="22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駕駛自已的車子</a:t>
            </a:r>
          </a:p>
          <a:p>
            <a:pPr fontAlgn="ctr">
              <a:lnSpc>
                <a:spcPct val="95000"/>
              </a:lnSpc>
              <a:spcBef>
                <a:spcPct val="50000"/>
              </a:spcBef>
              <a:buClr>
                <a:srgbClr val="CC9900"/>
              </a:buClr>
              <a:buSzPct val="150000"/>
              <a:buFont typeface="Wingdings" pitchFamily="2" charset="2"/>
              <a:buChar char="§"/>
            </a:pPr>
            <a:r>
              <a:rPr kumimoji="0" lang="zh-TW" altLang="en-US" sz="22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用自己的電腦</a:t>
            </a:r>
          </a:p>
        </p:txBody>
      </p:sp>
      <p:sp>
        <p:nvSpPr>
          <p:cNvPr id="423944" name="Text Box 9"/>
          <p:cNvSpPr txBox="1">
            <a:spLocks noChangeArrowheads="1"/>
          </p:cNvSpPr>
          <p:nvPr/>
        </p:nvSpPr>
        <p:spPr bwMode="auto">
          <a:xfrm>
            <a:off x="5665788" y="2455863"/>
            <a:ext cx="2684462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90513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fontAlgn="ctr">
              <a:lnSpc>
                <a:spcPct val="95000"/>
              </a:lnSpc>
              <a:spcBef>
                <a:spcPct val="50000"/>
              </a:spcBef>
              <a:buClr>
                <a:srgbClr val="CC9900"/>
              </a:buClr>
              <a:buSzPct val="150000"/>
              <a:buFont typeface="Wingdings" pitchFamily="2" charset="2"/>
              <a:buChar char="§"/>
            </a:pPr>
            <a:r>
              <a:rPr kumimoji="0" lang="zh-TW" altLang="en-US" sz="22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租車並自己開車</a:t>
            </a:r>
          </a:p>
          <a:p>
            <a:pPr fontAlgn="ctr">
              <a:lnSpc>
                <a:spcPct val="95000"/>
              </a:lnSpc>
              <a:spcBef>
                <a:spcPct val="50000"/>
              </a:spcBef>
              <a:buClr>
                <a:srgbClr val="CC9900"/>
              </a:buClr>
              <a:buSzPct val="150000"/>
              <a:buFont typeface="Wingdings" pitchFamily="2" charset="2"/>
              <a:buChar char="§"/>
            </a:pPr>
            <a:r>
              <a:rPr kumimoji="0" lang="zh-TW" altLang="en-US" sz="22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租電腦給自己用</a:t>
            </a:r>
          </a:p>
          <a:p>
            <a:pPr fontAlgn="ctr">
              <a:lnSpc>
                <a:spcPct val="95000"/>
              </a:lnSpc>
              <a:spcBef>
                <a:spcPct val="50000"/>
              </a:spcBef>
              <a:buClr>
                <a:srgbClr val="CC9900"/>
              </a:buClr>
              <a:buSzPct val="150000"/>
              <a:buFont typeface="Wingdings" pitchFamily="2" charset="2"/>
              <a:buNone/>
            </a:pPr>
            <a:endParaRPr kumimoji="0" lang="en-US" altLang="zh-TW" sz="2200">
              <a:solidFill>
                <a:srgbClr val="000000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423945" name="Text Box 10"/>
          <p:cNvSpPr txBox="1">
            <a:spLocks noChangeArrowheads="1"/>
          </p:cNvSpPr>
          <p:nvPr/>
        </p:nvSpPr>
        <p:spPr bwMode="auto">
          <a:xfrm>
            <a:off x="2592388" y="4595813"/>
            <a:ext cx="29591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90513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fontAlgn="ctr">
              <a:lnSpc>
                <a:spcPct val="95000"/>
              </a:lnSpc>
              <a:spcBef>
                <a:spcPct val="50000"/>
              </a:spcBef>
              <a:buClr>
                <a:srgbClr val="CC9900"/>
              </a:buClr>
              <a:buSzPct val="150000"/>
              <a:buFont typeface="Wingdings" pitchFamily="2" charset="2"/>
              <a:buChar char="§"/>
            </a:pPr>
            <a:r>
              <a:rPr kumimoji="0" lang="zh-TW" altLang="en-US" sz="22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雇用司機開車</a:t>
            </a:r>
          </a:p>
          <a:p>
            <a:pPr fontAlgn="ctr">
              <a:lnSpc>
                <a:spcPct val="95000"/>
              </a:lnSpc>
              <a:spcBef>
                <a:spcPct val="50000"/>
              </a:spcBef>
              <a:buClr>
                <a:srgbClr val="CC9900"/>
              </a:buClr>
              <a:buSzPct val="150000"/>
              <a:buFont typeface="Wingdings" pitchFamily="2" charset="2"/>
              <a:buChar char="§"/>
            </a:pPr>
            <a:r>
              <a:rPr kumimoji="0" lang="zh-TW" altLang="en-US" sz="22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雇用打字員打字</a:t>
            </a:r>
          </a:p>
        </p:txBody>
      </p:sp>
      <p:sp>
        <p:nvSpPr>
          <p:cNvPr id="423946" name="Text Box 11"/>
          <p:cNvSpPr txBox="1">
            <a:spLocks noChangeArrowheads="1"/>
          </p:cNvSpPr>
          <p:nvPr/>
        </p:nvSpPr>
        <p:spPr bwMode="auto">
          <a:xfrm>
            <a:off x="5670550" y="4625975"/>
            <a:ext cx="2938463" cy="153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90513">
              <a:tabLst>
                <a:tab pos="265113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tabLst>
                <a:tab pos="265113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tabLst>
                <a:tab pos="265113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tabLst>
                <a:tab pos="265113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tabLst>
                <a:tab pos="265113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265113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265113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265113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265113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fontAlgn="ctr">
              <a:lnSpc>
                <a:spcPct val="95000"/>
              </a:lnSpc>
              <a:spcBef>
                <a:spcPct val="50000"/>
              </a:spcBef>
              <a:buClr>
                <a:srgbClr val="CC9900"/>
              </a:buClr>
              <a:buSzPct val="150000"/>
              <a:buFont typeface="Wingdings" pitchFamily="2" charset="2"/>
              <a:buChar char="§"/>
            </a:pPr>
            <a:r>
              <a:rPr kumimoji="0" lang="zh-TW" altLang="en-US" sz="22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雇用計程車或豪華	轎車</a:t>
            </a:r>
          </a:p>
          <a:p>
            <a:pPr fontAlgn="ctr">
              <a:lnSpc>
                <a:spcPct val="95000"/>
              </a:lnSpc>
              <a:spcBef>
                <a:spcPct val="50000"/>
              </a:spcBef>
              <a:buClr>
                <a:srgbClr val="CC9900"/>
              </a:buClr>
              <a:buSzPct val="150000"/>
              <a:buFont typeface="Wingdings" pitchFamily="2" charset="2"/>
              <a:buChar char="§"/>
            </a:pPr>
            <a:r>
              <a:rPr kumimoji="0" lang="zh-TW" altLang="en-US" sz="2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將工作送交秘書服	務</a:t>
            </a:r>
          </a:p>
        </p:txBody>
      </p:sp>
      <p:sp>
        <p:nvSpPr>
          <p:cNvPr id="423947" name="Text Box 12"/>
          <p:cNvSpPr txBox="1">
            <a:spLocks noChangeArrowheads="1"/>
          </p:cNvSpPr>
          <p:nvPr/>
        </p:nvSpPr>
        <p:spPr bwMode="auto">
          <a:xfrm>
            <a:off x="2513013" y="1574800"/>
            <a:ext cx="3033712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fontAlgn="ctr">
              <a:lnSpc>
                <a:spcPct val="95000"/>
              </a:lnSpc>
              <a:spcBef>
                <a:spcPct val="50000"/>
              </a:spcBef>
              <a:buClr>
                <a:srgbClr val="CC9900"/>
              </a:buClr>
              <a:buSzPct val="150000"/>
              <a:buFont typeface="Wingdings" pitchFamily="2" charset="2"/>
              <a:buNone/>
            </a:pPr>
            <a:r>
              <a:rPr kumimoji="0" lang="zh-TW" altLang="en-US">
                <a:solidFill>
                  <a:srgbClr val="000066"/>
                </a:solidFill>
                <a:latin typeface="Times New Roman" pitchFamily="18" charset="0"/>
                <a:ea typeface="標楷體" pitchFamily="65" charset="-120"/>
              </a:rPr>
              <a:t>擁有實體商品</a:t>
            </a:r>
          </a:p>
        </p:txBody>
      </p:sp>
      <p:sp>
        <p:nvSpPr>
          <p:cNvPr id="423948" name="Text Box 13"/>
          <p:cNvSpPr txBox="1">
            <a:spLocks noChangeArrowheads="1"/>
          </p:cNvSpPr>
          <p:nvPr/>
        </p:nvSpPr>
        <p:spPr bwMode="auto">
          <a:xfrm>
            <a:off x="5567363" y="1552575"/>
            <a:ext cx="3033712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fontAlgn="ctr">
              <a:lnSpc>
                <a:spcPct val="95000"/>
              </a:lnSpc>
              <a:spcBef>
                <a:spcPct val="50000"/>
              </a:spcBef>
              <a:buClr>
                <a:srgbClr val="CC9900"/>
              </a:buClr>
              <a:buSzPct val="150000"/>
              <a:buFont typeface="Wingdings" pitchFamily="2" charset="2"/>
              <a:buNone/>
            </a:pPr>
            <a:r>
              <a:rPr kumimoji="0" lang="zh-TW" altLang="en-US">
                <a:solidFill>
                  <a:srgbClr val="000066"/>
                </a:solidFill>
                <a:latin typeface="Times New Roman" pitchFamily="18" charset="0"/>
                <a:ea typeface="標楷體" pitchFamily="65" charset="-120"/>
              </a:rPr>
              <a:t>租借實體產品使用權</a:t>
            </a:r>
          </a:p>
        </p:txBody>
      </p:sp>
      <p:sp>
        <p:nvSpPr>
          <p:cNvPr id="423949" name="Text Box 14"/>
          <p:cNvSpPr txBox="1">
            <a:spLocks noChangeArrowheads="1"/>
          </p:cNvSpPr>
          <p:nvPr/>
        </p:nvSpPr>
        <p:spPr bwMode="auto">
          <a:xfrm>
            <a:off x="533400" y="2581275"/>
            <a:ext cx="184308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fontAlgn="ctr">
              <a:lnSpc>
                <a:spcPct val="95000"/>
              </a:lnSpc>
              <a:spcBef>
                <a:spcPct val="50000"/>
              </a:spcBef>
              <a:buClr>
                <a:srgbClr val="CC9900"/>
              </a:buClr>
              <a:buSzPct val="150000"/>
              <a:buFont typeface="Wingdings" pitchFamily="2" charset="2"/>
              <a:buNone/>
            </a:pPr>
            <a:r>
              <a:rPr kumimoji="0" lang="zh-TW" altLang="en-US">
                <a:solidFill>
                  <a:srgbClr val="000066"/>
                </a:solidFill>
                <a:latin typeface="Times New Roman" pitchFamily="18" charset="0"/>
                <a:ea typeface="標楷體" pitchFamily="65" charset="-120"/>
              </a:rPr>
              <a:t>自己執行工作</a:t>
            </a:r>
          </a:p>
        </p:txBody>
      </p:sp>
      <p:sp>
        <p:nvSpPr>
          <p:cNvPr id="423950" name="Text Box 15"/>
          <p:cNvSpPr txBox="1">
            <a:spLocks noChangeArrowheads="1"/>
          </p:cNvSpPr>
          <p:nvPr/>
        </p:nvSpPr>
        <p:spPr bwMode="auto">
          <a:xfrm>
            <a:off x="527050" y="4713288"/>
            <a:ext cx="1858963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fontAlgn="ctr">
              <a:lnSpc>
                <a:spcPct val="95000"/>
              </a:lnSpc>
              <a:spcBef>
                <a:spcPct val="50000"/>
              </a:spcBef>
              <a:buClr>
                <a:srgbClr val="CC9900"/>
              </a:buClr>
              <a:buSzPct val="150000"/>
              <a:buFont typeface="Wingdings" pitchFamily="2" charset="2"/>
              <a:buNone/>
            </a:pPr>
            <a:r>
              <a:rPr kumimoji="0" lang="zh-TW" altLang="en-US">
                <a:solidFill>
                  <a:srgbClr val="000066"/>
                </a:solidFill>
                <a:latin typeface="Times New Roman" pitchFamily="18" charset="0"/>
                <a:ea typeface="標楷體" pitchFamily="65" charset="-120"/>
              </a:rPr>
              <a:t>雇用他人來執行工作</a:t>
            </a:r>
          </a:p>
        </p:txBody>
      </p:sp>
    </p:spTree>
    <p:extLst>
      <p:ext uri="{BB962C8B-B14F-4D97-AF65-F5344CB8AC3E}">
        <p14:creationId xmlns:p14="http://schemas.microsoft.com/office/powerpoint/2010/main" val="940642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8036" name="Picture 4" descr="j019834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67500" y="2787650"/>
            <a:ext cx="2476500" cy="2149475"/>
          </a:xfrm>
        </p:spPr>
      </p:pic>
      <p:sp>
        <p:nvSpPr>
          <p:cNvPr id="4280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bg1"/>
                </a:solidFill>
              </a:rPr>
              <a:t>成功發展新服務</a:t>
            </a:r>
          </a:p>
        </p:txBody>
      </p:sp>
      <p:sp>
        <p:nvSpPr>
          <p:cNvPr id="428038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zh-TW" altLang="en-US"/>
              <a:t>服務在這波襲擊新製造品的高失敗率中也無法倖免於難</a:t>
            </a:r>
          </a:p>
          <a:p>
            <a:pPr lvl="1"/>
            <a:r>
              <a:rPr lang="zh-TW" altLang="en-US"/>
              <a:t>“</a:t>
            </a:r>
            <a:r>
              <a:rPr lang="en-US" altLang="zh-TW"/>
              <a:t>dot.com” </a:t>
            </a:r>
            <a:r>
              <a:rPr lang="zh-TW" altLang="en-US"/>
              <a:t>公司</a:t>
            </a:r>
          </a:p>
          <a:p>
            <a:r>
              <a:rPr lang="zh-TW" altLang="en-US"/>
              <a:t>當開發新服務時  </a:t>
            </a:r>
          </a:p>
          <a:p>
            <a:pPr lvl="1"/>
            <a:r>
              <a:rPr lang="zh-TW" altLang="en-US"/>
              <a:t>核心產品是次要的</a:t>
            </a:r>
          </a:p>
          <a:p>
            <a:pPr lvl="1"/>
            <a:r>
              <a:rPr lang="zh-TW" altLang="en-US"/>
              <a:t>維持整體服務品質的能力最為重要</a:t>
            </a:r>
          </a:p>
          <a:p>
            <a:pPr lvl="1"/>
            <a:r>
              <a:rPr lang="zh-TW" altLang="en-US"/>
              <a:t>最重要的是整個服務提供的品質和行銷支援</a:t>
            </a:r>
          </a:p>
          <a:p>
            <a:pPr lvl="1"/>
            <a:r>
              <a:rPr lang="zh-TW" altLang="en-US"/>
              <a:t>市場知識為最重要的因素</a:t>
            </a:r>
          </a:p>
        </p:txBody>
      </p:sp>
    </p:spTree>
    <p:extLst>
      <p:ext uri="{BB962C8B-B14F-4D97-AF65-F5344CB8AC3E}">
        <p14:creationId xmlns:p14="http://schemas.microsoft.com/office/powerpoint/2010/main" val="2240690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7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528763"/>
            <a:ext cx="8001000" cy="4525962"/>
          </a:xfrm>
        </p:spPr>
        <p:txBody>
          <a:bodyPr>
            <a:normAutofit lnSpcReduction="10000"/>
          </a:bodyPr>
          <a:lstStyle/>
          <a:p>
            <a:r>
              <a:rPr lang="zh-TW" altLang="en-US"/>
              <a:t>市場綜效</a:t>
            </a:r>
          </a:p>
          <a:p>
            <a:pPr lvl="1"/>
            <a:r>
              <a:rPr lang="zh-TW" altLang="en-US"/>
              <a:t>新產品與廠商原有的形象相吻合</a:t>
            </a:r>
          </a:p>
          <a:p>
            <a:pPr lvl="1"/>
            <a:r>
              <a:rPr lang="zh-TW" altLang="en-US"/>
              <a:t>滿足消費者需求上有較高的競爭優勢</a:t>
            </a:r>
          </a:p>
          <a:p>
            <a:pPr lvl="1"/>
            <a:r>
              <a:rPr lang="zh-TW" altLang="en-US"/>
              <a:t>新產品推行期間和之後均得到公司的支持</a:t>
            </a:r>
          </a:p>
          <a:p>
            <a:pPr lvl="1"/>
            <a:r>
              <a:rPr lang="zh-TW" altLang="en-US"/>
              <a:t>公司對顧客購買決策行為的了解</a:t>
            </a:r>
          </a:p>
          <a:p>
            <a:r>
              <a:rPr lang="zh-TW" altLang="en-US"/>
              <a:t>組織因素</a:t>
            </a:r>
          </a:p>
          <a:p>
            <a:pPr lvl="1"/>
            <a:r>
              <a:rPr lang="zh-TW" altLang="en-US"/>
              <a:t>組織內部有良好的跨功能合作和協調機制</a:t>
            </a:r>
          </a:p>
          <a:p>
            <a:pPr lvl="1"/>
            <a:r>
              <a:rPr lang="zh-TW" altLang="en-US"/>
              <a:t>透過內部行銷教育員工了解新產品及競爭品</a:t>
            </a:r>
          </a:p>
          <a:p>
            <a:pPr lvl="1"/>
            <a:r>
              <a:rPr lang="zh-TW" altLang="en-US"/>
              <a:t>員工了解新產品對公司的重要性</a:t>
            </a:r>
          </a:p>
        </p:txBody>
      </p:sp>
      <p:sp>
        <p:nvSpPr>
          <p:cNvPr id="4300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bg1"/>
                </a:solidFill>
              </a:rPr>
              <a:t>發展新服務的成功因素</a:t>
            </a:r>
            <a:endParaRPr lang="zh-TW" alt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598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市場研究因素</a:t>
            </a:r>
          </a:p>
          <a:p>
            <a:pPr lvl="1"/>
            <a:r>
              <a:rPr lang="zh-TW" altLang="en-US"/>
              <a:t>發展過程初期，必須要有科學化的市場研究報告</a:t>
            </a:r>
          </a:p>
          <a:p>
            <a:pPr lvl="1"/>
            <a:r>
              <a:rPr lang="zh-TW" altLang="en-US"/>
              <a:t>產品概念必須在產業調查之前先作好定義</a:t>
            </a:r>
          </a:p>
        </p:txBody>
      </p:sp>
      <p:sp>
        <p:nvSpPr>
          <p:cNvPr id="4823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177742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3" name="Rectangle 3"/>
          <p:cNvSpPr>
            <a:spLocks noChangeArrowheads="1"/>
          </p:cNvSpPr>
          <p:nvPr/>
        </p:nvSpPr>
        <p:spPr bwMode="auto">
          <a:xfrm>
            <a:off x="838200" y="2667000"/>
            <a:ext cx="7772400" cy="1984375"/>
          </a:xfrm>
          <a:prstGeom prst="rect">
            <a:avLst/>
          </a:prstGeom>
          <a:gradFill rotWithShape="1">
            <a:gsLst>
              <a:gs pos="0">
                <a:srgbClr val="F8F8F8">
                  <a:alpha val="80000"/>
                </a:srgbClr>
              </a:gs>
              <a:gs pos="100000">
                <a:srgbClr val="F8F8F8">
                  <a:gamma/>
                  <a:shade val="98431"/>
                  <a:invGamma/>
                  <a:alpha val="16000"/>
                </a:srgbClr>
              </a:gs>
            </a:gsLst>
            <a:lin ang="5400000" scaled="1"/>
          </a:gradFill>
          <a:ln w="57150" cmpd="thinThick" algn="ctr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US" altLang="zh-TW" sz="4000" dirty="0" smtClean="0">
                <a:solidFill>
                  <a:schemeClr val="accent2"/>
                </a:solidFill>
                <a:ea typeface="標楷體" pitchFamily="65" charset="-120"/>
              </a:rPr>
              <a:t>Chap 2  </a:t>
            </a:r>
            <a:r>
              <a:rPr kumimoji="0" lang="zh-TW" altLang="en-US" sz="4000" dirty="0">
                <a:solidFill>
                  <a:schemeClr val="accent2"/>
                </a:solidFill>
                <a:ea typeface="標楷體" pitchFamily="65" charset="-120"/>
              </a:rPr>
              <a:t>服務產品的規劃與品牌</a:t>
            </a:r>
          </a:p>
        </p:txBody>
      </p:sp>
    </p:spTree>
    <p:extLst>
      <p:ext uri="{BB962C8B-B14F-4D97-AF65-F5344CB8AC3E}">
        <p14:creationId xmlns:p14="http://schemas.microsoft.com/office/powerpoint/2010/main" val="3390294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3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514475"/>
            <a:ext cx="8001000" cy="4525963"/>
          </a:xfrm>
        </p:spPr>
        <p:txBody>
          <a:bodyPr>
            <a:normAutofit/>
          </a:bodyPr>
          <a:lstStyle/>
          <a:p>
            <a:r>
              <a:rPr lang="zh-TW" altLang="en-US"/>
              <a:t>產品</a:t>
            </a:r>
            <a:r>
              <a:rPr lang="en-US" altLang="zh-TW"/>
              <a:t>(product)</a:t>
            </a:r>
            <a:r>
              <a:rPr lang="zh-TW" altLang="en-US"/>
              <a:t>是一種既定的且具有一致性的「產出組合」，同時也顯示與其他競爭者產出組合上的差異化</a:t>
            </a:r>
          </a:p>
          <a:p>
            <a:r>
              <a:rPr lang="zh-TW" altLang="en-US"/>
              <a:t>服務企業也可以利用製造業中的模組化</a:t>
            </a:r>
            <a:r>
              <a:rPr lang="en-US" altLang="zh-TW"/>
              <a:t>(model)</a:t>
            </a:r>
            <a:r>
              <a:rPr lang="zh-TW" altLang="en-US"/>
              <a:t>的觀念，將不同的產品進行差異化</a:t>
            </a:r>
          </a:p>
          <a:p>
            <a:r>
              <a:rPr lang="zh-TW" altLang="en-US"/>
              <a:t>提供更加無形的服務企業同樣也可以提供一份所謂的「產品目錄」（要素組合）</a:t>
            </a:r>
          </a:p>
          <a:p>
            <a:pPr lvl="1"/>
            <a:r>
              <a:rPr lang="zh-TW" altLang="en-US"/>
              <a:t>核心產品的組成要素</a:t>
            </a:r>
          </a:p>
          <a:p>
            <a:pPr lvl="1"/>
            <a:r>
              <a:rPr lang="zh-TW" altLang="en-US"/>
              <a:t>由哪些具有附加價值的附屬服務所組成</a:t>
            </a:r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bg1"/>
                </a:solidFill>
              </a:rPr>
              <a:t>服務產品</a:t>
            </a:r>
          </a:p>
        </p:txBody>
      </p:sp>
    </p:spTree>
    <p:extLst>
      <p:ext uri="{BB962C8B-B14F-4D97-AF65-F5344CB8AC3E}">
        <p14:creationId xmlns:p14="http://schemas.microsoft.com/office/powerpoint/2010/main" val="126330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62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多數的服務企業會提供消費者一組產品線供其選擇，而不單單只提供單一產品</a:t>
            </a:r>
          </a:p>
          <a:p>
            <a:r>
              <a:rPr lang="zh-TW" altLang="en-US"/>
              <a:t>他們可以選擇的品牌策略有三種：</a:t>
            </a:r>
          </a:p>
          <a:p>
            <a:pPr lvl="1"/>
            <a:r>
              <a:rPr lang="zh-TW" altLang="en-US"/>
              <a:t>全部產品和服務僅只用單一個品牌</a:t>
            </a:r>
          </a:p>
          <a:p>
            <a:pPr lvl="1"/>
            <a:r>
              <a:rPr lang="zh-TW" altLang="en-US"/>
              <a:t>為不同定位的產品或服務，都賦予一個品牌名稱</a:t>
            </a:r>
          </a:p>
          <a:p>
            <a:pPr lvl="1"/>
            <a:r>
              <a:rPr lang="zh-TW" altLang="en-US"/>
              <a:t>結合前面兩種極端的品牌命名策略</a:t>
            </a:r>
          </a:p>
        </p:txBody>
      </p:sp>
      <p:sp>
        <p:nvSpPr>
          <p:cNvPr id="40346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bg1"/>
                </a:solidFill>
              </a:rPr>
              <a:t>產品線及品牌</a:t>
            </a:r>
          </a:p>
        </p:txBody>
      </p:sp>
      <p:pic>
        <p:nvPicPr>
          <p:cNvPr id="403460" name="Picture 13" descr="j025187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84064">
            <a:off x="6310313" y="4918075"/>
            <a:ext cx="227012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941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24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bg1"/>
                </a:solidFill>
              </a:rPr>
              <a:t>品牌策略光譜 </a:t>
            </a:r>
            <a:r>
              <a:rPr lang="zh-TW" altLang="en-US" sz="2000" dirty="0">
                <a:solidFill>
                  <a:schemeClr val="bg1"/>
                </a:solidFill>
              </a:rPr>
              <a:t>（圖 </a:t>
            </a:r>
            <a:r>
              <a:rPr lang="en-US" altLang="zh-TW" sz="2000" dirty="0">
                <a:solidFill>
                  <a:schemeClr val="bg1"/>
                </a:solidFill>
              </a:rPr>
              <a:t>3.8</a:t>
            </a:r>
            <a:r>
              <a:rPr lang="zh-TW" altLang="en-US" sz="2000" dirty="0">
                <a:solidFill>
                  <a:schemeClr val="bg1"/>
                </a:solidFill>
              </a:rPr>
              <a:t>）</a:t>
            </a:r>
          </a:p>
        </p:txBody>
      </p:sp>
      <p:grpSp>
        <p:nvGrpSpPr>
          <p:cNvPr id="405526" name="Group 22"/>
          <p:cNvGrpSpPr>
            <a:grpSpLocks/>
          </p:cNvGrpSpPr>
          <p:nvPr/>
        </p:nvGrpSpPr>
        <p:grpSpPr bwMode="auto">
          <a:xfrm>
            <a:off x="211138" y="1931988"/>
            <a:ext cx="8766175" cy="3089275"/>
            <a:chOff x="133" y="1217"/>
            <a:chExt cx="5522" cy="1946"/>
          </a:xfrm>
        </p:grpSpPr>
        <p:sp>
          <p:nvSpPr>
            <p:cNvPr id="405508" name="Oval 15"/>
            <p:cNvSpPr>
              <a:spLocks noChangeArrowheads="1"/>
            </p:cNvSpPr>
            <p:nvPr/>
          </p:nvSpPr>
          <p:spPr bwMode="auto">
            <a:xfrm>
              <a:off x="4189" y="1843"/>
              <a:ext cx="1459" cy="671"/>
            </a:xfrm>
            <a:prstGeom prst="ellipse">
              <a:avLst/>
            </a:prstGeom>
            <a:solidFill>
              <a:srgbClr val="CCFFFF">
                <a:alpha val="52940"/>
              </a:srgbClr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0" lang="zh-TW" altLang="en-US" sz="1600">
                  <a:solidFill>
                    <a:srgbClr val="000000"/>
                  </a:solidFill>
                  <a:ea typeface="標楷體" pitchFamily="65" charset="-120"/>
                </a:rPr>
                <a:t>品牌群</a:t>
              </a:r>
            </a:p>
            <a:p>
              <a:pPr algn="ctr"/>
              <a:r>
                <a:rPr kumimoji="0" lang="en-US" altLang="zh-TW" sz="1600">
                  <a:solidFill>
                    <a:srgbClr val="000000"/>
                  </a:solidFill>
                  <a:ea typeface="標楷體" pitchFamily="65" charset="-120"/>
                </a:rPr>
                <a:t>(House of Brands)”</a:t>
              </a:r>
            </a:p>
            <a:p>
              <a:pPr algn="ctr"/>
              <a:r>
                <a:rPr kumimoji="0" lang="en-US" altLang="zh-TW" sz="1600">
                  <a:solidFill>
                    <a:srgbClr val="000000"/>
                  </a:solidFill>
                  <a:ea typeface="標楷體" pitchFamily="65" charset="-120"/>
                </a:rPr>
                <a:t>e.g., P&amp;G</a:t>
              </a:r>
              <a:endParaRPr kumimoji="0" lang="en-US" altLang="zh-TW" sz="1600" i="1">
                <a:solidFill>
                  <a:srgbClr val="000000"/>
                </a:solidFill>
                <a:ea typeface="標楷體" pitchFamily="65" charset="-120"/>
              </a:endParaRPr>
            </a:p>
          </p:txBody>
        </p:sp>
        <p:sp>
          <p:nvSpPr>
            <p:cNvPr id="405510" name="Text Box 4"/>
            <p:cNvSpPr txBox="1">
              <a:spLocks noChangeArrowheads="1"/>
            </p:cNvSpPr>
            <p:nvPr/>
          </p:nvSpPr>
          <p:spPr bwMode="auto">
            <a:xfrm>
              <a:off x="280" y="1267"/>
              <a:ext cx="115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fontAlgn="ctr">
                <a:lnSpc>
                  <a:spcPct val="95000"/>
                </a:lnSpc>
                <a:spcBef>
                  <a:spcPct val="50000"/>
                </a:spcBef>
                <a:buClr>
                  <a:srgbClr val="CC9900"/>
                </a:buClr>
                <a:buSzPct val="150000"/>
                <a:buFont typeface="Wingdings" pitchFamily="2" charset="2"/>
                <a:buNone/>
              </a:pPr>
              <a:r>
                <a:rPr kumimoji="0" lang="zh-TW" altLang="en-US" sz="2000">
                  <a:solidFill>
                    <a:srgbClr val="000066"/>
                  </a:solidFill>
                  <a:latin typeface="Times New Roman" pitchFamily="18" charset="0"/>
                  <a:ea typeface="標楷體" pitchFamily="65" charset="-120"/>
                </a:rPr>
                <a:t>企業品牌</a:t>
              </a:r>
            </a:p>
          </p:txBody>
        </p:sp>
        <p:sp>
          <p:nvSpPr>
            <p:cNvPr id="405511" name="Text Box 5"/>
            <p:cNvSpPr txBox="1">
              <a:spLocks noChangeArrowheads="1"/>
            </p:cNvSpPr>
            <p:nvPr/>
          </p:nvSpPr>
          <p:spPr bwMode="auto">
            <a:xfrm>
              <a:off x="4083" y="1217"/>
              <a:ext cx="157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fontAlgn="ctr">
                <a:lnSpc>
                  <a:spcPct val="95000"/>
                </a:lnSpc>
                <a:spcBef>
                  <a:spcPct val="50000"/>
                </a:spcBef>
                <a:buClr>
                  <a:srgbClr val="CC9900"/>
                </a:buClr>
                <a:buSzPct val="150000"/>
                <a:buFont typeface="Wingdings" pitchFamily="2" charset="2"/>
                <a:buNone/>
              </a:pPr>
              <a:r>
                <a:rPr kumimoji="0" lang="zh-TW" altLang="en-US" sz="2000">
                  <a:solidFill>
                    <a:srgbClr val="000066"/>
                  </a:solidFill>
                  <a:latin typeface="Times New Roman" pitchFamily="18" charset="0"/>
                  <a:ea typeface="標楷體" pitchFamily="65" charset="-120"/>
                </a:rPr>
                <a:t>單一產品品牌</a:t>
              </a:r>
            </a:p>
          </p:txBody>
        </p:sp>
        <p:sp>
          <p:nvSpPr>
            <p:cNvPr id="405513" name="Oval 12"/>
            <p:cNvSpPr>
              <a:spLocks noChangeArrowheads="1"/>
            </p:cNvSpPr>
            <p:nvPr/>
          </p:nvSpPr>
          <p:spPr bwMode="auto">
            <a:xfrm>
              <a:off x="133" y="1779"/>
              <a:ext cx="1517" cy="702"/>
            </a:xfrm>
            <a:prstGeom prst="ellipse">
              <a:avLst/>
            </a:prstGeom>
            <a:solidFill>
              <a:srgbClr val="3366FF">
                <a:alpha val="20000"/>
              </a:srgbClr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0" lang="zh-TW" altLang="en-US" sz="1600">
                  <a:solidFill>
                    <a:srgbClr val="000000"/>
                  </a:solidFill>
                  <a:ea typeface="標楷體" pitchFamily="65" charset="-120"/>
                </a:rPr>
                <a:t>單一品牌</a:t>
              </a:r>
            </a:p>
            <a:p>
              <a:pPr algn="ctr"/>
              <a:r>
                <a:rPr kumimoji="0" lang="en-US" altLang="zh-TW" sz="1600" i="1">
                  <a:solidFill>
                    <a:srgbClr val="000000"/>
                  </a:solidFill>
                  <a:ea typeface="標楷體" pitchFamily="65" charset="-120"/>
                </a:rPr>
                <a:t>( </a:t>
              </a:r>
              <a:r>
                <a:rPr kumimoji="0" lang="en-US" altLang="zh-TW" sz="1600">
                  <a:solidFill>
                    <a:srgbClr val="000000"/>
                  </a:solidFill>
                  <a:ea typeface="標楷體" pitchFamily="65" charset="-120"/>
                </a:rPr>
                <a:t>Branded House)</a:t>
              </a:r>
            </a:p>
            <a:p>
              <a:pPr algn="ctr"/>
              <a:r>
                <a:rPr kumimoji="0" lang="en-US" altLang="zh-TW" sz="1600">
                  <a:solidFill>
                    <a:srgbClr val="000000"/>
                  </a:solidFill>
                  <a:ea typeface="標楷體" pitchFamily="65" charset="-120"/>
                </a:rPr>
                <a:t>e.g., Virgin Group</a:t>
              </a:r>
            </a:p>
          </p:txBody>
        </p:sp>
        <p:sp>
          <p:nvSpPr>
            <p:cNvPr id="405516" name="Oval 13"/>
            <p:cNvSpPr>
              <a:spLocks noChangeArrowheads="1"/>
            </p:cNvSpPr>
            <p:nvPr/>
          </p:nvSpPr>
          <p:spPr bwMode="auto">
            <a:xfrm>
              <a:off x="1467" y="2300"/>
              <a:ext cx="1390" cy="841"/>
            </a:xfrm>
            <a:prstGeom prst="ellipse">
              <a:avLst/>
            </a:prstGeom>
            <a:solidFill>
              <a:srgbClr val="FF0000">
                <a:alpha val="29019"/>
              </a:srgbClr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0" lang="zh-TW" altLang="en-US" sz="1600">
                  <a:solidFill>
                    <a:srgbClr val="000000"/>
                  </a:solidFill>
                  <a:ea typeface="標楷體" pitchFamily="65" charset="-120"/>
                </a:rPr>
                <a:t>子品牌 </a:t>
              </a:r>
              <a:r>
                <a:rPr kumimoji="0" lang="en-US" altLang="zh-TW" sz="1600">
                  <a:solidFill>
                    <a:srgbClr val="000000"/>
                  </a:solidFill>
                  <a:ea typeface="標楷體" pitchFamily="65" charset="-120"/>
                </a:rPr>
                <a:t>e.g.,</a:t>
              </a:r>
              <a:r>
                <a:rPr kumimoji="0" lang="zh-TW" altLang="en-US" sz="1600" i="1">
                  <a:solidFill>
                    <a:srgbClr val="000000"/>
                  </a:solidFill>
                  <a:ea typeface="標楷體" pitchFamily="65" charset="-120"/>
                </a:rPr>
                <a:t>新加坡航</a:t>
              </a:r>
            </a:p>
            <a:p>
              <a:pPr algn="ctr"/>
              <a:r>
                <a:rPr kumimoji="0" lang="zh-TW" altLang="en-US" sz="1600" i="1">
                  <a:solidFill>
                    <a:srgbClr val="000000"/>
                  </a:solidFill>
                  <a:ea typeface="標楷體" pitchFamily="65" charset="-120"/>
                </a:rPr>
                <a:t>空公司的</a:t>
              </a:r>
              <a:r>
                <a:rPr kumimoji="0" lang="en-US" altLang="zh-TW" sz="1600">
                  <a:solidFill>
                    <a:srgbClr val="000000"/>
                  </a:solidFill>
                  <a:ea typeface="標楷體" pitchFamily="65" charset="-120"/>
                </a:rPr>
                <a:t>Raffles Class</a:t>
              </a:r>
              <a:endParaRPr kumimoji="0" lang="en-US" altLang="zh-TW" sz="1600" i="1">
                <a:solidFill>
                  <a:srgbClr val="000000"/>
                </a:solidFill>
                <a:ea typeface="標楷體" pitchFamily="65" charset="-120"/>
              </a:endParaRPr>
            </a:p>
          </p:txBody>
        </p:sp>
        <p:sp>
          <p:nvSpPr>
            <p:cNvPr id="405519" name="Oval 14"/>
            <p:cNvSpPr>
              <a:spLocks noChangeArrowheads="1"/>
            </p:cNvSpPr>
            <p:nvPr/>
          </p:nvSpPr>
          <p:spPr bwMode="auto">
            <a:xfrm>
              <a:off x="2996" y="2332"/>
              <a:ext cx="1304" cy="831"/>
            </a:xfrm>
            <a:prstGeom prst="ellipse">
              <a:avLst/>
            </a:prstGeom>
            <a:solidFill>
              <a:srgbClr val="FFFF99">
                <a:alpha val="83920"/>
              </a:srgbClr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0" lang="zh-TW" altLang="en-US" sz="1600">
                  <a:solidFill>
                    <a:srgbClr val="000000"/>
                  </a:solidFill>
                  <a:ea typeface="標楷體" pitchFamily="65" charset="-120"/>
                </a:rPr>
                <a:t>背書品牌</a:t>
              </a:r>
            </a:p>
            <a:p>
              <a:pPr algn="ctr"/>
              <a:r>
                <a:rPr kumimoji="0" lang="en-US" altLang="zh-TW" sz="1600">
                  <a:solidFill>
                    <a:srgbClr val="000000"/>
                  </a:solidFill>
                  <a:ea typeface="標楷體" pitchFamily="65" charset="-120"/>
                </a:rPr>
                <a:t>e.g., Courtyard </a:t>
              </a:r>
            </a:p>
            <a:p>
              <a:pPr algn="ctr"/>
              <a:r>
                <a:rPr kumimoji="0" lang="en-US" altLang="zh-TW" sz="1600">
                  <a:solidFill>
                    <a:srgbClr val="000000"/>
                  </a:solidFill>
                  <a:ea typeface="標楷體" pitchFamily="65" charset="-120"/>
                </a:rPr>
                <a:t>by Marriott</a:t>
              </a:r>
              <a:endParaRPr kumimoji="0" lang="en-US" altLang="zh-TW" sz="1600" i="1">
                <a:solidFill>
                  <a:srgbClr val="000000"/>
                </a:solidFill>
                <a:ea typeface="標楷體" pitchFamily="65" charset="-120"/>
              </a:endParaRPr>
            </a:p>
          </p:txBody>
        </p:sp>
        <p:sp>
          <p:nvSpPr>
            <p:cNvPr id="405521" name="Line 10"/>
            <p:cNvSpPr>
              <a:spLocks noChangeShapeType="1"/>
            </p:cNvSpPr>
            <p:nvPr/>
          </p:nvSpPr>
          <p:spPr bwMode="auto">
            <a:xfrm flipV="1">
              <a:off x="1691" y="1440"/>
              <a:ext cx="2387" cy="9"/>
            </a:xfrm>
            <a:prstGeom prst="line">
              <a:avLst/>
            </a:prstGeom>
            <a:noFill/>
            <a:ln w="57150">
              <a:solidFill>
                <a:srgbClr val="993300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405522" name="Text Box 24"/>
          <p:cNvSpPr txBox="1">
            <a:spLocks noChangeArrowheads="1"/>
          </p:cNvSpPr>
          <p:nvPr/>
        </p:nvSpPr>
        <p:spPr bwMode="auto">
          <a:xfrm>
            <a:off x="5434013" y="6145213"/>
            <a:ext cx="3265487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fontAlgn="ctr">
              <a:lnSpc>
                <a:spcPct val="95000"/>
              </a:lnSpc>
              <a:buClr>
                <a:srgbClr val="CC9900"/>
              </a:buClr>
              <a:buSzPct val="150000"/>
              <a:buFont typeface="Wingdings" pitchFamily="2" charset="2"/>
              <a:buNone/>
            </a:pPr>
            <a:r>
              <a:rPr kumimoji="0" lang="en-US" altLang="zh-TW" sz="1200" i="1">
                <a:solidFill>
                  <a:srgbClr val="808080"/>
                </a:solidFill>
                <a:latin typeface="Times New Roman" pitchFamily="18" charset="0"/>
                <a:ea typeface="標楷體" pitchFamily="65" charset="-120"/>
              </a:rPr>
              <a:t>Source</a:t>
            </a:r>
            <a:r>
              <a:rPr kumimoji="0" lang="zh-TW" altLang="en-US" sz="1200" i="1">
                <a:solidFill>
                  <a:srgbClr val="808080"/>
                </a:solidFill>
                <a:latin typeface="Times New Roman" pitchFamily="18" charset="0"/>
                <a:ea typeface="標楷體" pitchFamily="65" charset="-120"/>
              </a:rPr>
              <a:t>： </a:t>
            </a:r>
            <a:r>
              <a:rPr kumimoji="0" lang="en-US" altLang="zh-TW" sz="1200" i="1">
                <a:solidFill>
                  <a:srgbClr val="808080"/>
                </a:solidFill>
                <a:latin typeface="Times New Roman" pitchFamily="18" charset="0"/>
                <a:ea typeface="標楷體" pitchFamily="65" charset="-120"/>
              </a:rPr>
              <a:t>Derived from Aaker and Joachimsthaler</a:t>
            </a:r>
          </a:p>
        </p:txBody>
      </p:sp>
    </p:spTree>
    <p:extLst>
      <p:ext uri="{BB962C8B-B14F-4D97-AF65-F5344CB8AC3E}">
        <p14:creationId xmlns:p14="http://schemas.microsoft.com/office/powerpoint/2010/main" val="747277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zh-TW" altLang="en-US"/>
              <a:t>英國航空提供</a:t>
            </a:r>
            <a:r>
              <a:rPr lang="en-US" altLang="zh-TW"/>
              <a:t>6</a:t>
            </a:r>
            <a:r>
              <a:rPr lang="zh-TW" altLang="en-US"/>
              <a:t>個不同的空運產品</a:t>
            </a:r>
          </a:p>
          <a:p>
            <a:pPr lvl="1">
              <a:lnSpc>
                <a:spcPct val="110000"/>
              </a:lnSpc>
            </a:pPr>
            <a:r>
              <a:rPr lang="en-US" altLang="zh-TW"/>
              <a:t>4</a:t>
            </a:r>
            <a:r>
              <a:rPr lang="zh-TW" altLang="en-US"/>
              <a:t>種洲際航線等級：</a:t>
            </a:r>
          </a:p>
          <a:p>
            <a:pPr lvl="2">
              <a:lnSpc>
                <a:spcPct val="110000"/>
              </a:lnSpc>
            </a:pPr>
            <a:r>
              <a:rPr lang="en-US" altLang="zh-TW"/>
              <a:t>First </a:t>
            </a:r>
            <a:r>
              <a:rPr lang="zh-TW" altLang="en-US"/>
              <a:t>（頭等艙）</a:t>
            </a:r>
          </a:p>
          <a:p>
            <a:pPr lvl="2">
              <a:lnSpc>
                <a:spcPct val="110000"/>
              </a:lnSpc>
            </a:pPr>
            <a:r>
              <a:rPr lang="en-US" altLang="zh-TW"/>
              <a:t>Club World </a:t>
            </a:r>
            <a:r>
              <a:rPr lang="zh-TW" altLang="en-US"/>
              <a:t>（商務艙）</a:t>
            </a:r>
          </a:p>
          <a:p>
            <a:pPr lvl="2">
              <a:lnSpc>
                <a:spcPct val="110000"/>
              </a:lnSpc>
            </a:pPr>
            <a:r>
              <a:rPr lang="en-US" altLang="zh-TW"/>
              <a:t>World Traveller Plus </a:t>
            </a:r>
            <a:r>
              <a:rPr lang="zh-TW" altLang="en-US"/>
              <a:t>（豪華經濟艙）</a:t>
            </a:r>
          </a:p>
          <a:p>
            <a:pPr lvl="2">
              <a:lnSpc>
                <a:spcPct val="110000"/>
              </a:lnSpc>
            </a:pPr>
            <a:r>
              <a:rPr lang="en-US" altLang="zh-TW"/>
              <a:t>World Traveller </a:t>
            </a:r>
            <a:r>
              <a:rPr lang="zh-TW" altLang="en-US"/>
              <a:t>（經濟艙）</a:t>
            </a:r>
          </a:p>
          <a:p>
            <a:pPr lvl="1">
              <a:lnSpc>
                <a:spcPct val="110000"/>
              </a:lnSpc>
            </a:pPr>
            <a:r>
              <a:rPr lang="en-US" altLang="zh-TW"/>
              <a:t>2</a:t>
            </a:r>
            <a:r>
              <a:rPr lang="zh-TW" altLang="en-US"/>
              <a:t>種歐洲航線航線等級：</a:t>
            </a:r>
          </a:p>
          <a:p>
            <a:pPr lvl="2">
              <a:lnSpc>
                <a:spcPct val="110000"/>
              </a:lnSpc>
            </a:pPr>
            <a:r>
              <a:rPr lang="en-US" altLang="zh-TW"/>
              <a:t>Club Europe </a:t>
            </a:r>
            <a:r>
              <a:rPr lang="zh-TW" altLang="en-US"/>
              <a:t>（商務艙）</a:t>
            </a:r>
          </a:p>
          <a:p>
            <a:pPr lvl="2">
              <a:lnSpc>
                <a:spcPct val="110000"/>
              </a:lnSpc>
            </a:pPr>
            <a:r>
              <a:rPr lang="en-US" altLang="zh-TW"/>
              <a:t>Euro-Traveller </a:t>
            </a:r>
            <a:r>
              <a:rPr lang="zh-TW" altLang="en-US"/>
              <a:t>（經濟艙）</a:t>
            </a:r>
          </a:p>
        </p:txBody>
      </p:sp>
      <p:sp>
        <p:nvSpPr>
          <p:cNvPr id="407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bg1"/>
                </a:solidFill>
              </a:rPr>
              <a:t>實例：英國航空子品牌</a:t>
            </a:r>
          </a:p>
        </p:txBody>
      </p:sp>
    </p:spTree>
    <p:extLst>
      <p:ext uri="{BB962C8B-B14F-4D97-AF65-F5344CB8AC3E}">
        <p14:creationId xmlns:p14="http://schemas.microsoft.com/office/powerpoint/2010/main" val="1103345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5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293813"/>
            <a:ext cx="8001000" cy="524192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zh-TW" altLang="en-US"/>
              <a:t>品牌可以運用在企業或者產品的層次上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zh-TW" altLang="en-US"/>
              <a:t>企業品牌：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zh-TW" altLang="en-US"/>
              <a:t>易於辨識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zh-TW" altLang="en-US"/>
              <a:t>對顧客具有實質意義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zh-TW" altLang="en-US"/>
              <a:t>代表企業某種程度上的經營風格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zh-TW" altLang="en-US"/>
              <a:t>產品品牌：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zh-TW" altLang="en-US"/>
              <a:t>幫助傳達與特定服務概念相關的特殊經驗與利益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zh-TW" altLang="en-US"/>
              <a:t>邁向品牌化的顧客體驗包含：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zh-TW" altLang="en-US"/>
              <a:t>創造品牌承諾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zh-TW" altLang="en-US"/>
              <a:t>塑造一個真正差異化的消費經驗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zh-TW" altLang="en-US"/>
              <a:t>賦予員工足夠的技能、工具及支援流程以傳遞顧客經驗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zh-TW" altLang="en-US"/>
              <a:t>評估和監督</a:t>
            </a:r>
          </a:p>
        </p:txBody>
      </p:sp>
      <p:sp>
        <p:nvSpPr>
          <p:cNvPr id="409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bg1"/>
                </a:solidFill>
              </a:rPr>
              <a:t>提供品牌經驗 </a:t>
            </a:r>
            <a:r>
              <a:rPr lang="en-US" altLang="zh-TW" dirty="0">
                <a:solidFill>
                  <a:schemeClr val="bg1"/>
                </a:solidFill>
              </a:rPr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166479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3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2" y="220046"/>
            <a:ext cx="8229600" cy="1143000"/>
          </a:xfrm>
        </p:spPr>
        <p:txBody>
          <a:bodyPr/>
          <a:lstStyle/>
          <a:p>
            <a:r>
              <a:rPr lang="zh-TW" altLang="en-US" dirty="0">
                <a:solidFill>
                  <a:schemeClr val="bg1"/>
                </a:solidFill>
              </a:rPr>
              <a:t>提供品牌經驗 </a:t>
            </a:r>
            <a:r>
              <a:rPr lang="en-US" altLang="zh-TW" dirty="0">
                <a:solidFill>
                  <a:schemeClr val="bg1"/>
                </a:solidFill>
              </a:rPr>
              <a:t>(2)</a:t>
            </a:r>
          </a:p>
        </p:txBody>
      </p:sp>
      <p:sp>
        <p:nvSpPr>
          <p:cNvPr id="411651" name="Rectangle 5"/>
          <p:cNvSpPr>
            <a:spLocks noChangeArrowheads="1"/>
          </p:cNvSpPr>
          <p:nvPr/>
        </p:nvSpPr>
        <p:spPr bwMode="auto">
          <a:xfrm>
            <a:off x="1368425" y="2378075"/>
            <a:ext cx="6429375" cy="208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ctr">
              <a:buClr>
                <a:srgbClr val="CC9900"/>
              </a:buClr>
              <a:buSzPct val="150000"/>
              <a:buFont typeface="Wingdings" pitchFamily="2" charset="2"/>
              <a:buNone/>
            </a:pPr>
            <a:r>
              <a:rPr kumimoji="0" lang="en-US" altLang="zh-TW" sz="2400" i="1">
                <a:solidFill>
                  <a:srgbClr val="000066"/>
                </a:solidFill>
                <a:ea typeface="標楷體" pitchFamily="65" charset="-120"/>
              </a:rPr>
              <a:t>“</a:t>
            </a:r>
            <a:r>
              <a:rPr kumimoji="0" lang="zh-TW" altLang="en-US" sz="2400" i="1">
                <a:solidFill>
                  <a:srgbClr val="000066"/>
                </a:solidFill>
                <a:ea typeface="標楷體" pitchFamily="65" charset="-120"/>
              </a:rPr>
              <a:t>品牌承諾或價值主張不只是一個標籤、圖示或顏色、圖形元素，縱使以上均有所貢獻。品牌承諾乃品牌的心與靈魂。</a:t>
            </a:r>
          </a:p>
          <a:p>
            <a:pPr algn="ctr" fontAlgn="ctr">
              <a:lnSpc>
                <a:spcPct val="95000"/>
              </a:lnSpc>
              <a:buClr>
                <a:srgbClr val="CC9900"/>
              </a:buClr>
              <a:buSzPct val="150000"/>
              <a:buFont typeface="Wingdings" pitchFamily="2" charset="2"/>
              <a:buNone/>
            </a:pPr>
            <a:endParaRPr kumimoji="0" lang="zh-TW" altLang="en-US" sz="2400" i="1">
              <a:solidFill>
                <a:srgbClr val="000066"/>
              </a:solidFill>
              <a:ea typeface="標楷體" pitchFamily="65" charset="-120"/>
            </a:endParaRPr>
          </a:p>
          <a:p>
            <a:pPr algn="r" fontAlgn="ctr">
              <a:lnSpc>
                <a:spcPct val="95000"/>
              </a:lnSpc>
              <a:buClr>
                <a:srgbClr val="CC9900"/>
              </a:buClr>
              <a:buSzPct val="150000"/>
              <a:buFont typeface="Wingdings" pitchFamily="2" charset="2"/>
              <a:buNone/>
            </a:pPr>
            <a:r>
              <a:rPr kumimoji="0" lang="zh-TW" altLang="en-US">
                <a:solidFill>
                  <a:srgbClr val="000000"/>
                </a:solidFill>
                <a:ea typeface="標楷體" pitchFamily="65" charset="-120"/>
              </a:rPr>
              <a:t>							</a:t>
            </a:r>
            <a:r>
              <a:rPr kumimoji="0" lang="en-US" altLang="zh-TW" sz="2000" i="1">
                <a:ea typeface="標楷體" pitchFamily="65" charset="-120"/>
              </a:rPr>
              <a:t>Don Schultz</a:t>
            </a:r>
          </a:p>
        </p:txBody>
      </p:sp>
    </p:spTree>
    <p:extLst>
      <p:ext uri="{BB962C8B-B14F-4D97-AF65-F5344CB8AC3E}">
        <p14:creationId xmlns:p14="http://schemas.microsoft.com/office/powerpoint/2010/main" val="86510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ChangeArrowheads="1"/>
          </p:cNvSpPr>
          <p:nvPr/>
        </p:nvSpPr>
        <p:spPr bwMode="auto">
          <a:xfrm>
            <a:off x="685800" y="2514600"/>
            <a:ext cx="7772400" cy="1984375"/>
          </a:xfrm>
          <a:prstGeom prst="rect">
            <a:avLst/>
          </a:prstGeom>
          <a:gradFill rotWithShape="1">
            <a:gsLst>
              <a:gs pos="0">
                <a:srgbClr val="F8F8F8">
                  <a:alpha val="79999"/>
                </a:srgbClr>
              </a:gs>
              <a:gs pos="100000">
                <a:srgbClr val="F4F4F4">
                  <a:alpha val="15999"/>
                </a:srgbClr>
              </a:gs>
            </a:gsLst>
            <a:lin ang="5400000" scaled="1"/>
          </a:gradFill>
          <a:ln w="57150" cmpd="thinThick" algn="ctr">
            <a:solidFill>
              <a:srgbClr val="FFCC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lnSpc>
                <a:spcPct val="90000"/>
              </a:lnSpc>
            </a:pPr>
            <a:r>
              <a:rPr kumimoji="0" lang="en-US" altLang="zh-TW" sz="4000" dirty="0" smtClean="0">
                <a:solidFill>
                  <a:schemeClr val="accent2"/>
                </a:solidFill>
                <a:ea typeface="標楷體" pitchFamily="65" charset="-120"/>
              </a:rPr>
              <a:t>2.1  </a:t>
            </a:r>
            <a:r>
              <a:rPr kumimoji="0" lang="zh-TW" altLang="en-US" sz="4000" dirty="0">
                <a:solidFill>
                  <a:schemeClr val="accent2"/>
                </a:solidFill>
                <a:ea typeface="標楷體" pitchFamily="65" charset="-120"/>
              </a:rPr>
              <a:t>發展新服務</a:t>
            </a:r>
          </a:p>
        </p:txBody>
      </p:sp>
    </p:spTree>
    <p:extLst>
      <p:ext uri="{BB962C8B-B14F-4D97-AF65-F5344CB8AC3E}">
        <p14:creationId xmlns:p14="http://schemas.microsoft.com/office/powerpoint/2010/main" val="2973845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</TotalTime>
  <Words>940</Words>
  <Application>Microsoft Office PowerPoint</Application>
  <PresentationFormat>如螢幕大小 (4:3)</PresentationFormat>
  <Paragraphs>158</Paragraphs>
  <Slides>17</Slides>
  <Notes>15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匯合</vt:lpstr>
      <vt:lpstr>PowerPoint 簡報</vt:lpstr>
      <vt:lpstr>PowerPoint 簡報</vt:lpstr>
      <vt:lpstr>服務產品</vt:lpstr>
      <vt:lpstr>產品線及品牌</vt:lpstr>
      <vt:lpstr>品牌策略光譜 （圖 3.8）</vt:lpstr>
      <vt:lpstr>實例：英國航空子品牌</vt:lpstr>
      <vt:lpstr>提供品牌經驗 (1)</vt:lpstr>
      <vt:lpstr>提供品牌經驗 (2)</vt:lpstr>
      <vt:lpstr>PowerPoint 簡報</vt:lpstr>
      <vt:lpstr>新服務分類層級 (1) </vt:lpstr>
      <vt:lpstr>新服務分類層級 (2) </vt:lpstr>
      <vt:lpstr>服務流程再造</vt:lpstr>
      <vt:lpstr>實體產品是新服務構想的來源</vt:lpstr>
      <vt:lpstr>創造服務作為擁有或使用產品 之替代品 (圖 3.10)</vt:lpstr>
      <vt:lpstr>成功發展新服務</vt:lpstr>
      <vt:lpstr>發展新服務的成功因素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CCIS</dc:creator>
  <cp:lastModifiedBy>CCIS</cp:lastModifiedBy>
  <cp:revision>2</cp:revision>
  <dcterms:created xsi:type="dcterms:W3CDTF">2011-09-27T05:58:08Z</dcterms:created>
  <dcterms:modified xsi:type="dcterms:W3CDTF">2011-09-27T06:03:14Z</dcterms:modified>
</cp:coreProperties>
</file>