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98" r:id="rId3"/>
    <p:sldId id="271" r:id="rId4"/>
    <p:sldId id="272" r:id="rId5"/>
    <p:sldId id="301" r:id="rId6"/>
    <p:sldId id="302" r:id="rId7"/>
    <p:sldId id="303" r:id="rId8"/>
    <p:sldId id="304" r:id="rId9"/>
    <p:sldId id="305" r:id="rId10"/>
    <p:sldId id="306" r:id="rId11"/>
    <p:sldId id="276" r:id="rId12"/>
    <p:sldId id="309" r:id="rId13"/>
    <p:sldId id="310" r:id="rId14"/>
    <p:sldId id="311" r:id="rId15"/>
    <p:sldId id="312" r:id="rId16"/>
    <p:sldId id="313" r:id="rId17"/>
    <p:sldId id="282" r:id="rId18"/>
    <p:sldId id="281" r:id="rId19"/>
    <p:sldId id="314" r:id="rId20"/>
    <p:sldId id="289" r:id="rId21"/>
    <p:sldId id="307" r:id="rId22"/>
    <p:sldId id="308" r:id="rId23"/>
    <p:sldId id="299" r:id="rId24"/>
    <p:sldId id="300"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258"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177457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423480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72921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66231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407402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214646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37791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425540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19743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161727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6D9B57A-BB8B-4F02-BFBF-ECE1D00F73E6}" type="datetimeFigureOut">
              <a:rPr lang="zh-TW" altLang="en-US" smtClean="0"/>
              <a:t>2017/5/14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284777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9B57A-BB8B-4F02-BFBF-ECE1D00F73E6}" type="datetimeFigureOut">
              <a:rPr lang="zh-TW" altLang="en-US" smtClean="0"/>
              <a:t>2017/5/14</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C546F-6237-4C49-B981-EFD0D320A1B9}" type="slidenum">
              <a:rPr lang="zh-TW" altLang="en-US" smtClean="0"/>
              <a:t>‹#›</a:t>
            </a:fld>
            <a:endParaRPr lang="zh-TW" altLang="en-US"/>
          </a:p>
        </p:txBody>
      </p:sp>
    </p:spTree>
    <p:extLst>
      <p:ext uri="{BB962C8B-B14F-4D97-AF65-F5344CB8AC3E}">
        <p14:creationId xmlns:p14="http://schemas.microsoft.com/office/powerpoint/2010/main" val="2125335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youtube.com/watch?v=rRZR3nsiIeA" TargetMode="External"/><Relationship Id="rId5" Type="http://schemas.openxmlformats.org/officeDocument/2006/relationships/hyperlink" Target="http://www.yayoi-kusama.jp/" TargetMode="External"/><Relationship Id="rId4" Type="http://schemas.openxmlformats.org/officeDocument/2006/relationships/hyperlink" Target="https://en.wikipedia.org/wiki/Yayoi_Kusam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n.wikipedia.org/wiki/Collage"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n.wikipedia.org/wiki/Performance_art"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wikipedia.org/wiki/Installation_ar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Psychedelic_ar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n.wikipedia.org/wiki/Mosaic"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a:ext>
            </a:extLst>
          </a:blip>
          <a:srcRect l="892" t="17659" r="19794" b="7738"/>
          <a:stretch/>
        </p:blipFill>
        <p:spPr bwMode="auto">
          <a:xfrm>
            <a:off x="0" y="0"/>
            <a:ext cx="122408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1542" y="148772"/>
            <a:ext cx="609600" cy="609600"/>
          </a:xfrm>
          <a:prstGeom prst="rect">
            <a:avLst/>
          </a:prstGeom>
        </p:spPr>
      </p:pic>
    </p:spTree>
    <p:extLst>
      <p:ext uri="{BB962C8B-B14F-4D97-AF65-F5344CB8AC3E}">
        <p14:creationId xmlns:p14="http://schemas.microsoft.com/office/powerpoint/2010/main" val="242625337"/>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Words and Phrases </a:t>
            </a:r>
            <a:r>
              <a:rPr lang="en-US" altLang="zh-TW" b="1" dirty="0" smtClean="0"/>
              <a:t>-6</a:t>
            </a:r>
            <a:endParaRPr lang="zh-TW" altLang="en-US" dirty="0"/>
          </a:p>
        </p:txBody>
      </p:sp>
      <p:sp>
        <p:nvSpPr>
          <p:cNvPr id="3" name="內容版面配置區 2"/>
          <p:cNvSpPr>
            <a:spLocks noGrp="1"/>
          </p:cNvSpPr>
          <p:nvPr>
            <p:ph idx="1"/>
          </p:nvPr>
        </p:nvSpPr>
        <p:spPr/>
        <p:txBody>
          <a:bodyPr>
            <a:normAutofit/>
          </a:bodyPr>
          <a:lstStyle/>
          <a:p>
            <a:pPr marL="0" lvl="0" indent="0">
              <a:lnSpc>
                <a:spcPts val="3400"/>
              </a:lnSpc>
              <a:spcBef>
                <a:spcPts val="0"/>
              </a:spcBef>
              <a:buNone/>
            </a:pPr>
            <a:r>
              <a:rPr lang="en-US" altLang="zh-TW" sz="2600" b="1" dirty="0"/>
              <a:t>19. </a:t>
            </a:r>
            <a:r>
              <a:rPr lang="en-US" altLang="zh-TW" sz="2600" b="1" dirty="0">
                <a:solidFill>
                  <a:srgbClr val="0000FF"/>
                </a:solidFill>
              </a:rPr>
              <a:t>catch on to</a:t>
            </a:r>
            <a:r>
              <a:rPr lang="en-US" altLang="zh-TW" sz="2600" dirty="0"/>
              <a:t> </a:t>
            </a:r>
            <a:r>
              <a:rPr lang="en-US" altLang="zh-TW" sz="2600" i="1" dirty="0"/>
              <a:t>phr. </a:t>
            </a:r>
            <a:r>
              <a:rPr lang="zh-TW" altLang="zh-TW" sz="2600" dirty="0" smtClean="0"/>
              <a:t>理解</a:t>
            </a:r>
            <a:r>
              <a:rPr lang="zh-TW" altLang="zh-TW" sz="2600" dirty="0"/>
              <a:t>；</a:t>
            </a:r>
            <a:r>
              <a:rPr lang="zh-TW" altLang="zh-TW" sz="2600" dirty="0" smtClean="0"/>
              <a:t>領會</a:t>
            </a:r>
            <a:endParaRPr lang="zh-TW" altLang="zh-TW" sz="2600" dirty="0"/>
          </a:p>
          <a:p>
            <a:pPr marL="0" indent="0">
              <a:lnSpc>
                <a:spcPts val="3400"/>
              </a:lnSpc>
              <a:spcBef>
                <a:spcPts val="0"/>
              </a:spcBef>
              <a:buNone/>
            </a:pPr>
            <a:r>
              <a:rPr lang="en-US" altLang="zh-TW" sz="2600" dirty="0"/>
              <a:t>       It took me a while to </a:t>
            </a:r>
            <a:r>
              <a:rPr lang="en-US" altLang="zh-TW" sz="2600" dirty="0">
                <a:solidFill>
                  <a:srgbClr val="0000FF"/>
                </a:solidFill>
              </a:rPr>
              <a:t>catch on to </a:t>
            </a:r>
            <a:r>
              <a:rPr lang="en-US" altLang="zh-TW" sz="2600" dirty="0"/>
              <a:t>Peter’s joke.</a:t>
            </a:r>
            <a:endParaRPr lang="zh-TW" altLang="zh-TW" sz="2600" dirty="0"/>
          </a:p>
          <a:p>
            <a:pPr marL="0" indent="0">
              <a:lnSpc>
                <a:spcPts val="3400"/>
              </a:lnSpc>
              <a:spcBef>
                <a:spcPts val="0"/>
              </a:spcBef>
              <a:buNone/>
            </a:pPr>
            <a:r>
              <a:rPr lang="en-US" altLang="zh-TW" sz="2600" dirty="0">
                <a:latin typeface="標楷體" pitchFamily="65" charset="-120"/>
                <a:ea typeface="標楷體" pitchFamily="65" charset="-120"/>
              </a:rPr>
              <a:t>   </a:t>
            </a:r>
            <a:r>
              <a:rPr lang="zh-TW" altLang="zh-TW" sz="2600" dirty="0">
                <a:latin typeface="標楷體" pitchFamily="65" charset="-120"/>
                <a:ea typeface="標楷體" pitchFamily="65" charset="-120"/>
              </a:rPr>
              <a:t>我過一會兒才理解彼得的笑話。</a:t>
            </a:r>
          </a:p>
          <a:p>
            <a:pPr marL="0" indent="0">
              <a:lnSpc>
                <a:spcPts val="3400"/>
              </a:lnSpc>
              <a:spcBef>
                <a:spcPts val="0"/>
              </a:spcBef>
              <a:buNone/>
            </a:pPr>
            <a:r>
              <a:rPr lang="en-US" altLang="zh-TW" sz="2600" b="1" dirty="0" smtClean="0"/>
              <a:t>20. </a:t>
            </a:r>
            <a:r>
              <a:rPr lang="en-US" altLang="zh-TW" sz="2600" b="1" dirty="0" smtClean="0">
                <a:solidFill>
                  <a:srgbClr val="0000FF"/>
                </a:solidFill>
              </a:rPr>
              <a:t>masterpiece</a:t>
            </a:r>
            <a:r>
              <a:rPr lang="en-US" altLang="zh-TW" sz="2600" b="1" dirty="0" smtClean="0"/>
              <a:t> </a:t>
            </a:r>
            <a:r>
              <a:rPr lang="en-US" altLang="zh-TW" sz="2600" i="1" dirty="0" smtClean="0"/>
              <a:t>n.</a:t>
            </a:r>
            <a:r>
              <a:rPr lang="en-US" altLang="zh-TW" sz="2600" dirty="0" smtClean="0"/>
              <a:t> </a:t>
            </a:r>
            <a:r>
              <a:rPr lang="zh-TW" altLang="en-US" sz="2600" dirty="0" smtClean="0"/>
              <a:t>傑作</a:t>
            </a:r>
            <a:r>
              <a:rPr lang="zh-TW" altLang="zh-TW" sz="2600" dirty="0" smtClean="0"/>
              <a:t>；</a:t>
            </a:r>
            <a:r>
              <a:rPr lang="zh-TW" altLang="en-US" sz="2600" dirty="0" smtClean="0"/>
              <a:t>名作</a:t>
            </a:r>
            <a:endParaRPr lang="en-US" altLang="zh-TW" sz="2600" dirty="0" smtClean="0"/>
          </a:p>
          <a:p>
            <a:pPr marL="0" indent="0">
              <a:lnSpc>
                <a:spcPts val="3400"/>
              </a:lnSpc>
              <a:spcBef>
                <a:spcPts val="0"/>
              </a:spcBef>
              <a:buNone/>
            </a:pPr>
            <a:r>
              <a:rPr lang="en-US" altLang="zh-TW" sz="2600" dirty="0"/>
              <a:t> </a:t>
            </a:r>
            <a:r>
              <a:rPr lang="en-US" altLang="zh-TW" sz="2600" dirty="0" smtClean="0"/>
              <a:t>      The artist’s latest painting is a </a:t>
            </a:r>
            <a:r>
              <a:rPr lang="en-US" altLang="zh-TW" sz="2600" dirty="0" smtClean="0">
                <a:solidFill>
                  <a:srgbClr val="0000FF"/>
                </a:solidFill>
              </a:rPr>
              <a:t>masterpiece</a:t>
            </a:r>
            <a:r>
              <a:rPr lang="en-US" altLang="zh-TW" sz="2600" dirty="0" smtClean="0"/>
              <a:t>.</a:t>
            </a:r>
            <a:endParaRPr lang="zh-TW" altLang="zh-TW" sz="2600" dirty="0"/>
          </a:p>
          <a:p>
            <a:pPr marL="0" lvl="0" indent="0">
              <a:lnSpc>
                <a:spcPts val="3400"/>
              </a:lnSpc>
              <a:spcBef>
                <a:spcPts val="0"/>
              </a:spcBef>
              <a:buNone/>
            </a:pPr>
            <a:r>
              <a:rPr lang="zh-TW" altLang="en-US" sz="2600" dirty="0" smtClean="0">
                <a:latin typeface="標楷體" pitchFamily="65" charset="-120"/>
                <a:ea typeface="標楷體" pitchFamily="65" charset="-120"/>
              </a:rPr>
              <a:t>   這</a:t>
            </a:r>
            <a:r>
              <a:rPr lang="zh-TW" altLang="en-US" sz="2600" dirty="0">
                <a:latin typeface="標楷體" pitchFamily="65" charset="-120"/>
                <a:ea typeface="標楷體" pitchFamily="65" charset="-120"/>
              </a:rPr>
              <a:t>位</a:t>
            </a:r>
            <a:r>
              <a:rPr lang="zh-TW" altLang="en-US" sz="2600" dirty="0" smtClean="0">
                <a:latin typeface="標楷體" pitchFamily="65" charset="-120"/>
                <a:ea typeface="標楷體" pitchFamily="65" charset="-120"/>
              </a:rPr>
              <a:t>藝術家的最新畫作是個傑作</a:t>
            </a:r>
            <a:r>
              <a:rPr lang="zh-TW" altLang="en-US" sz="2600" dirty="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0" lvl="0" indent="0">
              <a:lnSpc>
                <a:spcPts val="3400"/>
              </a:lnSpc>
              <a:spcBef>
                <a:spcPts val="0"/>
              </a:spcBef>
              <a:buNone/>
            </a:pPr>
            <a:r>
              <a:rPr lang="en-US" altLang="zh-TW" sz="2600" b="1" dirty="0" smtClean="0"/>
              <a:t>21</a:t>
            </a:r>
            <a:r>
              <a:rPr lang="en-US" altLang="zh-TW" sz="2600" b="1" dirty="0"/>
              <a:t>. </a:t>
            </a:r>
            <a:r>
              <a:rPr lang="en-US" altLang="zh-TW" sz="2600" b="1" dirty="0">
                <a:solidFill>
                  <a:srgbClr val="0000FF"/>
                </a:solidFill>
              </a:rPr>
              <a:t>mosaic</a:t>
            </a:r>
            <a:r>
              <a:rPr lang="en-US" altLang="zh-TW" sz="2600" b="1" dirty="0"/>
              <a:t> </a:t>
            </a:r>
            <a:r>
              <a:rPr lang="en-US" altLang="zh-TW" sz="2600" i="1" dirty="0"/>
              <a:t>adj.</a:t>
            </a:r>
            <a:r>
              <a:rPr lang="en-US" altLang="zh-TW" sz="2600" dirty="0"/>
              <a:t> </a:t>
            </a:r>
            <a:r>
              <a:rPr lang="zh-TW" altLang="zh-TW" sz="2600" dirty="0"/>
              <a:t>馬賽克的；鑲嵌的；馬賽克式的</a:t>
            </a:r>
          </a:p>
          <a:p>
            <a:pPr marL="536575" indent="-536575">
              <a:lnSpc>
                <a:spcPts val="3400"/>
              </a:lnSpc>
              <a:spcBef>
                <a:spcPts val="0"/>
              </a:spcBef>
              <a:buNone/>
            </a:pPr>
            <a:r>
              <a:rPr lang="en-US" altLang="zh-TW" sz="2600" dirty="0"/>
              <a:t>       </a:t>
            </a:r>
            <a:r>
              <a:rPr lang="en-US" altLang="zh-TW" sz="2600" dirty="0">
                <a:solidFill>
                  <a:srgbClr val="0000FF"/>
                </a:solidFill>
              </a:rPr>
              <a:t>Mosaic</a:t>
            </a:r>
            <a:r>
              <a:rPr lang="en-US" altLang="zh-TW" sz="2600" dirty="0"/>
              <a:t> tiles are often used in decorative art or as interior decoration.</a:t>
            </a:r>
            <a:endParaRPr lang="zh-TW" altLang="zh-TW" sz="2600" dirty="0"/>
          </a:p>
          <a:p>
            <a:pPr marL="0" indent="0">
              <a:lnSpc>
                <a:spcPts val="3400"/>
              </a:lnSpc>
              <a:spcBef>
                <a:spcPts val="0"/>
              </a:spcBef>
              <a:buNone/>
            </a:pPr>
            <a:r>
              <a:rPr lang="en-US" altLang="zh-TW" sz="2600" dirty="0">
                <a:latin typeface="標楷體" pitchFamily="65" charset="-120"/>
                <a:ea typeface="標楷體" pitchFamily="65" charset="-120"/>
              </a:rPr>
              <a:t>   </a:t>
            </a:r>
            <a:r>
              <a:rPr lang="zh-TW" altLang="zh-TW" sz="2600" dirty="0">
                <a:latin typeface="標楷體" pitchFamily="65" charset="-120"/>
                <a:ea typeface="標楷體" pitchFamily="65" charset="-120"/>
              </a:rPr>
              <a:t>馬賽克瓷磚時常用在裝飾藝術或作為室內裝潢。</a:t>
            </a:r>
            <a:endParaRPr lang="zh-TW" altLang="en-US" sz="2600" dirty="0">
              <a:latin typeface="標楷體" pitchFamily="65" charset="-120"/>
              <a:ea typeface="標楷體" pitchFamily="65" charset="-120"/>
            </a:endParaRPr>
          </a:p>
          <a:p>
            <a:pPr marL="0" indent="0">
              <a:buNone/>
            </a:pPr>
            <a:endParaRPr lang="zh-TW" altLang="en-US" dirty="0"/>
          </a:p>
        </p:txBody>
      </p:sp>
      <p:pic>
        <p:nvPicPr>
          <p:cNvPr id="4"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0514" y="264886"/>
            <a:ext cx="609600" cy="609600"/>
          </a:xfrm>
          <a:prstGeom prst="rect">
            <a:avLst/>
          </a:prstGeom>
        </p:spPr>
      </p:pic>
    </p:spTree>
    <p:extLst>
      <p:ext uri="{BB962C8B-B14F-4D97-AF65-F5344CB8AC3E}">
        <p14:creationId xmlns:p14="http://schemas.microsoft.com/office/powerpoint/2010/main" val="10102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b="1" dirty="0" smtClean="0"/>
              <a:t>Conversation</a:t>
            </a:r>
            <a:endParaRPr lang="zh-TW" altLang="en-US" sz="4800" b="1" dirty="0"/>
          </a:p>
        </p:txBody>
      </p:sp>
      <p:sp>
        <p:nvSpPr>
          <p:cNvPr id="3" name="內容版面配置區 2"/>
          <p:cNvSpPr>
            <a:spLocks noGrp="1"/>
          </p:cNvSpPr>
          <p:nvPr>
            <p:ph idx="1"/>
          </p:nvPr>
        </p:nvSpPr>
        <p:spPr>
          <a:xfrm>
            <a:off x="838200" y="1596571"/>
            <a:ext cx="10515600" cy="4580392"/>
          </a:xfrm>
        </p:spPr>
        <p:txBody>
          <a:bodyPr>
            <a:normAutofit/>
          </a:bodyPr>
          <a:lstStyle/>
          <a:p>
            <a:r>
              <a:rPr lang="en-US" altLang="zh-TW" i="1" dirty="0" smtClean="0"/>
              <a:t>Brent </a:t>
            </a:r>
            <a:r>
              <a:rPr lang="en-US" altLang="zh-TW" i="1" dirty="0"/>
              <a:t>and Emma visit National Taiwan Museum of Fine Arts to see </a:t>
            </a:r>
            <a:r>
              <a:rPr lang="en-US" altLang="zh-TW" b="1" i="1" dirty="0" err="1"/>
              <a:t>Kusama’s</a:t>
            </a:r>
            <a:r>
              <a:rPr lang="en-US" altLang="zh-TW" b="1" i="1" dirty="0"/>
              <a:t> Exhibit: A Dream I </a:t>
            </a:r>
            <a:r>
              <a:rPr lang="en-US" altLang="zh-TW" b="1" i="1" dirty="0" smtClean="0"/>
              <a:t>Dreamed</a:t>
            </a:r>
            <a:r>
              <a:rPr lang="en-US" altLang="zh-TW" i="1" dirty="0" smtClean="0"/>
              <a:t>. </a:t>
            </a:r>
            <a:r>
              <a:rPr lang="en-US" altLang="zh-TW" i="1" dirty="0"/>
              <a:t>They are now at the information desk of the museum. Brent is asking the information desk assistant some questions about the museum and the exhibition. </a:t>
            </a:r>
            <a:endParaRPr lang="en-US" altLang="zh-TW" i="1" dirty="0" smtClean="0"/>
          </a:p>
          <a:p>
            <a:pPr marL="0" indent="0">
              <a:buNone/>
            </a:pPr>
            <a:endParaRPr lang="en-US" altLang="zh-TW" dirty="0"/>
          </a:p>
          <a:p>
            <a:r>
              <a:rPr lang="en-US" altLang="zh-TW" b="1" i="1" dirty="0"/>
              <a:t>Mick: </a:t>
            </a:r>
            <a:r>
              <a:rPr lang="en-US" altLang="zh-TW" i="1" dirty="0"/>
              <a:t>information desk assistant </a:t>
            </a:r>
            <a:endParaRPr lang="zh-TW" altLang="en-US"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2743" y="3460069"/>
            <a:ext cx="4876800" cy="325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9543" y="279400"/>
            <a:ext cx="609600" cy="609600"/>
          </a:xfrm>
          <a:prstGeom prst="rect">
            <a:avLst/>
          </a:prstGeom>
        </p:spPr>
      </p:pic>
    </p:spTree>
    <p:extLst>
      <p:ext uri="{BB962C8B-B14F-4D97-AF65-F5344CB8AC3E}">
        <p14:creationId xmlns:p14="http://schemas.microsoft.com/office/powerpoint/2010/main" val="29781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5578" t="19048" r="10757" b="21230"/>
          <a:stretch/>
        </p:blipFill>
        <p:spPr bwMode="auto">
          <a:xfrm>
            <a:off x="0" y="1088570"/>
            <a:ext cx="12192000" cy="489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0514" y="235858"/>
            <a:ext cx="609600" cy="609600"/>
          </a:xfrm>
          <a:prstGeom prst="rect">
            <a:avLst/>
          </a:prstGeom>
        </p:spPr>
      </p:pic>
    </p:spTree>
    <p:extLst>
      <p:ext uri="{BB962C8B-B14F-4D97-AF65-F5344CB8AC3E}">
        <p14:creationId xmlns:p14="http://schemas.microsoft.com/office/powerpoint/2010/main" val="296895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4904" y="1117599"/>
            <a:ext cx="12206904" cy="4833921"/>
            <a:chOff x="32424" y="1407885"/>
            <a:chExt cx="12206904" cy="4833921"/>
          </a:xfrm>
        </p:grpSpPr>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7387" t="21180" r="8726" b="46479"/>
            <a:stretch/>
          </p:blipFill>
          <p:spPr bwMode="auto">
            <a:xfrm>
              <a:off x="47328" y="3717032"/>
              <a:ext cx="12192000" cy="252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l="5466" t="36043" r="10758" b="32341"/>
            <a:stretch/>
          </p:blipFill>
          <p:spPr bwMode="auto">
            <a:xfrm>
              <a:off x="32424" y="1407885"/>
              <a:ext cx="12175788" cy="246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1486" y="206829"/>
            <a:ext cx="609600" cy="609600"/>
          </a:xfrm>
          <a:prstGeom prst="rect">
            <a:avLst/>
          </a:prstGeom>
        </p:spPr>
      </p:pic>
    </p:spTree>
    <p:extLst>
      <p:ext uri="{BB962C8B-B14F-4D97-AF65-F5344CB8AC3E}">
        <p14:creationId xmlns:p14="http://schemas.microsoft.com/office/powerpoint/2010/main" val="3766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7474" t="20040" r="8973" b="14485"/>
          <a:stretch/>
        </p:blipFill>
        <p:spPr bwMode="auto">
          <a:xfrm>
            <a:off x="-1" y="609598"/>
            <a:ext cx="12188925" cy="53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0857" y="439058"/>
            <a:ext cx="609600" cy="609600"/>
          </a:xfrm>
          <a:prstGeom prst="rect">
            <a:avLst/>
          </a:prstGeom>
        </p:spPr>
      </p:pic>
    </p:spTree>
    <p:extLst>
      <p:ext uri="{BB962C8B-B14F-4D97-AF65-F5344CB8AC3E}">
        <p14:creationId xmlns:p14="http://schemas.microsoft.com/office/powerpoint/2010/main" val="45118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7362" t="19643" r="8751" b="9326"/>
          <a:stretch/>
        </p:blipFill>
        <p:spPr bwMode="auto">
          <a:xfrm>
            <a:off x="0" y="783770"/>
            <a:ext cx="12192000" cy="580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086" y="61685"/>
            <a:ext cx="609600" cy="609600"/>
          </a:xfrm>
          <a:prstGeom prst="rect">
            <a:avLst/>
          </a:prstGeom>
        </p:spPr>
      </p:pic>
    </p:spTree>
    <p:extLst>
      <p:ext uri="{BB962C8B-B14F-4D97-AF65-F5344CB8AC3E}">
        <p14:creationId xmlns:p14="http://schemas.microsoft.com/office/powerpoint/2010/main" val="37102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0" y="816426"/>
            <a:ext cx="12192000" cy="5192487"/>
            <a:chOff x="348342" y="812799"/>
            <a:chExt cx="10958285" cy="4506687"/>
          </a:xfrm>
        </p:grpSpPr>
        <p:pic>
          <p:nvPicPr>
            <p:cNvPr id="19458"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7251" t="22817" r="8527" b="46628"/>
            <a:stretch/>
          </p:blipFill>
          <p:spPr bwMode="auto">
            <a:xfrm>
              <a:off x="348342" y="812799"/>
              <a:ext cx="10958285" cy="223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5">
              <a:extLst>
                <a:ext uri="{28A0092B-C50C-407E-A947-70E740481C1C}">
                  <a14:useLocalDpi xmlns:a14="http://schemas.microsoft.com/office/drawing/2010/main"/>
                </a:ext>
              </a:extLst>
            </a:blip>
            <a:srcRect l="5171" t="20387" r="10707" b="46875"/>
            <a:stretch/>
          </p:blipFill>
          <p:spPr bwMode="auto">
            <a:xfrm>
              <a:off x="348342" y="2924628"/>
              <a:ext cx="10945216" cy="239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4057" y="181426"/>
            <a:ext cx="609600" cy="609600"/>
          </a:xfrm>
          <a:prstGeom prst="rect">
            <a:avLst/>
          </a:prstGeom>
        </p:spPr>
      </p:pic>
    </p:spTree>
    <p:extLst>
      <p:ext uri="{BB962C8B-B14F-4D97-AF65-F5344CB8AC3E}">
        <p14:creationId xmlns:p14="http://schemas.microsoft.com/office/powerpoint/2010/main" val="257015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dirty="0" smtClean="0">
                <a:latin typeface="微軟正黑體" pitchFamily="34" charset="-120"/>
                <a:ea typeface="微軟正黑體" pitchFamily="34" charset="-120"/>
              </a:rPr>
              <a:t>Role-play</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lstStyle/>
          <a:p>
            <a:r>
              <a:rPr lang="en-US" altLang="zh-TW" dirty="0" smtClean="0"/>
              <a:t>Practice the conversation with your partner. </a:t>
            </a:r>
          </a:p>
          <a:p>
            <a:endParaRPr lang="zh-TW" altLang="en-US" dirty="0"/>
          </a:p>
        </p:txBody>
      </p:sp>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2514" y="2469615"/>
            <a:ext cx="5239657" cy="407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235857"/>
            <a:ext cx="609600" cy="609600"/>
          </a:xfrm>
          <a:prstGeom prst="rect">
            <a:avLst/>
          </a:prstGeom>
        </p:spPr>
      </p:pic>
    </p:spTree>
    <p:extLst>
      <p:ext uri="{BB962C8B-B14F-4D97-AF65-F5344CB8AC3E}">
        <p14:creationId xmlns:p14="http://schemas.microsoft.com/office/powerpoint/2010/main" val="289014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dirty="0" smtClean="0">
                <a:latin typeface="微軟正黑體" pitchFamily="34" charset="-120"/>
                <a:ea typeface="微軟正黑體" pitchFamily="34" charset="-120"/>
              </a:rPr>
              <a:t>Activities</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lstStyle/>
          <a:p>
            <a:r>
              <a:rPr lang="en-US" altLang="zh-TW" dirty="0"/>
              <a:t>Design a </a:t>
            </a:r>
            <a:r>
              <a:rPr lang="en-US" altLang="zh-TW" dirty="0" err="1"/>
              <a:t>Kusama’s</a:t>
            </a:r>
            <a:r>
              <a:rPr lang="en-US" altLang="zh-TW" dirty="0"/>
              <a:t> style pumpkin.</a:t>
            </a:r>
            <a:endParaRPr lang="zh-TW" altLang="en-US" dirty="0"/>
          </a:p>
        </p:txBody>
      </p:sp>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1563" y="2518122"/>
            <a:ext cx="3427924" cy="348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2743" y="743012"/>
            <a:ext cx="2354787" cy="23547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16730" y="2293257"/>
            <a:ext cx="2883505" cy="21626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44296" y="3858880"/>
            <a:ext cx="2353234" cy="23532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46971" y="279400"/>
            <a:ext cx="609600" cy="609600"/>
          </a:xfrm>
          <a:prstGeom prst="rect">
            <a:avLst/>
          </a:prstGeom>
        </p:spPr>
      </p:pic>
    </p:spTree>
    <p:extLst>
      <p:ext uri="{BB962C8B-B14F-4D97-AF65-F5344CB8AC3E}">
        <p14:creationId xmlns:p14="http://schemas.microsoft.com/office/powerpoint/2010/main" val="93053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dirty="0" smtClean="0">
                <a:latin typeface="微軟正黑體" pitchFamily="34" charset="-120"/>
                <a:ea typeface="微軟正黑體" pitchFamily="34" charset="-120"/>
              </a:rPr>
              <a:t>References</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normAutofit/>
          </a:bodyPr>
          <a:lstStyle/>
          <a:p>
            <a:r>
              <a:rPr lang="en-US" altLang="zh-TW" sz="3600" dirty="0" smtClean="0">
                <a:latin typeface="微軟正黑體" pitchFamily="34" charset="-120"/>
                <a:ea typeface="微軟正黑體" pitchFamily="34" charset="-120"/>
              </a:rPr>
              <a:t>Collage</a:t>
            </a:r>
          </a:p>
          <a:p>
            <a:r>
              <a:rPr lang="en-US" altLang="zh-TW" sz="3600" dirty="0">
                <a:latin typeface="微軟正黑體" pitchFamily="34" charset="-120"/>
                <a:ea typeface="微軟正黑體" pitchFamily="34" charset="-120"/>
              </a:rPr>
              <a:t>Performance </a:t>
            </a:r>
            <a:r>
              <a:rPr lang="en-US" altLang="zh-TW" sz="3600" dirty="0" smtClean="0">
                <a:latin typeface="微軟正黑體" pitchFamily="34" charset="-120"/>
                <a:ea typeface="微軟正黑體" pitchFamily="34" charset="-120"/>
              </a:rPr>
              <a:t>Art</a:t>
            </a:r>
          </a:p>
          <a:p>
            <a:r>
              <a:rPr lang="en-US" altLang="zh-TW" sz="3600" dirty="0">
                <a:latin typeface="微軟正黑體" pitchFamily="34" charset="-120"/>
                <a:ea typeface="微軟正黑體" pitchFamily="34" charset="-120"/>
              </a:rPr>
              <a:t>Installation </a:t>
            </a:r>
            <a:r>
              <a:rPr lang="en-US" altLang="zh-TW" sz="3600" dirty="0" smtClean="0">
                <a:latin typeface="微軟正黑體" pitchFamily="34" charset="-120"/>
                <a:ea typeface="微軟正黑體" pitchFamily="34" charset="-120"/>
              </a:rPr>
              <a:t>Art</a:t>
            </a:r>
          </a:p>
          <a:p>
            <a:r>
              <a:rPr lang="en-US" altLang="zh-TW" sz="3600" dirty="0">
                <a:latin typeface="微軟正黑體" pitchFamily="34" charset="-120"/>
                <a:ea typeface="微軟正黑體" pitchFamily="34" charset="-120"/>
              </a:rPr>
              <a:t>Psychedelic </a:t>
            </a:r>
            <a:r>
              <a:rPr lang="en-US" altLang="zh-TW" sz="3600" dirty="0" smtClean="0">
                <a:latin typeface="微軟正黑體" pitchFamily="34" charset="-120"/>
                <a:ea typeface="微軟正黑體" pitchFamily="34" charset="-120"/>
              </a:rPr>
              <a:t>Art</a:t>
            </a:r>
          </a:p>
          <a:p>
            <a:r>
              <a:rPr lang="en-US" altLang="zh-TW" sz="3600" dirty="0">
                <a:latin typeface="微軟正黑體" pitchFamily="34" charset="-120"/>
                <a:ea typeface="微軟正黑體" pitchFamily="34" charset="-120"/>
              </a:rPr>
              <a:t>Mosaic</a:t>
            </a:r>
            <a:endParaRPr lang="zh-TW" altLang="en-US" sz="3600" dirty="0"/>
          </a:p>
        </p:txBody>
      </p:sp>
    </p:spTree>
    <p:extLst>
      <p:ext uri="{BB962C8B-B14F-4D97-AF65-F5344CB8AC3E}">
        <p14:creationId xmlns:p14="http://schemas.microsoft.com/office/powerpoint/2010/main" val="313364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3686" y="132897"/>
            <a:ext cx="10515600" cy="1325563"/>
          </a:xfrm>
        </p:spPr>
        <p:txBody>
          <a:bodyPr>
            <a:normAutofit/>
          </a:bodyPr>
          <a:lstStyle/>
          <a:p>
            <a:r>
              <a:rPr lang="en-US" altLang="zh-TW" sz="4800" b="1" dirty="0" smtClean="0"/>
              <a:t>Yayoi </a:t>
            </a:r>
            <a:r>
              <a:rPr lang="en-US" altLang="zh-TW" sz="4800" b="1" dirty="0" err="1" smtClean="0"/>
              <a:t>Kusama</a:t>
            </a:r>
            <a:r>
              <a:rPr lang="en-US" altLang="zh-TW" sz="4800" b="1" dirty="0" smtClean="0"/>
              <a:t> </a:t>
            </a:r>
            <a:r>
              <a:rPr lang="zh-TW" altLang="en-US" sz="4800" b="1" dirty="0" smtClean="0">
                <a:latin typeface="YouYuan" panose="02010509060101010101" pitchFamily="49" charset="-122"/>
                <a:ea typeface="YouYuan" panose="02010509060101010101" pitchFamily="49" charset="-122"/>
              </a:rPr>
              <a:t>草</a:t>
            </a:r>
            <a:r>
              <a:rPr lang="zh-TW" altLang="en-US" sz="4800" b="1" dirty="0">
                <a:latin typeface="YouYuan" panose="02010509060101010101" pitchFamily="49" charset="-122"/>
                <a:ea typeface="YouYuan" panose="02010509060101010101" pitchFamily="49" charset="-122"/>
              </a:rPr>
              <a:t>間彌生</a:t>
            </a:r>
            <a:endParaRPr lang="zh-TW" altLang="en-US" sz="4800" dirty="0"/>
          </a:p>
        </p:txBody>
      </p:sp>
      <p:sp>
        <p:nvSpPr>
          <p:cNvPr id="3" name="內容版面配置區 2"/>
          <p:cNvSpPr>
            <a:spLocks noGrp="1"/>
          </p:cNvSpPr>
          <p:nvPr>
            <p:ph idx="1"/>
          </p:nvPr>
        </p:nvSpPr>
        <p:spPr>
          <a:xfrm>
            <a:off x="435430" y="1335314"/>
            <a:ext cx="9289141" cy="5341257"/>
          </a:xfrm>
        </p:spPr>
        <p:txBody>
          <a:bodyPr>
            <a:normAutofit lnSpcReduction="10000"/>
          </a:bodyPr>
          <a:lstStyle/>
          <a:p>
            <a:r>
              <a:rPr lang="en-US" altLang="zh-TW" b="1" dirty="0"/>
              <a:t>Yayoi </a:t>
            </a:r>
            <a:r>
              <a:rPr lang="en-US" altLang="zh-TW" b="1" dirty="0" err="1"/>
              <a:t>Kusama</a:t>
            </a:r>
            <a:r>
              <a:rPr lang="en-US" altLang="zh-TW" dirty="0"/>
              <a:t> (</a:t>
            </a:r>
            <a:r>
              <a:rPr lang="zh-TW" altLang="en-US" dirty="0"/>
              <a:t>草間 彌生 </a:t>
            </a:r>
            <a:r>
              <a:rPr lang="en-US" altLang="ja-JP" dirty="0"/>
              <a:t>or </a:t>
            </a:r>
            <a:r>
              <a:rPr lang="zh-TW" altLang="en-US" dirty="0"/>
              <a:t>弥生</a:t>
            </a:r>
            <a:r>
              <a:rPr lang="en-US" altLang="zh-TW" dirty="0"/>
              <a:t>, </a:t>
            </a:r>
            <a:r>
              <a:rPr lang="en-US" altLang="zh-TW" i="1" dirty="0" err="1"/>
              <a:t>Kusama</a:t>
            </a:r>
            <a:r>
              <a:rPr lang="en-US" altLang="zh-TW" i="1" dirty="0"/>
              <a:t> </a:t>
            </a:r>
            <a:r>
              <a:rPr lang="en-US" altLang="zh-TW" i="1" dirty="0" smtClean="0"/>
              <a:t>Yayoi</a:t>
            </a:r>
            <a:r>
              <a:rPr lang="en-US" altLang="zh-TW" dirty="0" smtClean="0"/>
              <a:t>, </a:t>
            </a:r>
            <a:r>
              <a:rPr lang="en-US" altLang="zh-TW" dirty="0"/>
              <a:t>born March 22, 1929) is a Japanese artist and writer. Throughout her career she has worked in a wide variety of media, including painting, collage, soft sculpture, performance art, and environmental installations, most of which exhibit her thematic interest in psychedelic colors, repetition, and pattern. A precursor of the pop art, minimalist and feminist art movements, </a:t>
            </a:r>
            <a:r>
              <a:rPr lang="en-US" altLang="zh-TW" dirty="0" err="1"/>
              <a:t>Kusama</a:t>
            </a:r>
            <a:r>
              <a:rPr lang="en-US" altLang="zh-TW" dirty="0"/>
              <a:t> influenced her contemporaries such as Andy Warhol, </a:t>
            </a:r>
            <a:r>
              <a:rPr lang="en-US" altLang="zh-TW" dirty="0" err="1"/>
              <a:t>Claes</a:t>
            </a:r>
            <a:r>
              <a:rPr lang="en-US" altLang="zh-TW" dirty="0"/>
              <a:t> Oldenburg, and George Segal and exhibited works alongside the likes of them</a:t>
            </a:r>
            <a:r>
              <a:rPr lang="en-US" altLang="zh-TW" dirty="0" smtClean="0"/>
              <a:t>.</a:t>
            </a:r>
          </a:p>
          <a:p>
            <a:pPr marL="0" indent="0">
              <a:buNone/>
            </a:pPr>
            <a:r>
              <a:rPr lang="en-US" altLang="zh-TW" dirty="0"/>
              <a:t>From Wikipedia: </a:t>
            </a:r>
            <a:r>
              <a:rPr lang="en-US" altLang="zh-TW" dirty="0">
                <a:hlinkClick r:id="rId4"/>
              </a:rPr>
              <a:t>https://</a:t>
            </a:r>
            <a:r>
              <a:rPr lang="en-US" altLang="zh-TW" dirty="0" smtClean="0">
                <a:hlinkClick r:id="rId4"/>
              </a:rPr>
              <a:t>en.wikipedia.org/wiki/Yayoi_Kusama</a:t>
            </a:r>
            <a:endParaRPr lang="en-US" altLang="zh-TW" dirty="0" smtClean="0"/>
          </a:p>
          <a:p>
            <a:r>
              <a:rPr lang="en-US" altLang="zh-TW" dirty="0"/>
              <a:t>Yayoi </a:t>
            </a:r>
            <a:r>
              <a:rPr lang="en-US" altLang="zh-TW" dirty="0" err="1"/>
              <a:t>Kusama</a:t>
            </a:r>
            <a:r>
              <a:rPr lang="en-US" altLang="zh-TW" dirty="0"/>
              <a:t> Official </a:t>
            </a:r>
            <a:r>
              <a:rPr lang="en-US" altLang="zh-TW" dirty="0" smtClean="0"/>
              <a:t>Site </a:t>
            </a:r>
            <a:r>
              <a:rPr lang="en-US" altLang="zh-TW" dirty="0" smtClean="0">
                <a:hlinkClick r:id="rId5"/>
              </a:rPr>
              <a:t>http</a:t>
            </a:r>
            <a:r>
              <a:rPr lang="en-US" altLang="zh-TW" dirty="0">
                <a:hlinkClick r:id="rId5"/>
              </a:rPr>
              <a:t>://www.yayoi-kusama.jp</a:t>
            </a:r>
            <a:r>
              <a:rPr lang="en-US" altLang="zh-TW" dirty="0" smtClean="0">
                <a:hlinkClick r:id="rId5"/>
              </a:rPr>
              <a:t>/</a:t>
            </a:r>
            <a:endParaRPr lang="en-US" altLang="zh-TW" dirty="0" smtClean="0"/>
          </a:p>
          <a:p>
            <a:r>
              <a:rPr lang="en-US" altLang="zh-TW" dirty="0"/>
              <a:t>Yayoi </a:t>
            </a:r>
            <a:r>
              <a:rPr lang="en-US" altLang="zh-TW" dirty="0" err="1"/>
              <a:t>Kusama</a:t>
            </a:r>
            <a:r>
              <a:rPr lang="en-US" altLang="zh-TW" dirty="0"/>
              <a:t> – Obsessed with Polka Dots </a:t>
            </a:r>
            <a:r>
              <a:rPr lang="en-US" altLang="zh-TW" dirty="0">
                <a:hlinkClick r:id="rId6"/>
              </a:rPr>
              <a:t>https://</a:t>
            </a:r>
            <a:r>
              <a:rPr lang="en-US" altLang="zh-TW" dirty="0" smtClean="0">
                <a:hlinkClick r:id="rId6"/>
              </a:rPr>
              <a:t>www.youtube.com/watch?v=rRZR3nsiIeA</a:t>
            </a:r>
            <a:endParaRPr lang="en-US" altLang="zh-TW" sz="1800" dirty="0" smtClean="0"/>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32472" y="1690913"/>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4400" y="293915"/>
            <a:ext cx="609600" cy="609600"/>
          </a:xfrm>
          <a:prstGeom prst="rect">
            <a:avLst/>
          </a:prstGeom>
        </p:spPr>
      </p:pic>
    </p:spTree>
    <p:extLst>
      <p:ext uri="{BB962C8B-B14F-4D97-AF65-F5344CB8AC3E}">
        <p14:creationId xmlns:p14="http://schemas.microsoft.com/office/powerpoint/2010/main" val="2496395441"/>
      </p:ext>
    </p:extLst>
  </p:cSld>
  <p:clrMapOvr>
    <a:masterClrMapping/>
  </p:clrMapOvr>
  <mc:AlternateContent xmlns:mc="http://schemas.openxmlformats.org/markup-compatibility/2006">
    <mc:Choice xmlns:p14="http://schemas.microsoft.com/office/powerpoint/2010/main" Requires="p14">
      <p:transition spd="slow" p14:dur="40000" advClick="0" advTm="40000"/>
    </mc:Choice>
    <mc:Fallback>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9172" y="190954"/>
            <a:ext cx="10515600" cy="1325563"/>
          </a:xfrm>
          <a:solidFill>
            <a:schemeClr val="bg1">
              <a:alpha val="60000"/>
            </a:schemeClr>
          </a:solidFill>
        </p:spPr>
        <p:txBody>
          <a:bodyPr>
            <a:normAutofit/>
          </a:bodyPr>
          <a:lstStyle/>
          <a:p>
            <a:r>
              <a:rPr lang="en-US" altLang="zh-TW" sz="4800" dirty="0" smtClean="0">
                <a:latin typeface="微軟正黑體" pitchFamily="34" charset="-120"/>
                <a:ea typeface="微軟正黑體" pitchFamily="34" charset="-120"/>
              </a:rPr>
              <a:t>Collage</a:t>
            </a:r>
            <a:r>
              <a:rPr lang="en-US" altLang="zh-TW" sz="4800" b="1" dirty="0" smtClean="0">
                <a:latin typeface="微軟正黑體" pitchFamily="34" charset="-120"/>
                <a:ea typeface="微軟正黑體" pitchFamily="34" charset="-120"/>
              </a:rPr>
              <a:t> </a:t>
            </a:r>
            <a:r>
              <a:rPr lang="zh-TW" altLang="en-US" sz="4800" dirty="0" smtClean="0">
                <a:latin typeface="微軟正黑體" pitchFamily="34" charset="-120"/>
                <a:ea typeface="微軟正黑體" pitchFamily="34" charset="-120"/>
              </a:rPr>
              <a:t>拼</a:t>
            </a:r>
            <a:r>
              <a:rPr lang="zh-TW" altLang="en-US" sz="4800" dirty="0">
                <a:latin typeface="微軟正黑體" pitchFamily="34" charset="-120"/>
                <a:ea typeface="微軟正黑體" pitchFamily="34" charset="-120"/>
              </a:rPr>
              <a:t>貼畫</a:t>
            </a:r>
          </a:p>
        </p:txBody>
      </p:sp>
      <p:sp>
        <p:nvSpPr>
          <p:cNvPr id="8" name="內容版面配置區 7"/>
          <p:cNvSpPr>
            <a:spLocks noGrp="1"/>
          </p:cNvSpPr>
          <p:nvPr>
            <p:ph sz="half" idx="1"/>
          </p:nvPr>
        </p:nvSpPr>
        <p:spPr>
          <a:xfrm>
            <a:off x="493486" y="1411514"/>
            <a:ext cx="7425644" cy="4974771"/>
          </a:xfrm>
        </p:spPr>
        <p:txBody>
          <a:bodyPr>
            <a:normAutofit fontScale="92500" lnSpcReduction="20000"/>
          </a:bodyPr>
          <a:lstStyle/>
          <a:p>
            <a:r>
              <a:rPr lang="en-US" altLang="zh-TW" b="1" dirty="0"/>
              <a:t>Collage</a:t>
            </a:r>
            <a:r>
              <a:rPr lang="en-US" altLang="zh-TW" dirty="0"/>
              <a:t> </a:t>
            </a:r>
            <a:r>
              <a:rPr lang="en-US" altLang="zh-TW" dirty="0" smtClean="0"/>
              <a:t>is </a:t>
            </a:r>
            <a:r>
              <a:rPr lang="en-US" altLang="zh-TW" dirty="0"/>
              <a:t>a technique of an art production, primarily used in the visual arts, where the artwork is made from an assemblage of different forms, thus creating a new whole</a:t>
            </a:r>
            <a:r>
              <a:rPr lang="en-US" altLang="zh-TW" dirty="0" smtClean="0"/>
              <a:t>.</a:t>
            </a:r>
          </a:p>
          <a:p>
            <a:r>
              <a:rPr lang="en-US" altLang="zh-TW" dirty="0"/>
              <a:t>A collage may sometimes include magazine and newspaper clippings, ribbons, paint, bits of colored or handmade papers, portions of other artwork or texts, photographs and other found objects, glued to a piece of paper or canvas. </a:t>
            </a:r>
            <a:endParaRPr lang="en-US" altLang="zh-TW" dirty="0" smtClean="0"/>
          </a:p>
          <a:p>
            <a:r>
              <a:rPr lang="en-US" altLang="zh-TW" dirty="0" smtClean="0"/>
              <a:t>The </a:t>
            </a:r>
            <a:r>
              <a:rPr lang="en-US" altLang="zh-TW" dirty="0"/>
              <a:t>origins of collage can be traced back hundreds of years, but this technique made a dramatic reappearance in the early 20th century as an art form of novelty</a:t>
            </a:r>
            <a:r>
              <a:rPr lang="en-US" altLang="zh-TW" dirty="0" smtClean="0"/>
              <a:t>.</a:t>
            </a:r>
          </a:p>
          <a:p>
            <a:r>
              <a:rPr lang="en-US" altLang="zh-TW" dirty="0"/>
              <a:t>From Wikipedia: </a:t>
            </a:r>
            <a:r>
              <a:rPr lang="en-US" altLang="zh-TW" dirty="0">
                <a:hlinkClick r:id="rId2"/>
              </a:rPr>
              <a:t>https://</a:t>
            </a:r>
            <a:r>
              <a:rPr lang="en-US" altLang="zh-TW" dirty="0" smtClean="0">
                <a:hlinkClick r:id="rId2"/>
              </a:rPr>
              <a:t>en.wikipedia.org/wiki/Collage</a:t>
            </a:r>
            <a:endParaRPr lang="en-US" altLang="zh-TW" dirty="0" smtClean="0"/>
          </a:p>
          <a:p>
            <a:endParaRPr lang="zh-TW" altLang="en-US"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9157" y="1411514"/>
            <a:ext cx="37099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174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67228" y="161925"/>
            <a:ext cx="10515600" cy="1325563"/>
          </a:xfrm>
        </p:spPr>
        <p:txBody>
          <a:bodyPr>
            <a:normAutofit/>
          </a:bodyPr>
          <a:lstStyle/>
          <a:p>
            <a:r>
              <a:rPr lang="en-US" altLang="zh-TW" sz="4800" dirty="0">
                <a:latin typeface="微軟正黑體" pitchFamily="34" charset="-120"/>
                <a:ea typeface="微軟正黑體" pitchFamily="34" charset="-120"/>
              </a:rPr>
              <a:t>P</a:t>
            </a:r>
            <a:r>
              <a:rPr lang="en-US" altLang="zh-TW" sz="4800" dirty="0" smtClean="0">
                <a:latin typeface="微軟正黑體" pitchFamily="34" charset="-120"/>
                <a:ea typeface="微軟正黑體" pitchFamily="34" charset="-120"/>
              </a:rPr>
              <a:t>erformance </a:t>
            </a:r>
            <a:r>
              <a:rPr lang="en-US" altLang="zh-TW" sz="4800" dirty="0">
                <a:latin typeface="微軟正黑體" pitchFamily="34" charset="-120"/>
                <a:ea typeface="微軟正黑體" pitchFamily="34" charset="-120"/>
              </a:rPr>
              <a:t>A</a:t>
            </a:r>
            <a:r>
              <a:rPr lang="en-US" altLang="zh-TW" sz="4800" dirty="0" smtClean="0">
                <a:latin typeface="微軟正黑體" pitchFamily="34" charset="-120"/>
                <a:ea typeface="微軟正黑體" pitchFamily="34" charset="-120"/>
              </a:rPr>
              <a:t>rt </a:t>
            </a:r>
            <a:r>
              <a:rPr lang="zh-TW" altLang="zh-TW" sz="4800" dirty="0" smtClean="0">
                <a:latin typeface="微軟正黑體" pitchFamily="34" charset="-120"/>
                <a:ea typeface="微軟正黑體" pitchFamily="34" charset="-120"/>
              </a:rPr>
              <a:t>行為</a:t>
            </a:r>
            <a:r>
              <a:rPr lang="zh-TW" altLang="zh-TW" sz="4800" dirty="0">
                <a:latin typeface="微軟正黑體" pitchFamily="34" charset="-120"/>
                <a:ea typeface="微軟正黑體" pitchFamily="34" charset="-120"/>
              </a:rPr>
              <a:t>藝術</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sz="half" idx="1"/>
          </p:nvPr>
        </p:nvSpPr>
        <p:spPr>
          <a:xfrm>
            <a:off x="275771" y="1349828"/>
            <a:ext cx="7532915" cy="5508171"/>
          </a:xfrm>
        </p:spPr>
        <p:txBody>
          <a:bodyPr>
            <a:noAutofit/>
          </a:bodyPr>
          <a:lstStyle/>
          <a:p>
            <a:pPr>
              <a:lnSpc>
                <a:spcPts val="2800"/>
              </a:lnSpc>
              <a:spcBef>
                <a:spcPts val="0"/>
              </a:spcBef>
            </a:pPr>
            <a:r>
              <a:rPr lang="en-US" altLang="zh-TW" sz="2600" b="1" dirty="0"/>
              <a:t>Performance art</a:t>
            </a:r>
            <a:r>
              <a:rPr lang="en-US" altLang="zh-TW" sz="2600" dirty="0"/>
              <a:t> is a performance presented to an audience within a fine art context, traditionally interdisciplinary. </a:t>
            </a:r>
            <a:endParaRPr lang="en-US" altLang="zh-TW" sz="2600" dirty="0" smtClean="0"/>
          </a:p>
          <a:p>
            <a:pPr>
              <a:lnSpc>
                <a:spcPts val="2800"/>
              </a:lnSpc>
              <a:spcBef>
                <a:spcPts val="0"/>
              </a:spcBef>
            </a:pPr>
            <a:r>
              <a:rPr lang="en-US" altLang="zh-TW" sz="2600" dirty="0" smtClean="0"/>
              <a:t>The </a:t>
            </a:r>
            <a:r>
              <a:rPr lang="en-US" altLang="zh-TW" sz="2600" dirty="0"/>
              <a:t>performance can be live or via media; the performer can be present or absent. It can be any situation that involves four basic elements: time, space, the performer's body, or presence in a medium, and a relationship between performer and audience. </a:t>
            </a:r>
            <a:endParaRPr lang="en-US" altLang="zh-TW" sz="2600" dirty="0" smtClean="0"/>
          </a:p>
          <a:p>
            <a:pPr>
              <a:lnSpc>
                <a:spcPts val="2800"/>
              </a:lnSpc>
              <a:spcBef>
                <a:spcPts val="0"/>
              </a:spcBef>
            </a:pPr>
            <a:r>
              <a:rPr lang="en-US" altLang="zh-TW" sz="2600" dirty="0" smtClean="0"/>
              <a:t>Performance </a:t>
            </a:r>
            <a:r>
              <a:rPr lang="en-US" altLang="zh-TW" sz="2600" dirty="0"/>
              <a:t>art can happen anywhere, in any type of venue or setting and for any length of time. The actions of an individual or a group at a particular place and in a particular time constitute the work</a:t>
            </a:r>
            <a:r>
              <a:rPr lang="en-US" altLang="zh-TW" sz="2600" dirty="0" smtClean="0"/>
              <a:t>.</a:t>
            </a:r>
          </a:p>
          <a:p>
            <a:pPr>
              <a:lnSpc>
                <a:spcPts val="2800"/>
              </a:lnSpc>
              <a:spcBef>
                <a:spcPts val="0"/>
              </a:spcBef>
            </a:pPr>
            <a:r>
              <a:rPr lang="en-US" altLang="zh-TW" sz="2600" dirty="0"/>
              <a:t>From Wikipedia: </a:t>
            </a:r>
            <a:r>
              <a:rPr lang="en-US" altLang="zh-TW" sz="2600" dirty="0">
                <a:hlinkClick r:id="rId2"/>
              </a:rPr>
              <a:t>https://</a:t>
            </a:r>
            <a:r>
              <a:rPr lang="en-US" altLang="zh-TW" sz="2600" dirty="0" smtClean="0">
                <a:hlinkClick r:id="rId2"/>
              </a:rPr>
              <a:t>en.wikipedia.org/wiki/Performance_art</a:t>
            </a:r>
            <a:endParaRPr lang="en-US" altLang="zh-TW" sz="2600" dirty="0" smtClean="0"/>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4673" y="2110106"/>
            <a:ext cx="4058897" cy="27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40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dirty="0">
                <a:latin typeface="微軟正黑體" pitchFamily="34" charset="-120"/>
                <a:ea typeface="微軟正黑體" pitchFamily="34" charset="-120"/>
              </a:rPr>
              <a:t>I</a:t>
            </a:r>
            <a:r>
              <a:rPr lang="en-US" altLang="zh-TW" sz="4800" dirty="0" smtClean="0">
                <a:latin typeface="微軟正黑體" pitchFamily="34" charset="-120"/>
                <a:ea typeface="微軟正黑體" pitchFamily="34" charset="-120"/>
              </a:rPr>
              <a:t>nstallation Art </a:t>
            </a:r>
            <a:r>
              <a:rPr lang="zh-TW" altLang="zh-TW" sz="4800" dirty="0" smtClean="0">
                <a:latin typeface="微軟正黑體" pitchFamily="34" charset="-120"/>
                <a:ea typeface="微軟正黑體" pitchFamily="34" charset="-120"/>
              </a:rPr>
              <a:t>裝置</a:t>
            </a:r>
            <a:r>
              <a:rPr lang="zh-TW" altLang="zh-TW" sz="4800" dirty="0">
                <a:latin typeface="微軟正黑體" pitchFamily="34" charset="-120"/>
                <a:ea typeface="微軟正黑體" pitchFamily="34" charset="-120"/>
              </a:rPr>
              <a:t>藝術</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sz="half" idx="1"/>
          </p:nvPr>
        </p:nvSpPr>
        <p:spPr>
          <a:xfrm>
            <a:off x="478971" y="1825625"/>
            <a:ext cx="7111999" cy="4351338"/>
          </a:xfrm>
        </p:spPr>
        <p:txBody>
          <a:bodyPr>
            <a:normAutofit/>
          </a:bodyPr>
          <a:lstStyle/>
          <a:p>
            <a:r>
              <a:rPr lang="en-US" altLang="zh-TW" dirty="0"/>
              <a:t>Installation art is an artistic genre of three-dimensional works that often are site-specific and designed to transform the perception of a space. Generally, the term is applied to interior spaces, whereas exterior interventions are often called public art, land art or intervention art; however, the boundaries between these terms overlap</a:t>
            </a:r>
            <a:r>
              <a:rPr lang="en-US" altLang="zh-TW" dirty="0" smtClean="0"/>
              <a:t>.</a:t>
            </a:r>
          </a:p>
          <a:p>
            <a:r>
              <a:rPr lang="en-US" altLang="zh-TW" dirty="0"/>
              <a:t>From Wikipedia: </a:t>
            </a:r>
            <a:r>
              <a:rPr lang="en-US" altLang="zh-TW" dirty="0">
                <a:hlinkClick r:id="rId2"/>
              </a:rPr>
              <a:t>https://</a:t>
            </a:r>
            <a:r>
              <a:rPr lang="en-US" altLang="zh-TW" dirty="0" smtClean="0">
                <a:hlinkClick r:id="rId2"/>
              </a:rPr>
              <a:t>en.wikipedia.org/wiki/Installation_art</a:t>
            </a:r>
            <a:endParaRPr lang="en-US" altLang="zh-TW" dirty="0" smtClean="0"/>
          </a:p>
          <a:p>
            <a:endParaRPr lang="zh-TW" altLang="en-US" dirty="0"/>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6704" y="1538513"/>
            <a:ext cx="32099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298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800" dirty="0">
                <a:latin typeface="微軟正黑體" pitchFamily="34" charset="-120"/>
                <a:ea typeface="微軟正黑體" pitchFamily="34" charset="-120"/>
              </a:rPr>
              <a:t>Psychedelic </a:t>
            </a:r>
            <a:r>
              <a:rPr lang="en-US" altLang="zh-TW" sz="4800" dirty="0" smtClean="0">
                <a:latin typeface="微軟正黑體" pitchFamily="34" charset="-120"/>
                <a:ea typeface="微軟正黑體" pitchFamily="34" charset="-120"/>
              </a:rPr>
              <a:t>Art </a:t>
            </a:r>
            <a:r>
              <a:rPr lang="zh-TW" altLang="en-US" sz="4800" dirty="0" smtClean="0">
                <a:latin typeface="微軟正黑體" pitchFamily="34" charset="-120"/>
                <a:ea typeface="微軟正黑體" pitchFamily="34" charset="-120"/>
              </a:rPr>
              <a:t>迷幻</a:t>
            </a:r>
            <a:r>
              <a:rPr lang="zh-TW" altLang="en-US" sz="4800" dirty="0">
                <a:latin typeface="微軟正黑體" pitchFamily="34" charset="-120"/>
                <a:ea typeface="微軟正黑體" pitchFamily="34" charset="-120"/>
              </a:rPr>
              <a:t>藝術</a:t>
            </a:r>
          </a:p>
        </p:txBody>
      </p:sp>
      <p:sp>
        <p:nvSpPr>
          <p:cNvPr id="4" name="內容版面配置區 3"/>
          <p:cNvSpPr>
            <a:spLocks noGrp="1"/>
          </p:cNvSpPr>
          <p:nvPr>
            <p:ph idx="1"/>
          </p:nvPr>
        </p:nvSpPr>
        <p:spPr>
          <a:xfrm>
            <a:off x="493486" y="1825625"/>
            <a:ext cx="7184571" cy="4351338"/>
          </a:xfrm>
        </p:spPr>
        <p:txBody>
          <a:bodyPr>
            <a:noAutofit/>
          </a:bodyPr>
          <a:lstStyle/>
          <a:p>
            <a:r>
              <a:rPr lang="en-US" altLang="zh-TW" sz="3200" dirty="0"/>
              <a:t>Psychedelic art is any art or visual displays inspired by psychedelic experiences and hallucinations known to follow the ingestion of psychoactive drugs such as LSD and psilocybin. </a:t>
            </a:r>
            <a:endParaRPr lang="en-US" altLang="zh-TW" sz="3200" dirty="0" smtClean="0"/>
          </a:p>
          <a:p>
            <a:r>
              <a:rPr lang="en-US" altLang="zh-TW" sz="3200" dirty="0"/>
              <a:t>From Wikipedia: </a:t>
            </a:r>
            <a:r>
              <a:rPr lang="en-US" altLang="zh-TW" dirty="0">
                <a:hlinkClick r:id="rId2"/>
              </a:rPr>
              <a:t>https://</a:t>
            </a:r>
            <a:r>
              <a:rPr lang="en-US" altLang="zh-TW" dirty="0" smtClean="0">
                <a:hlinkClick r:id="rId2"/>
              </a:rPr>
              <a:t>en.wikipedia.org/wiki/Psychedelic_art</a:t>
            </a:r>
            <a:endParaRPr lang="en-US" altLang="zh-TW" dirty="0" smtClean="0"/>
          </a:p>
          <a:p>
            <a:endParaRPr lang="en-US" altLang="zh-TW" sz="3200" dirty="0" smtClean="0"/>
          </a:p>
          <a:p>
            <a:endParaRPr lang="zh-TW" alt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5142" y="1892979"/>
            <a:ext cx="3970791" cy="397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156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dirty="0" smtClean="0">
                <a:latin typeface="微軟正黑體" pitchFamily="34" charset="-120"/>
                <a:ea typeface="微軟正黑體" pitchFamily="34" charset="-120"/>
              </a:rPr>
              <a:t>Mosaic </a:t>
            </a:r>
            <a:r>
              <a:rPr lang="zh-TW" altLang="en-US" sz="4800" dirty="0" smtClean="0">
                <a:latin typeface="微軟正黑體" pitchFamily="34" charset="-120"/>
                <a:ea typeface="微軟正黑體" pitchFamily="34" charset="-120"/>
              </a:rPr>
              <a:t>馬賽克</a:t>
            </a:r>
            <a:r>
              <a:rPr lang="en-US" altLang="zh-TW" sz="4800" dirty="0" smtClean="0">
                <a:latin typeface="微軟正黑體" pitchFamily="34" charset="-120"/>
                <a:ea typeface="微軟正黑體" pitchFamily="34" charset="-120"/>
              </a:rPr>
              <a:t> </a:t>
            </a:r>
            <a:endParaRPr lang="zh-TW" altLang="en-US" sz="4800" dirty="0">
              <a:latin typeface="微軟正黑體" pitchFamily="34" charset="-120"/>
              <a:ea typeface="微軟正黑體" pitchFamily="34" charset="-120"/>
            </a:endParaRPr>
          </a:p>
        </p:txBody>
      </p:sp>
      <p:sp>
        <p:nvSpPr>
          <p:cNvPr id="3" name="內容版面配置區 2"/>
          <p:cNvSpPr>
            <a:spLocks noGrp="1"/>
          </p:cNvSpPr>
          <p:nvPr>
            <p:ph idx="1"/>
          </p:nvPr>
        </p:nvSpPr>
        <p:spPr>
          <a:xfrm>
            <a:off x="537030" y="1825625"/>
            <a:ext cx="7736114" cy="4351338"/>
          </a:xfrm>
        </p:spPr>
        <p:txBody>
          <a:bodyPr>
            <a:normAutofit lnSpcReduction="10000"/>
          </a:bodyPr>
          <a:lstStyle/>
          <a:p>
            <a:r>
              <a:rPr lang="en-US" altLang="zh-TW" dirty="0"/>
              <a:t>A mosaic is a piece of art or image made from the assemblage of small pieces of colored glass, stone, or other materials. It is often used in decorative art or as interior decoration. Most mosaics are made of small, flat, roughly square, pieces of stone or glass of different colors, known as tesserae. Some, especially floor mosaics, are made of small rounded pieces of stone, and called "pebble mosaics". Others are made of other materials</a:t>
            </a:r>
            <a:r>
              <a:rPr lang="en-US" altLang="zh-TW" dirty="0" smtClean="0"/>
              <a:t>.</a:t>
            </a:r>
          </a:p>
          <a:p>
            <a:r>
              <a:rPr lang="en-US" altLang="zh-TW" dirty="0"/>
              <a:t>From Wikipedia: </a:t>
            </a:r>
            <a:r>
              <a:rPr lang="en-US" altLang="zh-TW" sz="2400" dirty="0">
                <a:hlinkClick r:id="rId2"/>
              </a:rPr>
              <a:t>https://</a:t>
            </a:r>
            <a:r>
              <a:rPr lang="en-US" altLang="zh-TW" sz="2400" dirty="0" smtClean="0">
                <a:hlinkClick r:id="rId2"/>
              </a:rPr>
              <a:t>en.wikipedia.org/wiki/Mosaic</a:t>
            </a:r>
            <a:endParaRPr lang="en-US" altLang="zh-TW" sz="2400" dirty="0" smtClean="0"/>
          </a:p>
          <a:p>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20114" y="1348459"/>
            <a:ext cx="3257220" cy="243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20113" y="4037921"/>
            <a:ext cx="3257221" cy="215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791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r>
              <a:rPr lang="en-US" altLang="zh-TW" sz="3600" dirty="0" smtClean="0"/>
              <a:t>Grammar</a:t>
            </a:r>
          </a:p>
          <a:p>
            <a:r>
              <a:rPr lang="en-US" altLang="zh-TW" sz="3600" dirty="0" smtClean="0"/>
              <a:t>Words and Phrases</a:t>
            </a:r>
          </a:p>
          <a:p>
            <a:r>
              <a:rPr lang="en-US" altLang="zh-TW" sz="3600" dirty="0" smtClean="0"/>
              <a:t>Conversation</a:t>
            </a:r>
          </a:p>
          <a:p>
            <a:r>
              <a:rPr lang="en-US" altLang="zh-TW" sz="3600" dirty="0" smtClean="0"/>
              <a:t>Role-play</a:t>
            </a:r>
          </a:p>
          <a:p>
            <a:r>
              <a:rPr lang="en-US" altLang="zh-TW" sz="3600" dirty="0" smtClean="0"/>
              <a:t>Activities</a:t>
            </a:r>
          </a:p>
        </p:txBody>
      </p:sp>
      <p:sp>
        <p:nvSpPr>
          <p:cNvPr id="2" name="標題 1"/>
          <p:cNvSpPr>
            <a:spLocks noGrp="1"/>
          </p:cNvSpPr>
          <p:nvPr>
            <p:ph type="title"/>
          </p:nvPr>
        </p:nvSpPr>
        <p:spPr/>
        <p:txBody>
          <a:bodyPr>
            <a:normAutofit/>
          </a:bodyPr>
          <a:lstStyle/>
          <a:p>
            <a:r>
              <a:rPr lang="en-US" altLang="zh-TW" sz="4800" b="1" dirty="0" smtClean="0"/>
              <a:t>Outline</a:t>
            </a:r>
            <a:endParaRPr lang="zh-TW" altLang="en-US" sz="48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0637" y="1145949"/>
            <a:ext cx="5414736" cy="423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916" y="279400"/>
            <a:ext cx="609600" cy="609600"/>
          </a:xfrm>
          <a:prstGeom prst="rect">
            <a:avLst/>
          </a:prstGeom>
        </p:spPr>
      </p:pic>
    </p:spTree>
    <p:extLst>
      <p:ext uri="{BB962C8B-B14F-4D97-AF65-F5344CB8AC3E}">
        <p14:creationId xmlns:p14="http://schemas.microsoft.com/office/powerpoint/2010/main" val="3507028554"/>
      </p:ext>
    </p:extLst>
  </p:cSld>
  <p:clrMapOvr>
    <a:masterClrMapping/>
  </p:clrMapOvr>
  <mc:AlternateContent xmlns:mc="http://schemas.openxmlformats.org/markup-compatibility/2006">
    <mc:Choice xmlns:p14="http://schemas.microsoft.com/office/powerpoint/2010/main" Requires="p14">
      <p:transition spd="slow" p14:dur="125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4800" b="1" dirty="0" smtClean="0">
                <a:latin typeface="微軟正黑體" pitchFamily="34" charset="-120"/>
                <a:ea typeface="微軟正黑體" pitchFamily="34" charset="-120"/>
              </a:rPr>
              <a:t>現在</a:t>
            </a:r>
            <a:r>
              <a:rPr lang="zh-TW" altLang="zh-TW" sz="4800" b="1" dirty="0">
                <a:latin typeface="微軟正黑體" pitchFamily="34" charset="-120"/>
                <a:ea typeface="微軟正黑體" pitchFamily="34" charset="-120"/>
              </a:rPr>
              <a:t>簡單式 </a:t>
            </a:r>
            <a:r>
              <a:rPr lang="en-US" altLang="zh-TW" sz="4800" b="1" dirty="0"/>
              <a:t>(Present Simple Tense</a:t>
            </a:r>
            <a:r>
              <a:rPr lang="en-US" altLang="zh-TW" sz="4800" b="1" dirty="0" smtClean="0"/>
              <a:t>)</a:t>
            </a:r>
            <a:endParaRPr lang="zh-TW" altLang="en-US" sz="4800" dirty="0"/>
          </a:p>
        </p:txBody>
      </p:sp>
      <p:sp>
        <p:nvSpPr>
          <p:cNvPr id="3" name="內容版面配置區 2"/>
          <p:cNvSpPr>
            <a:spLocks noGrp="1"/>
          </p:cNvSpPr>
          <p:nvPr>
            <p:ph idx="1"/>
          </p:nvPr>
        </p:nvSpPr>
        <p:spPr/>
        <p:txBody>
          <a:bodyPr/>
          <a:lstStyle/>
          <a:p>
            <a:r>
              <a:rPr lang="zh-TW" altLang="zh-TW" sz="3200" dirty="0">
                <a:latin typeface="標楷體" pitchFamily="65" charset="-120"/>
                <a:ea typeface="標楷體" pitchFamily="65" charset="-120"/>
              </a:rPr>
              <a:t>現在簡單式，又稱現在式，現在簡單式通常用於表示</a:t>
            </a:r>
            <a:r>
              <a:rPr lang="zh-TW" altLang="zh-TW" sz="3200" dirty="0">
                <a:solidFill>
                  <a:srgbClr val="FF0000"/>
                </a:solidFill>
                <a:latin typeface="標楷體" pitchFamily="65" charset="-120"/>
                <a:ea typeface="標楷體" pitchFamily="65" charset="-120"/>
              </a:rPr>
              <a:t>現在的事實</a:t>
            </a:r>
            <a:r>
              <a:rPr lang="zh-TW" altLang="zh-TW" sz="3200" dirty="0">
                <a:latin typeface="標楷體" pitchFamily="65" charset="-120"/>
                <a:ea typeface="標楷體" pitchFamily="65" charset="-120"/>
              </a:rPr>
              <a:t>或</a:t>
            </a:r>
            <a:r>
              <a:rPr lang="zh-TW" altLang="zh-TW" sz="3200" dirty="0">
                <a:solidFill>
                  <a:srgbClr val="FF0000"/>
                </a:solidFill>
                <a:latin typeface="標楷體" pitchFamily="65" charset="-120"/>
                <a:ea typeface="標楷體" pitchFamily="65" charset="-120"/>
              </a:rPr>
              <a:t>狀態</a:t>
            </a:r>
            <a:r>
              <a:rPr lang="zh-TW" altLang="zh-TW" sz="3200" dirty="0">
                <a:latin typeface="標楷體" pitchFamily="65" charset="-120"/>
                <a:ea typeface="標楷體" pitchFamily="65" charset="-120"/>
              </a:rPr>
              <a:t>、</a:t>
            </a:r>
            <a:r>
              <a:rPr lang="zh-TW" altLang="zh-TW" sz="3200" dirty="0">
                <a:solidFill>
                  <a:srgbClr val="FF0000"/>
                </a:solidFill>
                <a:latin typeface="標楷體" pitchFamily="65" charset="-120"/>
                <a:ea typeface="標楷體" pitchFamily="65" charset="-120"/>
              </a:rPr>
              <a:t>現在的習慣</a:t>
            </a:r>
            <a:r>
              <a:rPr lang="zh-TW" altLang="zh-TW" sz="3200" dirty="0">
                <a:latin typeface="標楷體" pitchFamily="65" charset="-120"/>
                <a:ea typeface="標楷體" pitchFamily="65" charset="-120"/>
              </a:rPr>
              <a:t>或</a:t>
            </a:r>
            <a:r>
              <a:rPr lang="zh-TW" altLang="zh-TW" sz="3200" dirty="0">
                <a:solidFill>
                  <a:srgbClr val="FF0000"/>
                </a:solidFill>
                <a:latin typeface="標楷體" pitchFamily="65" charset="-120"/>
                <a:ea typeface="標楷體" pitchFamily="65" charset="-120"/>
              </a:rPr>
              <a:t>固定會做的事情、真理</a:t>
            </a:r>
            <a:r>
              <a:rPr lang="zh-TW" altLang="zh-TW" sz="3200" dirty="0" smtClean="0">
                <a:solidFill>
                  <a:srgbClr val="FF0000"/>
                </a:solidFill>
                <a:latin typeface="標楷體" pitchFamily="65" charset="-120"/>
                <a:ea typeface="標楷體" pitchFamily="65" charset="-120"/>
              </a:rPr>
              <a:t>、格言</a:t>
            </a:r>
            <a:r>
              <a:rPr lang="zh-TW" altLang="zh-TW" sz="3200" dirty="0" smtClean="0">
                <a:latin typeface="標楷體" pitchFamily="65" charset="-120"/>
                <a:ea typeface="標楷體" pitchFamily="65" charset="-120"/>
              </a:rPr>
              <a:t>或</a:t>
            </a:r>
            <a:r>
              <a:rPr lang="zh-TW" altLang="zh-TW" sz="3200" dirty="0" smtClean="0">
                <a:solidFill>
                  <a:srgbClr val="FF0000"/>
                </a:solidFill>
                <a:latin typeface="標楷體" pitchFamily="65" charset="-120"/>
                <a:ea typeface="標楷體" pitchFamily="65" charset="-120"/>
              </a:rPr>
              <a:t>普遍認知的事實</a:t>
            </a:r>
            <a:r>
              <a:rPr lang="zh-TW" altLang="zh-TW" sz="3200" dirty="0" smtClean="0"/>
              <a:t>。</a:t>
            </a:r>
            <a:endParaRPr lang="zh-TW" altLang="en-US" sz="3200" dirty="0" smtClean="0"/>
          </a:p>
          <a:p>
            <a:pPr marL="514350" lvl="0" indent="-514350">
              <a:buFont typeface="+mj-lt"/>
              <a:buAutoNum type="arabicPeriod"/>
            </a:pPr>
            <a:r>
              <a:rPr lang="en-US" altLang="zh-TW" sz="3200" dirty="0" smtClean="0"/>
              <a:t>We </a:t>
            </a:r>
            <a:r>
              <a:rPr lang="en-US" altLang="zh-TW" sz="3200" dirty="0" smtClean="0">
                <a:solidFill>
                  <a:srgbClr val="FF0000"/>
                </a:solidFill>
              </a:rPr>
              <a:t>offer</a:t>
            </a:r>
            <a:r>
              <a:rPr lang="en-US" altLang="zh-TW" sz="3200" dirty="0" smtClean="0"/>
              <a:t> three kinds of guided tours.</a:t>
            </a:r>
            <a:endParaRPr lang="zh-TW" altLang="zh-TW" sz="3200" dirty="0" smtClean="0"/>
          </a:p>
          <a:p>
            <a:pPr marL="514350" lvl="0" indent="-514350">
              <a:buFont typeface="+mj-lt"/>
              <a:buAutoNum type="arabicPeriod"/>
            </a:pPr>
            <a:r>
              <a:rPr lang="en-US" altLang="zh-TW" sz="3200" dirty="0" smtClean="0"/>
              <a:t>It </a:t>
            </a:r>
            <a:r>
              <a:rPr lang="en-US" altLang="zh-TW" sz="3200" dirty="0" smtClean="0">
                <a:solidFill>
                  <a:srgbClr val="FF0000"/>
                </a:solidFill>
              </a:rPr>
              <a:t>shows</a:t>
            </a:r>
            <a:r>
              <a:rPr lang="en-US" altLang="zh-TW" sz="3200" dirty="0" smtClean="0"/>
              <a:t> the locations for permanent exhibitions and special exhibitions.</a:t>
            </a:r>
            <a:endParaRPr lang="zh-TW" altLang="zh-TW" sz="3200" dirty="0" smtClean="0"/>
          </a:p>
          <a:p>
            <a:pPr marL="514350" lvl="0" indent="-514350">
              <a:buFont typeface="+mj-lt"/>
              <a:buAutoNum type="arabicPeriod"/>
            </a:pPr>
            <a:r>
              <a:rPr lang="en-US" altLang="zh-TW" sz="3200" dirty="0" smtClean="0"/>
              <a:t>She </a:t>
            </a:r>
            <a:r>
              <a:rPr lang="en-US" altLang="zh-TW" sz="3200" dirty="0">
                <a:solidFill>
                  <a:srgbClr val="FF0000"/>
                </a:solidFill>
              </a:rPr>
              <a:t>is not </a:t>
            </a:r>
            <a:r>
              <a:rPr lang="en-US" altLang="zh-TW" sz="3200" dirty="0"/>
              <a:t>only an avant-garde artist, but she is </a:t>
            </a:r>
            <a:r>
              <a:rPr lang="en-US" altLang="zh-TW" sz="3200" dirty="0" smtClean="0"/>
              <a:t>also</a:t>
            </a:r>
            <a:r>
              <a:rPr lang="en-US" altLang="zh-TW" sz="3200" dirty="0"/>
              <a:t> </a:t>
            </a:r>
            <a:r>
              <a:rPr lang="en-US" altLang="zh-TW" sz="3200" dirty="0" smtClean="0"/>
              <a:t>a </a:t>
            </a:r>
            <a:r>
              <a:rPr lang="en-US" altLang="zh-TW" sz="3200" dirty="0"/>
              <a:t>sculptor and novelist</a:t>
            </a:r>
            <a:r>
              <a:rPr lang="en-US" altLang="zh-TW" sz="3200" dirty="0" smtClean="0"/>
              <a:t>.</a:t>
            </a:r>
            <a:endParaRPr lang="zh-TW" altLang="zh-TW" sz="3200" dirty="0"/>
          </a:p>
        </p:txBody>
      </p:sp>
      <p:pic>
        <p:nvPicPr>
          <p:cNvPr id="4"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914" y="293914"/>
            <a:ext cx="609600" cy="609600"/>
          </a:xfrm>
          <a:prstGeom prst="rect">
            <a:avLst/>
          </a:prstGeom>
        </p:spPr>
      </p:pic>
    </p:spTree>
    <p:extLst>
      <p:ext uri="{BB962C8B-B14F-4D97-AF65-F5344CB8AC3E}">
        <p14:creationId xmlns:p14="http://schemas.microsoft.com/office/powerpoint/2010/main" val="353212919"/>
      </p:ext>
    </p:extLst>
  </p:cSld>
  <p:clrMapOvr>
    <a:masterClrMapping/>
  </p:clrMapOvr>
  <mc:AlternateContent xmlns:mc="http://schemas.openxmlformats.org/markup-compatibility/2006">
    <mc:Choice xmlns:p14="http://schemas.microsoft.com/office/powerpoint/2010/main" Requires="p14">
      <p:transition spd="slow" p14:dur="2000" advClick="0" advTm="128000"/>
    </mc:Choice>
    <mc:Fallback>
      <p:transition spd="slow" advClick="0" advTm="1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2714" y="147411"/>
            <a:ext cx="10515600" cy="1325563"/>
          </a:xfrm>
        </p:spPr>
        <p:txBody>
          <a:bodyPr>
            <a:normAutofit/>
          </a:bodyPr>
          <a:lstStyle/>
          <a:p>
            <a:r>
              <a:rPr lang="en-US" altLang="zh-TW" sz="4800" b="1" dirty="0"/>
              <a:t>Words and </a:t>
            </a:r>
            <a:r>
              <a:rPr lang="en-US" altLang="zh-TW" sz="4800" b="1" dirty="0" smtClean="0"/>
              <a:t>Phrases -1</a:t>
            </a:r>
            <a:endParaRPr lang="zh-TW" altLang="en-US" sz="4800" dirty="0"/>
          </a:p>
        </p:txBody>
      </p:sp>
      <p:sp>
        <p:nvSpPr>
          <p:cNvPr id="3" name="內容版面配置區 2"/>
          <p:cNvSpPr>
            <a:spLocks noGrp="1"/>
          </p:cNvSpPr>
          <p:nvPr>
            <p:ph idx="1"/>
          </p:nvPr>
        </p:nvSpPr>
        <p:spPr>
          <a:xfrm>
            <a:off x="838200" y="1596571"/>
            <a:ext cx="10515600" cy="4934858"/>
          </a:xfrm>
        </p:spPr>
        <p:txBody>
          <a:bodyPr>
            <a:normAutofit/>
          </a:bodyPr>
          <a:lstStyle/>
          <a:p>
            <a:pPr marL="0" lvl="0" indent="0">
              <a:buNone/>
            </a:pPr>
            <a:r>
              <a:rPr lang="en-US" altLang="zh-TW" sz="2400" b="1" dirty="0" smtClean="0"/>
              <a:t>1. </a:t>
            </a:r>
            <a:r>
              <a:rPr lang="en-US" altLang="zh-TW" sz="2600" b="1" dirty="0">
                <a:solidFill>
                  <a:srgbClr val="0000FF"/>
                </a:solidFill>
              </a:rPr>
              <a:t>exhibition</a:t>
            </a:r>
            <a:r>
              <a:rPr lang="en-US" altLang="zh-TW" sz="2600" b="1" dirty="0"/>
              <a:t> </a:t>
            </a:r>
            <a:r>
              <a:rPr lang="en-US" altLang="zh-TW" sz="2600" i="1" dirty="0"/>
              <a:t>n. </a:t>
            </a:r>
            <a:r>
              <a:rPr lang="zh-TW" altLang="zh-TW" sz="2600" dirty="0"/>
              <a:t>展覽</a:t>
            </a:r>
          </a:p>
          <a:p>
            <a:pPr marL="0" indent="0">
              <a:buNone/>
            </a:pPr>
            <a:r>
              <a:rPr lang="en-US" altLang="zh-TW" sz="2400" dirty="0"/>
              <a:t>     </a:t>
            </a:r>
            <a:r>
              <a:rPr lang="en-US" altLang="zh-TW" sz="2600" dirty="0"/>
              <a:t>I learned a lot about Chinese art at the </a:t>
            </a:r>
            <a:r>
              <a:rPr lang="en-US" altLang="zh-TW" sz="2600" dirty="0">
                <a:solidFill>
                  <a:srgbClr val="0000FF"/>
                </a:solidFill>
              </a:rPr>
              <a:t>exhibition</a:t>
            </a:r>
            <a:r>
              <a:rPr lang="en-US" altLang="zh-TW" sz="2600" dirty="0"/>
              <a:t>.</a:t>
            </a:r>
            <a:endParaRPr lang="zh-TW" altLang="zh-TW" sz="2600" dirty="0"/>
          </a:p>
          <a:p>
            <a:pPr marL="0" indent="0">
              <a:buNone/>
            </a:pPr>
            <a:r>
              <a:rPr lang="en-US" altLang="zh-TW" sz="2400" dirty="0"/>
              <a:t>     </a:t>
            </a:r>
            <a:r>
              <a:rPr lang="zh-TW" altLang="zh-TW" sz="2600" dirty="0">
                <a:latin typeface="標楷體" pitchFamily="65" charset="-120"/>
                <a:ea typeface="標楷體" pitchFamily="65" charset="-120"/>
              </a:rPr>
              <a:t>我在這個展覽中學到很多關於中國藝術的知識。</a:t>
            </a:r>
          </a:p>
          <a:p>
            <a:pPr marL="0" lvl="0" indent="0">
              <a:buNone/>
            </a:pPr>
            <a:r>
              <a:rPr lang="en-US" altLang="zh-TW" sz="2600" b="1" dirty="0"/>
              <a:t>2</a:t>
            </a:r>
            <a:r>
              <a:rPr lang="en-US" altLang="zh-TW" sz="2600" b="1" dirty="0" smtClean="0"/>
              <a:t>. </a:t>
            </a:r>
            <a:r>
              <a:rPr lang="en-US" altLang="zh-TW" sz="2600" b="1" dirty="0" err="1" smtClean="0">
                <a:solidFill>
                  <a:srgbClr val="0000FF"/>
                </a:solidFill>
              </a:rPr>
              <a:t>Kusama’s</a:t>
            </a:r>
            <a:r>
              <a:rPr lang="en-US" altLang="zh-TW" sz="2600" b="1" dirty="0" smtClean="0">
                <a:solidFill>
                  <a:srgbClr val="0000FF"/>
                </a:solidFill>
              </a:rPr>
              <a:t> </a:t>
            </a:r>
            <a:r>
              <a:rPr lang="en-US" altLang="zh-TW" sz="2600" b="1" dirty="0">
                <a:solidFill>
                  <a:srgbClr val="0000FF"/>
                </a:solidFill>
              </a:rPr>
              <a:t>Exhibit: A Dream I </a:t>
            </a:r>
            <a:r>
              <a:rPr lang="en-US" altLang="zh-TW" sz="2600" b="1" dirty="0" smtClean="0">
                <a:solidFill>
                  <a:srgbClr val="0000FF"/>
                </a:solidFill>
              </a:rPr>
              <a:t>Dreamed</a:t>
            </a:r>
            <a:r>
              <a:rPr lang="en-US" altLang="zh-TW" sz="2600" b="1" dirty="0" smtClean="0"/>
              <a:t> </a:t>
            </a:r>
            <a:r>
              <a:rPr lang="zh-TW" altLang="zh-TW" sz="2600" dirty="0" smtClean="0"/>
              <a:t>草</a:t>
            </a:r>
            <a:r>
              <a:rPr lang="zh-TW" altLang="zh-TW" sz="2600" dirty="0"/>
              <a:t>間彌生展覽：夢我所夢</a:t>
            </a:r>
          </a:p>
          <a:p>
            <a:pPr marL="0" lvl="0" indent="0">
              <a:buNone/>
            </a:pPr>
            <a:r>
              <a:rPr lang="en-US" altLang="zh-TW" sz="2600" b="1" dirty="0" smtClean="0"/>
              <a:t>3. </a:t>
            </a:r>
            <a:r>
              <a:rPr lang="en-US" altLang="zh-TW" sz="2600" b="1" dirty="0" smtClean="0">
                <a:solidFill>
                  <a:srgbClr val="0000FF"/>
                </a:solidFill>
              </a:rPr>
              <a:t>audio </a:t>
            </a:r>
            <a:r>
              <a:rPr lang="en-US" altLang="zh-TW" sz="2600" b="1" dirty="0">
                <a:solidFill>
                  <a:srgbClr val="0000FF"/>
                </a:solidFill>
              </a:rPr>
              <a:t>guide </a:t>
            </a:r>
            <a:r>
              <a:rPr lang="en-US" altLang="zh-TW" sz="2600" i="1" dirty="0" smtClean="0"/>
              <a:t>n</a:t>
            </a:r>
            <a:r>
              <a:rPr lang="en-US" altLang="zh-TW" sz="2600" i="1" dirty="0"/>
              <a:t>.</a:t>
            </a:r>
            <a:r>
              <a:rPr lang="en-US" altLang="zh-TW" sz="2600" dirty="0"/>
              <a:t> </a:t>
            </a:r>
            <a:r>
              <a:rPr lang="zh-TW" altLang="zh-TW" sz="2600" dirty="0"/>
              <a:t>語音導覽</a:t>
            </a:r>
          </a:p>
          <a:p>
            <a:pPr marL="0" indent="0">
              <a:buNone/>
            </a:pPr>
            <a:r>
              <a:rPr lang="en-US" altLang="zh-TW" sz="2600" dirty="0" smtClean="0"/>
              <a:t>     The </a:t>
            </a:r>
            <a:r>
              <a:rPr lang="en-US" altLang="zh-TW" sz="2600" dirty="0"/>
              <a:t>interactive </a:t>
            </a:r>
            <a:r>
              <a:rPr lang="en-US" altLang="zh-TW" sz="2600" dirty="0">
                <a:solidFill>
                  <a:srgbClr val="0000FF"/>
                </a:solidFill>
              </a:rPr>
              <a:t>audio guide </a:t>
            </a:r>
            <a:r>
              <a:rPr lang="en-US" altLang="zh-TW" sz="2600" dirty="0"/>
              <a:t>is available in five languages. </a:t>
            </a:r>
            <a:endParaRPr lang="en-US" altLang="zh-TW" sz="2600" dirty="0" smtClean="0"/>
          </a:p>
          <a:p>
            <a:pPr marL="0" indent="0">
              <a:buNone/>
            </a:pPr>
            <a:r>
              <a:rPr lang="en-US" altLang="zh-TW" sz="2600" dirty="0" smtClean="0"/>
              <a:t>     </a:t>
            </a:r>
            <a:r>
              <a:rPr lang="zh-TW" altLang="zh-TW" sz="2600" dirty="0" smtClean="0">
                <a:latin typeface="標楷體" pitchFamily="65" charset="-120"/>
                <a:ea typeface="標楷體" pitchFamily="65" charset="-120"/>
              </a:rPr>
              <a:t>那個</a:t>
            </a:r>
            <a:r>
              <a:rPr lang="zh-TW" altLang="zh-TW" sz="2600" dirty="0">
                <a:latin typeface="標楷體" pitchFamily="65" charset="-120"/>
                <a:ea typeface="標楷體" pitchFamily="65" charset="-120"/>
              </a:rPr>
              <a:t>互動式的語音導覽有五種語言可供選擇。</a:t>
            </a:r>
          </a:p>
          <a:p>
            <a:pPr marL="0" indent="0">
              <a:buNone/>
            </a:pPr>
            <a:r>
              <a:rPr lang="en-US" altLang="zh-TW" sz="2600" b="1" dirty="0" smtClean="0"/>
              <a:t>4. </a:t>
            </a:r>
            <a:r>
              <a:rPr lang="en-US" altLang="zh-TW" sz="2600" b="1" dirty="0" smtClean="0">
                <a:solidFill>
                  <a:srgbClr val="0000FF"/>
                </a:solidFill>
              </a:rPr>
              <a:t>permanent</a:t>
            </a:r>
            <a:r>
              <a:rPr lang="en-US" altLang="zh-TW" sz="2600" b="1" dirty="0" smtClean="0"/>
              <a:t> </a:t>
            </a:r>
            <a:r>
              <a:rPr lang="en-US" altLang="zh-TW" sz="2600" i="1" dirty="0" smtClean="0"/>
              <a:t>adj</a:t>
            </a:r>
            <a:r>
              <a:rPr lang="en-US" altLang="zh-TW" sz="2600" i="1" dirty="0"/>
              <a:t>. </a:t>
            </a:r>
            <a:r>
              <a:rPr lang="zh-TW" altLang="zh-TW" sz="2600" dirty="0"/>
              <a:t>永久的；持久的 </a:t>
            </a:r>
            <a:r>
              <a:rPr lang="en-US" altLang="zh-TW" sz="2600" b="1" dirty="0"/>
              <a:t> </a:t>
            </a:r>
            <a:endParaRPr lang="zh-TW" altLang="zh-TW" sz="2600" dirty="0"/>
          </a:p>
          <a:p>
            <a:pPr marL="0" indent="0">
              <a:buNone/>
            </a:pPr>
            <a:r>
              <a:rPr lang="en-US" altLang="zh-TW" sz="2600" dirty="0" smtClean="0"/>
              <a:t>     The </a:t>
            </a:r>
            <a:r>
              <a:rPr lang="en-US" altLang="zh-TW" sz="2600" dirty="0"/>
              <a:t>ink was not </a:t>
            </a:r>
            <a:r>
              <a:rPr lang="en-US" altLang="zh-TW" sz="2600" dirty="0">
                <a:solidFill>
                  <a:srgbClr val="0000FF"/>
                </a:solidFill>
              </a:rPr>
              <a:t>permanent</a:t>
            </a:r>
            <a:r>
              <a:rPr lang="en-US" altLang="zh-TW" sz="2600" dirty="0"/>
              <a:t>, so I could wash it off easily.</a:t>
            </a:r>
            <a:r>
              <a:rPr lang="zh-TW" altLang="zh-TW" sz="2600" dirty="0"/>
              <a:t> </a:t>
            </a:r>
            <a:r>
              <a:rPr lang="en-US" altLang="zh-TW" sz="2600" dirty="0"/>
              <a:t> </a:t>
            </a:r>
            <a:endParaRPr lang="zh-TW" altLang="zh-TW" sz="2600" dirty="0"/>
          </a:p>
          <a:p>
            <a:pPr marL="0" indent="0">
              <a:buNone/>
            </a:pPr>
            <a:r>
              <a:rPr lang="en-US" altLang="zh-TW" sz="2600" dirty="0" smtClean="0"/>
              <a:t>     </a:t>
            </a:r>
            <a:r>
              <a:rPr lang="zh-TW" altLang="zh-TW" sz="2600" dirty="0" smtClean="0">
                <a:latin typeface="標楷體" pitchFamily="65" charset="-120"/>
                <a:ea typeface="標楷體" pitchFamily="65" charset="-120"/>
              </a:rPr>
              <a:t>這</a:t>
            </a:r>
            <a:r>
              <a:rPr lang="zh-TW" altLang="zh-TW" sz="2600" dirty="0">
                <a:latin typeface="標楷體" pitchFamily="65" charset="-120"/>
                <a:ea typeface="標楷體" pitchFamily="65" charset="-120"/>
              </a:rPr>
              <a:t>墨水並不持久，所以我可以輕易洗掉它。</a:t>
            </a:r>
            <a:endParaRPr lang="en-US" altLang="zh-TW" sz="2600" dirty="0" smtClean="0">
              <a:latin typeface="標楷體" pitchFamily="65" charset="-120"/>
              <a:ea typeface="標楷體" pitchFamily="65" charset="-120"/>
            </a:endParaRPr>
          </a:p>
          <a:p>
            <a:endParaRPr lang="zh-TW" altLang="en-US" dirty="0"/>
          </a:p>
        </p:txBody>
      </p:sp>
      <p:pic>
        <p:nvPicPr>
          <p:cNvPr id="4"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914" y="351972"/>
            <a:ext cx="609600" cy="609600"/>
          </a:xfrm>
          <a:prstGeom prst="rect">
            <a:avLst/>
          </a:prstGeom>
        </p:spPr>
      </p:pic>
    </p:spTree>
    <p:extLst>
      <p:ext uri="{BB962C8B-B14F-4D97-AF65-F5344CB8AC3E}">
        <p14:creationId xmlns:p14="http://schemas.microsoft.com/office/powerpoint/2010/main" val="4048489062"/>
      </p:ext>
    </p:extLst>
  </p:cSld>
  <p:clrMapOvr>
    <a:masterClrMapping/>
  </p:clrMapOvr>
  <mc:AlternateContent xmlns:mc="http://schemas.openxmlformats.org/markup-compatibility/2006">
    <mc:Choice xmlns:p14="http://schemas.microsoft.com/office/powerpoint/2010/main" Requires="p14">
      <p:transition spd="slow" p14:dur="2150" advTm="135000"/>
    </mc:Choice>
    <mc:Fallback>
      <p:transition spd="slow" advTm="1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3686" y="0"/>
            <a:ext cx="10515600" cy="1045029"/>
          </a:xfrm>
        </p:spPr>
        <p:txBody>
          <a:bodyPr>
            <a:normAutofit/>
          </a:bodyPr>
          <a:lstStyle/>
          <a:p>
            <a:r>
              <a:rPr lang="en-US" altLang="zh-TW" sz="4800" b="1" dirty="0"/>
              <a:t>Words and Phrases </a:t>
            </a:r>
            <a:r>
              <a:rPr lang="en-US" altLang="zh-TW" sz="4800" b="1" dirty="0" smtClean="0"/>
              <a:t>-2</a:t>
            </a:r>
            <a:endParaRPr lang="zh-TW" altLang="en-US" sz="4800" dirty="0"/>
          </a:p>
        </p:txBody>
      </p:sp>
      <p:sp>
        <p:nvSpPr>
          <p:cNvPr id="3" name="內容版面配置區 2"/>
          <p:cNvSpPr>
            <a:spLocks noGrp="1"/>
          </p:cNvSpPr>
          <p:nvPr>
            <p:ph idx="1"/>
          </p:nvPr>
        </p:nvSpPr>
        <p:spPr>
          <a:xfrm>
            <a:off x="838200" y="1045030"/>
            <a:ext cx="10515600" cy="5428341"/>
          </a:xfrm>
        </p:spPr>
        <p:txBody>
          <a:bodyPr>
            <a:noAutofit/>
          </a:bodyPr>
          <a:lstStyle/>
          <a:p>
            <a:pPr marL="0" lvl="0" indent="0">
              <a:lnSpc>
                <a:spcPts val="3120"/>
              </a:lnSpc>
              <a:spcBef>
                <a:spcPts val="0"/>
              </a:spcBef>
              <a:buNone/>
            </a:pPr>
            <a:r>
              <a:rPr lang="en-US" altLang="zh-TW" sz="2600" b="1" dirty="0" smtClean="0"/>
              <a:t>5. </a:t>
            </a:r>
            <a:r>
              <a:rPr lang="fr-FR" altLang="zh-TW" sz="2600" b="1" dirty="0" smtClean="0">
                <a:solidFill>
                  <a:srgbClr val="0000FF"/>
                </a:solidFill>
              </a:rPr>
              <a:t>deposit</a:t>
            </a:r>
            <a:r>
              <a:rPr lang="fr-FR" altLang="zh-TW" sz="2600" b="1" dirty="0" smtClean="0"/>
              <a:t>  </a:t>
            </a:r>
            <a:r>
              <a:rPr lang="fr-FR" altLang="zh-TW" sz="2600" i="1" dirty="0" smtClean="0"/>
              <a:t>n</a:t>
            </a:r>
            <a:r>
              <a:rPr lang="fr-FR" altLang="zh-TW" sz="2600" i="1" dirty="0"/>
              <a:t>. </a:t>
            </a:r>
            <a:r>
              <a:rPr lang="zh-TW" altLang="zh-TW" sz="2600" dirty="0"/>
              <a:t>押金</a:t>
            </a:r>
          </a:p>
          <a:p>
            <a:pPr marL="0" indent="0">
              <a:lnSpc>
                <a:spcPts val="3120"/>
              </a:lnSpc>
              <a:spcBef>
                <a:spcPts val="0"/>
              </a:spcBef>
              <a:buNone/>
            </a:pPr>
            <a:r>
              <a:rPr lang="en-US" altLang="zh-TW" sz="2600" dirty="0" smtClean="0"/>
              <a:t>    If </a:t>
            </a:r>
            <a:r>
              <a:rPr lang="en-US" altLang="zh-TW" sz="2600" dirty="0"/>
              <a:t>you break anything, you will lose your cash </a:t>
            </a:r>
            <a:r>
              <a:rPr lang="en-US" altLang="zh-TW" sz="2600" dirty="0">
                <a:solidFill>
                  <a:srgbClr val="0000FF"/>
                </a:solidFill>
              </a:rPr>
              <a:t>deposit</a:t>
            </a:r>
            <a:r>
              <a:rPr lang="en-US" altLang="zh-TW" sz="2600" dirty="0"/>
              <a:t>.</a:t>
            </a:r>
            <a:endParaRPr lang="zh-TW" altLang="zh-TW" sz="2600" dirty="0"/>
          </a:p>
          <a:p>
            <a:pPr marL="0" indent="0">
              <a:lnSpc>
                <a:spcPts val="3120"/>
              </a:lnSpc>
              <a:spcBef>
                <a:spcPts val="0"/>
              </a:spcBef>
              <a:buNone/>
            </a:pPr>
            <a:r>
              <a:rPr lang="en-US" altLang="zh-TW" sz="2600"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如果</a:t>
            </a:r>
            <a:r>
              <a:rPr lang="zh-TW" altLang="zh-TW" sz="2600" dirty="0">
                <a:latin typeface="標楷體" pitchFamily="65" charset="-120"/>
                <a:ea typeface="標楷體" pitchFamily="65" charset="-120"/>
              </a:rPr>
              <a:t>你損壞任何物品的話，你就無法拿回押金。</a:t>
            </a:r>
          </a:p>
          <a:p>
            <a:pPr marL="0" lvl="0" indent="0">
              <a:lnSpc>
                <a:spcPts val="3120"/>
              </a:lnSpc>
              <a:spcBef>
                <a:spcPts val="0"/>
              </a:spcBef>
              <a:buNone/>
            </a:pPr>
            <a:r>
              <a:rPr lang="en-US" altLang="zh-TW" sz="2600" b="1" dirty="0" smtClean="0"/>
              <a:t>6. </a:t>
            </a:r>
            <a:r>
              <a:rPr lang="en-US" altLang="zh-TW" sz="2600" b="1" dirty="0" smtClean="0">
                <a:solidFill>
                  <a:srgbClr val="0000FF"/>
                </a:solidFill>
              </a:rPr>
              <a:t>brochure</a:t>
            </a:r>
            <a:r>
              <a:rPr lang="en-US" altLang="zh-TW" sz="2600" b="1" dirty="0" smtClean="0"/>
              <a:t> </a:t>
            </a:r>
            <a:r>
              <a:rPr lang="en-US" altLang="zh-TW" sz="2600" i="1" dirty="0" smtClean="0"/>
              <a:t>n</a:t>
            </a:r>
            <a:r>
              <a:rPr lang="en-US" altLang="zh-TW" sz="2600" i="1" dirty="0"/>
              <a:t>. </a:t>
            </a:r>
            <a:r>
              <a:rPr lang="zh-TW" altLang="zh-TW" sz="2600" dirty="0"/>
              <a:t>小冊子</a:t>
            </a:r>
          </a:p>
          <a:p>
            <a:pPr marL="261938" indent="-261938">
              <a:lnSpc>
                <a:spcPts val="3120"/>
              </a:lnSpc>
              <a:spcBef>
                <a:spcPts val="0"/>
              </a:spcBef>
              <a:buNone/>
            </a:pPr>
            <a:r>
              <a:rPr lang="en-US" altLang="zh-TW" sz="2600" dirty="0" smtClean="0"/>
              <a:t>    I </a:t>
            </a:r>
            <a:r>
              <a:rPr lang="en-US" altLang="zh-TW" sz="2600" dirty="0"/>
              <a:t>have a few </a:t>
            </a:r>
            <a:r>
              <a:rPr lang="en-US" altLang="zh-TW" sz="2600" dirty="0">
                <a:solidFill>
                  <a:srgbClr val="0000FF"/>
                </a:solidFill>
              </a:rPr>
              <a:t>brochures</a:t>
            </a:r>
            <a:r>
              <a:rPr lang="en-US" altLang="zh-TW" sz="2600" dirty="0"/>
              <a:t> about different computers, as I’m planning to buy a </a:t>
            </a:r>
            <a:r>
              <a:rPr lang="en-US" altLang="zh-TW" sz="2600" dirty="0" smtClean="0"/>
              <a:t>  new </a:t>
            </a:r>
            <a:r>
              <a:rPr lang="en-US" altLang="zh-TW" sz="2600" dirty="0"/>
              <a:t>one.</a:t>
            </a:r>
            <a:endParaRPr lang="zh-TW" altLang="zh-TW" sz="2600" dirty="0"/>
          </a:p>
          <a:p>
            <a:pPr marL="0" indent="0">
              <a:lnSpc>
                <a:spcPts val="3120"/>
              </a:lnSpc>
              <a:spcBef>
                <a:spcPts val="0"/>
              </a:spcBef>
              <a:buNone/>
            </a:pPr>
            <a:r>
              <a:rPr lang="en-US" altLang="zh-TW" sz="2600" dirty="0" smtClean="0"/>
              <a:t>    </a:t>
            </a:r>
            <a:r>
              <a:rPr lang="zh-TW" altLang="zh-TW" sz="2600" dirty="0" smtClean="0">
                <a:latin typeface="標楷體" pitchFamily="65" charset="-120"/>
                <a:ea typeface="標楷體" pitchFamily="65" charset="-120"/>
              </a:rPr>
              <a:t>我</a:t>
            </a:r>
            <a:r>
              <a:rPr lang="zh-TW" altLang="zh-TW" sz="2600" dirty="0">
                <a:latin typeface="標楷體" pitchFamily="65" charset="-120"/>
                <a:ea typeface="標楷體" pitchFamily="65" charset="-120"/>
              </a:rPr>
              <a:t>有幾本介紹不同電腦的小冊子，因為我打算買台新電腦。</a:t>
            </a:r>
          </a:p>
          <a:p>
            <a:pPr marL="0" lvl="0" indent="0">
              <a:lnSpc>
                <a:spcPts val="3120"/>
              </a:lnSpc>
              <a:spcBef>
                <a:spcPts val="0"/>
              </a:spcBef>
              <a:buNone/>
            </a:pPr>
            <a:r>
              <a:rPr lang="en-US" altLang="zh-TW" sz="2600" b="1" dirty="0" smtClean="0"/>
              <a:t>7. </a:t>
            </a:r>
            <a:r>
              <a:rPr lang="fr-FR" altLang="zh-TW" sz="2600" b="1" dirty="0" smtClean="0">
                <a:solidFill>
                  <a:srgbClr val="0000FF"/>
                </a:solidFill>
              </a:rPr>
              <a:t>prohibit</a:t>
            </a:r>
            <a:r>
              <a:rPr lang="fr-FR" altLang="zh-TW" sz="2600" b="1" dirty="0" smtClean="0"/>
              <a:t> </a:t>
            </a:r>
            <a:r>
              <a:rPr lang="fr-FR" altLang="zh-TW" sz="2600" i="1" dirty="0" smtClean="0"/>
              <a:t>v</a:t>
            </a:r>
            <a:r>
              <a:rPr lang="fr-FR" altLang="zh-TW" sz="2600" i="1" dirty="0"/>
              <a:t>. </a:t>
            </a:r>
            <a:r>
              <a:rPr lang="zh-TW" altLang="zh-TW" sz="2600" dirty="0"/>
              <a:t>禁止</a:t>
            </a:r>
          </a:p>
          <a:p>
            <a:pPr marL="0" indent="0">
              <a:lnSpc>
                <a:spcPts val="3120"/>
              </a:lnSpc>
              <a:spcBef>
                <a:spcPts val="0"/>
              </a:spcBef>
              <a:buNone/>
            </a:pPr>
            <a:r>
              <a:rPr lang="en-US" altLang="zh-TW" sz="2600" dirty="0" smtClean="0"/>
              <a:t>    Smoking </a:t>
            </a:r>
            <a:r>
              <a:rPr lang="en-US" altLang="zh-TW" sz="2600" dirty="0">
                <a:solidFill>
                  <a:srgbClr val="0000FF"/>
                </a:solidFill>
              </a:rPr>
              <a:t>is</a:t>
            </a:r>
            <a:r>
              <a:rPr lang="en-US" altLang="zh-TW" sz="2600" dirty="0"/>
              <a:t> </a:t>
            </a:r>
            <a:r>
              <a:rPr lang="en-US" altLang="zh-TW" sz="2600" dirty="0">
                <a:solidFill>
                  <a:srgbClr val="0000FF"/>
                </a:solidFill>
              </a:rPr>
              <a:t>prohibited</a:t>
            </a:r>
            <a:r>
              <a:rPr lang="en-US" altLang="zh-TW" sz="2600" dirty="0"/>
              <a:t> in public buildings in Taiwan.</a:t>
            </a:r>
            <a:endParaRPr lang="zh-TW" altLang="zh-TW" sz="2600" dirty="0"/>
          </a:p>
          <a:p>
            <a:pPr marL="0" indent="0">
              <a:lnSpc>
                <a:spcPts val="3120"/>
              </a:lnSpc>
              <a:spcBef>
                <a:spcPts val="0"/>
              </a:spcBef>
              <a:buNone/>
            </a:pPr>
            <a:r>
              <a:rPr lang="en-US" altLang="zh-TW" sz="2600" dirty="0" smtClean="0"/>
              <a:t>    </a:t>
            </a:r>
            <a:r>
              <a:rPr lang="zh-TW" altLang="zh-TW" sz="2600" dirty="0" smtClean="0">
                <a:latin typeface="標楷體" pitchFamily="65" charset="-120"/>
                <a:ea typeface="標楷體" pitchFamily="65" charset="-120"/>
              </a:rPr>
              <a:t>在</a:t>
            </a:r>
            <a:r>
              <a:rPr lang="zh-TW" altLang="zh-TW" sz="2600" dirty="0">
                <a:latin typeface="標楷體" pitchFamily="65" charset="-120"/>
                <a:ea typeface="標楷體" pitchFamily="65" charset="-120"/>
              </a:rPr>
              <a:t>台灣，在公共大樓裡吸菸是禁止的。</a:t>
            </a:r>
          </a:p>
          <a:p>
            <a:pPr marL="0" lvl="0" indent="0">
              <a:lnSpc>
                <a:spcPts val="3120"/>
              </a:lnSpc>
              <a:spcBef>
                <a:spcPts val="0"/>
              </a:spcBef>
              <a:buNone/>
            </a:pPr>
            <a:r>
              <a:rPr lang="en-US" altLang="zh-TW" sz="2600" b="1" dirty="0" smtClean="0"/>
              <a:t>8. </a:t>
            </a:r>
            <a:r>
              <a:rPr lang="en-US" altLang="zh-TW" sz="2600" b="1" dirty="0" smtClean="0">
                <a:solidFill>
                  <a:srgbClr val="0000FF"/>
                </a:solidFill>
              </a:rPr>
              <a:t>polka </a:t>
            </a:r>
            <a:r>
              <a:rPr lang="en-US" altLang="zh-TW" sz="2600" b="1" dirty="0">
                <a:solidFill>
                  <a:srgbClr val="0000FF"/>
                </a:solidFill>
              </a:rPr>
              <a:t>dot</a:t>
            </a:r>
            <a:r>
              <a:rPr lang="en-US" altLang="zh-TW" sz="2600" b="1" dirty="0"/>
              <a:t> </a:t>
            </a:r>
            <a:r>
              <a:rPr lang="en-US" altLang="zh-TW" sz="2600" i="1" dirty="0" smtClean="0"/>
              <a:t>n</a:t>
            </a:r>
            <a:r>
              <a:rPr lang="en-US" altLang="zh-TW" sz="2600" i="1" dirty="0"/>
              <a:t>. </a:t>
            </a:r>
            <a:r>
              <a:rPr lang="zh-TW" altLang="zh-TW" sz="2600" dirty="0"/>
              <a:t>圓點花樣</a:t>
            </a:r>
          </a:p>
          <a:p>
            <a:pPr marL="0" indent="0">
              <a:lnSpc>
                <a:spcPts val="3120"/>
              </a:lnSpc>
              <a:spcBef>
                <a:spcPts val="0"/>
              </a:spcBef>
              <a:buNone/>
            </a:pPr>
            <a:r>
              <a:rPr lang="en-US" altLang="zh-TW" sz="2600" dirty="0" smtClean="0"/>
              <a:t>    She </a:t>
            </a:r>
            <a:r>
              <a:rPr lang="en-US" altLang="zh-TW" sz="2600" dirty="0"/>
              <a:t>wore a pink dress with white </a:t>
            </a:r>
            <a:r>
              <a:rPr lang="en-US" altLang="zh-TW" sz="2600" dirty="0">
                <a:solidFill>
                  <a:srgbClr val="0000FF"/>
                </a:solidFill>
              </a:rPr>
              <a:t>polka dots</a:t>
            </a:r>
            <a:r>
              <a:rPr lang="en-US" altLang="zh-TW" sz="2600" dirty="0"/>
              <a:t> to the party.</a:t>
            </a:r>
            <a:endParaRPr lang="zh-TW" altLang="zh-TW" sz="2600" dirty="0"/>
          </a:p>
          <a:p>
            <a:pPr marL="0" indent="0">
              <a:lnSpc>
                <a:spcPts val="3120"/>
              </a:lnSpc>
              <a:spcBef>
                <a:spcPts val="0"/>
              </a:spcBef>
              <a:buNone/>
            </a:pPr>
            <a:r>
              <a:rPr lang="en-US" altLang="zh-TW" sz="2600" dirty="0" smtClean="0"/>
              <a:t>    </a:t>
            </a:r>
            <a:r>
              <a:rPr lang="zh-TW" altLang="zh-TW" sz="2600" dirty="0" smtClean="0">
                <a:latin typeface="標楷體" pitchFamily="65" charset="-120"/>
                <a:ea typeface="標楷體" pitchFamily="65" charset="-120"/>
              </a:rPr>
              <a:t>她</a:t>
            </a:r>
            <a:r>
              <a:rPr lang="zh-TW" altLang="zh-TW" sz="2600" dirty="0">
                <a:latin typeface="標楷體" pitchFamily="65" charset="-120"/>
                <a:ea typeface="標楷體" pitchFamily="65" charset="-120"/>
              </a:rPr>
              <a:t>穿了一件帶有白色圓點花紋的粉紅洋裝去參加派對。</a:t>
            </a:r>
            <a:endParaRPr lang="zh-TW" altLang="en-US" sz="2600" dirty="0">
              <a:latin typeface="標楷體" pitchFamily="65" charset="-120"/>
              <a:ea typeface="標楷體" pitchFamily="65" charset="-120"/>
            </a:endParaRPr>
          </a:p>
        </p:txBody>
      </p:sp>
      <p:pic>
        <p:nvPicPr>
          <p:cNvPr id="4"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8571" y="264886"/>
            <a:ext cx="609600" cy="609600"/>
          </a:xfrm>
          <a:prstGeom prst="rect">
            <a:avLst/>
          </a:prstGeom>
        </p:spPr>
      </p:pic>
    </p:spTree>
    <p:extLst>
      <p:ext uri="{BB962C8B-B14F-4D97-AF65-F5344CB8AC3E}">
        <p14:creationId xmlns:p14="http://schemas.microsoft.com/office/powerpoint/2010/main" val="26143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3686" y="0"/>
            <a:ext cx="10515600" cy="1325563"/>
          </a:xfrm>
        </p:spPr>
        <p:txBody>
          <a:bodyPr>
            <a:normAutofit/>
          </a:bodyPr>
          <a:lstStyle/>
          <a:p>
            <a:r>
              <a:rPr lang="en-US" altLang="zh-TW" sz="4800" b="1" dirty="0"/>
              <a:t>Words and Phrases </a:t>
            </a:r>
            <a:r>
              <a:rPr lang="en-US" altLang="zh-TW" sz="4800" b="1" dirty="0" smtClean="0"/>
              <a:t>-3</a:t>
            </a:r>
            <a:endParaRPr lang="zh-TW" altLang="en-US" sz="4800" dirty="0"/>
          </a:p>
        </p:txBody>
      </p:sp>
      <p:sp>
        <p:nvSpPr>
          <p:cNvPr id="3" name="內容版面配置區 2"/>
          <p:cNvSpPr>
            <a:spLocks noGrp="1"/>
          </p:cNvSpPr>
          <p:nvPr>
            <p:ph idx="1"/>
          </p:nvPr>
        </p:nvSpPr>
        <p:spPr>
          <a:xfrm>
            <a:off x="838200" y="1146628"/>
            <a:ext cx="10515600" cy="5399315"/>
          </a:xfrm>
        </p:spPr>
        <p:txBody>
          <a:bodyPr>
            <a:noAutofit/>
          </a:bodyPr>
          <a:lstStyle/>
          <a:p>
            <a:pPr marL="0" lvl="0" indent="0">
              <a:lnSpc>
                <a:spcPts val="3400"/>
              </a:lnSpc>
              <a:spcBef>
                <a:spcPts val="0"/>
              </a:spcBef>
              <a:buNone/>
            </a:pPr>
            <a:r>
              <a:rPr lang="en-US" altLang="zh-TW" sz="2600" b="1" dirty="0" smtClean="0"/>
              <a:t>9. </a:t>
            </a:r>
            <a:r>
              <a:rPr lang="en-US" altLang="zh-TW" sz="2600" b="1" dirty="0" smtClean="0">
                <a:solidFill>
                  <a:srgbClr val="0000FF"/>
                </a:solidFill>
              </a:rPr>
              <a:t>fascinate</a:t>
            </a:r>
            <a:r>
              <a:rPr lang="en-US" altLang="zh-TW" sz="2600" b="1" dirty="0" smtClean="0"/>
              <a:t> </a:t>
            </a:r>
            <a:r>
              <a:rPr lang="en-US" altLang="zh-TW" sz="2600" i="1" dirty="0" smtClean="0"/>
              <a:t>v</a:t>
            </a:r>
            <a:r>
              <a:rPr lang="en-US" altLang="zh-TW" sz="2600" i="1" dirty="0"/>
              <a:t>. </a:t>
            </a:r>
            <a:r>
              <a:rPr lang="zh-TW" altLang="zh-TW" sz="2600" dirty="0"/>
              <a:t>強烈的吸引；使人神魂顛倒</a:t>
            </a:r>
          </a:p>
          <a:p>
            <a:pPr marL="0" indent="0">
              <a:lnSpc>
                <a:spcPts val="3400"/>
              </a:lnSpc>
              <a:spcBef>
                <a:spcPts val="0"/>
              </a:spcBef>
              <a:buNone/>
            </a:pPr>
            <a:r>
              <a:rPr lang="en-US" altLang="zh-TW" sz="2600" dirty="0" smtClean="0"/>
              <a:t>     Kristen </a:t>
            </a:r>
            <a:r>
              <a:rPr lang="en-US" altLang="zh-TW" sz="2600" dirty="0">
                <a:solidFill>
                  <a:srgbClr val="0000FF"/>
                </a:solidFill>
              </a:rPr>
              <a:t>was fascinated with</a:t>
            </a:r>
            <a:r>
              <a:rPr lang="en-US" altLang="zh-TW" sz="2600" dirty="0"/>
              <a:t> the beautiful jewels on display in the museum.</a:t>
            </a:r>
            <a:endParaRPr lang="zh-TW" altLang="zh-TW" sz="2600" dirty="0"/>
          </a:p>
          <a:p>
            <a:pPr marL="0" indent="0">
              <a:lnSpc>
                <a:spcPts val="3400"/>
              </a:lnSpc>
              <a:spcBef>
                <a:spcPts val="0"/>
              </a:spcBef>
              <a:buNone/>
            </a:pPr>
            <a:r>
              <a:rPr lang="en-US" altLang="zh-TW" sz="2600" dirty="0" smtClean="0"/>
              <a:t>     </a:t>
            </a:r>
            <a:r>
              <a:rPr lang="zh-TW" altLang="zh-TW" sz="2600" dirty="0" smtClean="0">
                <a:latin typeface="標楷體" pitchFamily="65" charset="-120"/>
                <a:ea typeface="標楷體" pitchFamily="65" charset="-120"/>
              </a:rPr>
              <a:t>克</a:t>
            </a:r>
            <a:r>
              <a:rPr lang="zh-TW" altLang="zh-TW" sz="2600" dirty="0">
                <a:latin typeface="標楷體" pitchFamily="65" charset="-120"/>
                <a:ea typeface="標楷體" pitchFamily="65" charset="-120"/>
              </a:rPr>
              <a:t>莉絲坦深深被博物館裡展出的美麗珠寶吸引。</a:t>
            </a:r>
          </a:p>
          <a:p>
            <a:pPr marL="0" lvl="0" indent="0">
              <a:lnSpc>
                <a:spcPts val="3400"/>
              </a:lnSpc>
              <a:spcBef>
                <a:spcPts val="0"/>
              </a:spcBef>
              <a:buNone/>
            </a:pPr>
            <a:r>
              <a:rPr lang="en-US" altLang="zh-TW" sz="2600" b="1" dirty="0" smtClean="0"/>
              <a:t>10. </a:t>
            </a:r>
            <a:r>
              <a:rPr lang="en-US" altLang="zh-TW" sz="2600" b="1" dirty="0" smtClean="0">
                <a:solidFill>
                  <a:srgbClr val="0000FF"/>
                </a:solidFill>
              </a:rPr>
              <a:t>signature</a:t>
            </a:r>
            <a:r>
              <a:rPr lang="en-US" altLang="zh-TW" sz="2600" b="1" dirty="0" smtClean="0"/>
              <a:t> </a:t>
            </a:r>
            <a:r>
              <a:rPr lang="en-US" altLang="zh-TW" sz="2600" i="1" dirty="0" smtClean="0"/>
              <a:t>n</a:t>
            </a:r>
            <a:r>
              <a:rPr lang="en-US" altLang="zh-TW" sz="2600" i="1" dirty="0"/>
              <a:t>.</a:t>
            </a:r>
            <a:r>
              <a:rPr lang="en-US" altLang="zh-TW" sz="2600" b="1" dirty="0"/>
              <a:t> </a:t>
            </a:r>
            <a:r>
              <a:rPr lang="zh-TW" altLang="zh-TW" sz="2600" dirty="0"/>
              <a:t>特徵；識別物；簽名</a:t>
            </a:r>
          </a:p>
          <a:p>
            <a:pPr marL="0" indent="0">
              <a:lnSpc>
                <a:spcPts val="3400"/>
              </a:lnSpc>
              <a:spcBef>
                <a:spcPts val="0"/>
              </a:spcBef>
              <a:buNone/>
            </a:pPr>
            <a:r>
              <a:rPr lang="en-US" altLang="zh-TW" sz="2600" dirty="0" smtClean="0"/>
              <a:t>       The </a:t>
            </a:r>
            <a:r>
              <a:rPr lang="en-US" altLang="zh-TW" sz="2600" dirty="0"/>
              <a:t>sad songs that this band plays are its </a:t>
            </a:r>
            <a:r>
              <a:rPr lang="en-US" altLang="zh-TW" sz="2600" dirty="0">
                <a:solidFill>
                  <a:srgbClr val="0000FF"/>
                </a:solidFill>
              </a:rPr>
              <a:t>signature</a:t>
            </a:r>
            <a:r>
              <a:rPr lang="en-US" altLang="zh-TW" sz="2600" dirty="0"/>
              <a:t>.</a:t>
            </a:r>
            <a:endParaRPr lang="zh-TW" altLang="zh-TW" sz="2600" dirty="0"/>
          </a:p>
          <a:p>
            <a:pPr marL="0" indent="0">
              <a:lnSpc>
                <a:spcPts val="3400"/>
              </a:lnSpc>
              <a:spcBef>
                <a:spcPts val="0"/>
              </a:spcBef>
              <a:buNone/>
            </a:pPr>
            <a:r>
              <a:rPr lang="en-US" altLang="zh-TW" sz="2600" dirty="0" smtClean="0"/>
              <a:t>       </a:t>
            </a:r>
            <a:r>
              <a:rPr lang="zh-TW" altLang="zh-TW" sz="2600" dirty="0" smtClean="0">
                <a:latin typeface="標楷體" pitchFamily="65" charset="-120"/>
                <a:ea typeface="標楷體" pitchFamily="65" charset="-120"/>
              </a:rPr>
              <a:t>那個</a:t>
            </a:r>
            <a:r>
              <a:rPr lang="zh-TW" altLang="zh-TW" sz="2600" dirty="0">
                <a:latin typeface="標楷體" pitchFamily="65" charset="-120"/>
                <a:ea typeface="標楷體" pitchFamily="65" charset="-120"/>
              </a:rPr>
              <a:t>樂團所演奏的這些悲傷歌曲是他們的招牌。</a:t>
            </a:r>
          </a:p>
          <a:p>
            <a:pPr marL="0" lvl="0" indent="0">
              <a:lnSpc>
                <a:spcPts val="3400"/>
              </a:lnSpc>
              <a:spcBef>
                <a:spcPts val="0"/>
              </a:spcBef>
              <a:buNone/>
            </a:pPr>
            <a:r>
              <a:rPr lang="en-US" altLang="zh-TW" sz="2600" b="1" dirty="0" smtClean="0"/>
              <a:t>11. </a:t>
            </a:r>
            <a:r>
              <a:rPr lang="en-US" altLang="zh-TW" sz="2600" b="1" dirty="0" smtClean="0">
                <a:solidFill>
                  <a:srgbClr val="0000FF"/>
                </a:solidFill>
              </a:rPr>
              <a:t>represent</a:t>
            </a:r>
            <a:r>
              <a:rPr lang="en-US" altLang="zh-TW" sz="2600" b="1" dirty="0" smtClean="0"/>
              <a:t> </a:t>
            </a:r>
            <a:r>
              <a:rPr lang="en-US" altLang="zh-TW" sz="2600" i="1" dirty="0" smtClean="0"/>
              <a:t>v</a:t>
            </a:r>
            <a:r>
              <a:rPr lang="en-US" altLang="zh-TW" sz="2600" i="1" dirty="0"/>
              <a:t>.</a:t>
            </a:r>
            <a:r>
              <a:rPr lang="en-US" altLang="zh-TW" sz="2600" b="1" dirty="0"/>
              <a:t> </a:t>
            </a:r>
            <a:r>
              <a:rPr lang="zh-TW" altLang="zh-TW" sz="2600" dirty="0"/>
              <a:t>作為……的代表；象徵</a:t>
            </a:r>
          </a:p>
          <a:p>
            <a:pPr marL="0" indent="0">
              <a:lnSpc>
                <a:spcPts val="3400"/>
              </a:lnSpc>
              <a:spcBef>
                <a:spcPts val="0"/>
              </a:spcBef>
              <a:buNone/>
            </a:pPr>
            <a:r>
              <a:rPr lang="en-US" altLang="zh-TW" sz="2600" dirty="0" smtClean="0"/>
              <a:t>       Sarah </a:t>
            </a:r>
            <a:r>
              <a:rPr lang="en-US" altLang="zh-TW" sz="2600" dirty="0">
                <a:solidFill>
                  <a:srgbClr val="0000FF"/>
                </a:solidFill>
              </a:rPr>
              <a:t>represented</a:t>
            </a:r>
            <a:r>
              <a:rPr lang="en-US" altLang="zh-TW" sz="2600" dirty="0"/>
              <a:t> her class when she ran for student president at school.</a:t>
            </a:r>
            <a:endParaRPr lang="zh-TW" altLang="zh-TW" sz="2600" dirty="0"/>
          </a:p>
          <a:p>
            <a:pPr marL="0" indent="0">
              <a:lnSpc>
                <a:spcPts val="3400"/>
              </a:lnSpc>
              <a:spcBef>
                <a:spcPts val="0"/>
              </a:spcBef>
              <a:buNone/>
            </a:pPr>
            <a:r>
              <a:rPr lang="en-US" altLang="zh-TW" sz="2600" dirty="0" smtClean="0"/>
              <a:t>       </a:t>
            </a:r>
            <a:r>
              <a:rPr lang="zh-TW" altLang="zh-TW" sz="2600" dirty="0" smtClean="0">
                <a:latin typeface="標楷體" pitchFamily="65" charset="-120"/>
                <a:ea typeface="標楷體" pitchFamily="65" charset="-120"/>
              </a:rPr>
              <a:t>莎</a:t>
            </a:r>
            <a:r>
              <a:rPr lang="zh-TW" altLang="zh-TW" sz="2600" dirty="0">
                <a:latin typeface="標楷體" pitchFamily="65" charset="-120"/>
                <a:ea typeface="標楷體" pitchFamily="65" charset="-120"/>
              </a:rPr>
              <a:t>拉代表她班上參加學校學生會會長的競選。</a:t>
            </a:r>
          </a:p>
          <a:p>
            <a:pPr marL="0" lvl="0" indent="0">
              <a:lnSpc>
                <a:spcPts val="3400"/>
              </a:lnSpc>
              <a:spcBef>
                <a:spcPts val="0"/>
              </a:spcBef>
              <a:buNone/>
            </a:pPr>
            <a:r>
              <a:rPr lang="en-US" altLang="zh-TW" sz="2600" b="1" dirty="0" smtClean="0"/>
              <a:t>12. </a:t>
            </a:r>
            <a:r>
              <a:rPr lang="en-US" altLang="zh-TW" sz="2600" b="1" dirty="0">
                <a:solidFill>
                  <a:srgbClr val="0000FF"/>
                </a:solidFill>
              </a:rPr>
              <a:t>i</a:t>
            </a:r>
            <a:r>
              <a:rPr lang="en-US" altLang="zh-TW" sz="2600" b="1" dirty="0" smtClean="0">
                <a:solidFill>
                  <a:srgbClr val="0000FF"/>
                </a:solidFill>
              </a:rPr>
              <a:t>nfinity</a:t>
            </a:r>
            <a:r>
              <a:rPr lang="en-US" altLang="zh-TW" sz="2600" b="1" dirty="0" smtClean="0"/>
              <a:t> </a:t>
            </a:r>
            <a:r>
              <a:rPr lang="en-US" altLang="zh-TW" sz="2600" i="1" dirty="0" smtClean="0"/>
              <a:t>n</a:t>
            </a:r>
            <a:r>
              <a:rPr lang="en-US" altLang="zh-TW" sz="2600" i="1" dirty="0"/>
              <a:t>.</a:t>
            </a:r>
            <a:r>
              <a:rPr lang="en-US" altLang="zh-TW" sz="2600" b="1" dirty="0"/>
              <a:t> </a:t>
            </a:r>
            <a:r>
              <a:rPr lang="zh-TW" altLang="zh-TW" sz="2600" dirty="0"/>
              <a:t>無限，無窮</a:t>
            </a:r>
          </a:p>
          <a:p>
            <a:pPr marL="0" indent="0">
              <a:lnSpc>
                <a:spcPts val="3400"/>
              </a:lnSpc>
              <a:spcBef>
                <a:spcPts val="0"/>
              </a:spcBef>
              <a:buNone/>
            </a:pPr>
            <a:r>
              <a:rPr lang="en-US" altLang="zh-TW" sz="2600" dirty="0" smtClean="0"/>
              <a:t>       The </a:t>
            </a:r>
            <a:r>
              <a:rPr lang="en-US" altLang="zh-TW" sz="2600" dirty="0"/>
              <a:t>immense desert seems to stretch into </a:t>
            </a:r>
            <a:r>
              <a:rPr lang="en-US" altLang="zh-TW" sz="2600" dirty="0">
                <a:solidFill>
                  <a:srgbClr val="0000FF"/>
                </a:solidFill>
              </a:rPr>
              <a:t>infinity</a:t>
            </a:r>
            <a:r>
              <a:rPr lang="en-US" altLang="zh-TW" sz="2600" dirty="0"/>
              <a:t>.</a:t>
            </a:r>
            <a:endParaRPr lang="zh-TW" altLang="zh-TW" sz="2600" dirty="0"/>
          </a:p>
          <a:p>
            <a:pPr marL="0" indent="0">
              <a:lnSpc>
                <a:spcPts val="3400"/>
              </a:lnSpc>
              <a:spcBef>
                <a:spcPts val="0"/>
              </a:spcBef>
              <a:buNone/>
            </a:pPr>
            <a:r>
              <a:rPr lang="en-US" altLang="zh-TW" sz="2600"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那個</a:t>
            </a:r>
            <a:r>
              <a:rPr lang="zh-TW" altLang="zh-TW" sz="2600" dirty="0">
                <a:latin typeface="標楷體" pitchFamily="65" charset="-120"/>
                <a:ea typeface="標楷體" pitchFamily="65" charset="-120"/>
              </a:rPr>
              <a:t>浩瀚的沙漠似乎延綿不絕。</a:t>
            </a:r>
            <a:endParaRPr lang="zh-TW" altLang="en-US" sz="2600" dirty="0">
              <a:latin typeface="標楷體" pitchFamily="65" charset="-120"/>
              <a:ea typeface="標楷體" pitchFamily="65" charset="-120"/>
            </a:endParaRPr>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2457" y="293914"/>
            <a:ext cx="609600" cy="609600"/>
          </a:xfrm>
          <a:prstGeom prst="rect">
            <a:avLst/>
          </a:prstGeom>
        </p:spPr>
      </p:pic>
    </p:spTree>
    <p:extLst>
      <p:ext uri="{BB962C8B-B14F-4D97-AF65-F5344CB8AC3E}">
        <p14:creationId xmlns:p14="http://schemas.microsoft.com/office/powerpoint/2010/main" val="19498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4657" y="1"/>
            <a:ext cx="10515600" cy="1132114"/>
          </a:xfrm>
        </p:spPr>
        <p:txBody>
          <a:bodyPr>
            <a:normAutofit/>
          </a:bodyPr>
          <a:lstStyle/>
          <a:p>
            <a:r>
              <a:rPr lang="en-US" altLang="zh-TW" sz="4800" b="1" dirty="0"/>
              <a:t>Words and Phrases </a:t>
            </a:r>
            <a:r>
              <a:rPr lang="en-US" altLang="zh-TW" sz="4800" b="1" dirty="0" smtClean="0"/>
              <a:t>-4</a:t>
            </a:r>
            <a:endParaRPr lang="zh-TW" altLang="en-US" sz="4800" dirty="0"/>
          </a:p>
        </p:txBody>
      </p:sp>
      <p:sp>
        <p:nvSpPr>
          <p:cNvPr id="3" name="內容版面配置區 2"/>
          <p:cNvSpPr>
            <a:spLocks noGrp="1"/>
          </p:cNvSpPr>
          <p:nvPr>
            <p:ph idx="1"/>
          </p:nvPr>
        </p:nvSpPr>
        <p:spPr>
          <a:xfrm>
            <a:off x="838200" y="1132115"/>
            <a:ext cx="10932886" cy="4963886"/>
          </a:xfrm>
        </p:spPr>
        <p:txBody>
          <a:bodyPr>
            <a:noAutofit/>
          </a:bodyPr>
          <a:lstStyle/>
          <a:p>
            <a:pPr marL="0" lvl="0" indent="0">
              <a:lnSpc>
                <a:spcPts val="3400"/>
              </a:lnSpc>
              <a:spcBef>
                <a:spcPts val="0"/>
              </a:spcBef>
              <a:buNone/>
            </a:pPr>
            <a:r>
              <a:rPr lang="en-US" altLang="zh-TW" sz="2600" b="1" dirty="0" smtClean="0"/>
              <a:t>13. </a:t>
            </a:r>
            <a:r>
              <a:rPr lang="en-US" altLang="zh-TW" sz="2600" b="1" dirty="0" smtClean="0">
                <a:solidFill>
                  <a:srgbClr val="0000FF"/>
                </a:solidFill>
              </a:rPr>
              <a:t>avant-garde</a:t>
            </a:r>
            <a:r>
              <a:rPr lang="en-US" altLang="zh-TW" sz="2600" b="1" dirty="0" smtClean="0"/>
              <a:t> </a:t>
            </a:r>
            <a:r>
              <a:rPr lang="en-US" altLang="zh-TW" sz="2600" i="1" dirty="0" smtClean="0"/>
              <a:t>adj</a:t>
            </a:r>
            <a:r>
              <a:rPr lang="en-US" altLang="zh-TW" sz="2600" i="1" dirty="0"/>
              <a:t>.</a:t>
            </a:r>
            <a:r>
              <a:rPr lang="en-US" altLang="zh-TW" sz="2600" b="1" dirty="0"/>
              <a:t> </a:t>
            </a:r>
            <a:r>
              <a:rPr lang="zh-TW" altLang="zh-TW" sz="2600" dirty="0"/>
              <a:t>前衛的</a:t>
            </a:r>
          </a:p>
          <a:p>
            <a:pPr marL="536575" indent="-536575">
              <a:lnSpc>
                <a:spcPts val="3400"/>
              </a:lnSpc>
              <a:spcBef>
                <a:spcPts val="0"/>
              </a:spcBef>
              <a:buNone/>
            </a:pPr>
            <a:r>
              <a:rPr lang="en-US" altLang="zh-TW" sz="2600" dirty="0" smtClean="0"/>
              <a:t>       The</a:t>
            </a:r>
            <a:r>
              <a:rPr lang="en-US" altLang="zh-TW" sz="2600" dirty="0"/>
              <a:t> </a:t>
            </a:r>
            <a:r>
              <a:rPr lang="en-US" altLang="zh-TW" sz="2600" dirty="0">
                <a:solidFill>
                  <a:srgbClr val="0000FF"/>
                </a:solidFill>
              </a:rPr>
              <a:t>avant-garde</a:t>
            </a:r>
            <a:r>
              <a:rPr lang="en-US" altLang="zh-TW" sz="2600" dirty="0"/>
              <a:t> director is known for experimenting with new techniques in his films. </a:t>
            </a:r>
            <a:endParaRPr lang="zh-TW" altLang="zh-TW" sz="2600" dirty="0"/>
          </a:p>
          <a:p>
            <a:pPr marL="0" indent="0">
              <a:lnSpc>
                <a:spcPts val="3400"/>
              </a:lnSpc>
              <a:spcBef>
                <a:spcPts val="0"/>
              </a:spcBef>
              <a:buNone/>
            </a:pPr>
            <a:r>
              <a:rPr lang="en-US" altLang="zh-TW"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那</a:t>
            </a:r>
            <a:r>
              <a:rPr lang="zh-TW" altLang="zh-TW" sz="2600" dirty="0">
                <a:latin typeface="標楷體" pitchFamily="65" charset="-120"/>
                <a:ea typeface="標楷體" pitchFamily="65" charset="-120"/>
              </a:rPr>
              <a:t>位前衛的導演以在電影中實驗新技巧而聞名。</a:t>
            </a:r>
          </a:p>
          <a:p>
            <a:pPr marL="0" lvl="0" indent="0">
              <a:lnSpc>
                <a:spcPts val="3400"/>
              </a:lnSpc>
              <a:spcBef>
                <a:spcPts val="0"/>
              </a:spcBef>
              <a:buNone/>
            </a:pPr>
            <a:r>
              <a:rPr lang="en-US" altLang="zh-TW" sz="2600" b="1" dirty="0" smtClean="0"/>
              <a:t>14. </a:t>
            </a:r>
            <a:r>
              <a:rPr lang="en-US" altLang="zh-TW" sz="2600" b="1" dirty="0" smtClean="0">
                <a:solidFill>
                  <a:srgbClr val="0000FF"/>
                </a:solidFill>
              </a:rPr>
              <a:t>collage</a:t>
            </a:r>
            <a:r>
              <a:rPr lang="en-US" altLang="zh-TW" sz="2600" b="1" dirty="0" smtClean="0"/>
              <a:t> </a:t>
            </a:r>
            <a:r>
              <a:rPr lang="en-US" altLang="zh-TW" sz="2600" i="1" dirty="0" smtClean="0"/>
              <a:t>n</a:t>
            </a:r>
            <a:r>
              <a:rPr lang="en-US" altLang="zh-TW" sz="2600" i="1" dirty="0"/>
              <a:t>.</a:t>
            </a:r>
            <a:r>
              <a:rPr lang="en-US" altLang="zh-TW" sz="2600" b="1" dirty="0"/>
              <a:t> </a:t>
            </a:r>
            <a:r>
              <a:rPr lang="zh-TW" altLang="zh-TW" sz="2600" dirty="0"/>
              <a:t>美術拼貼</a:t>
            </a:r>
          </a:p>
          <a:p>
            <a:pPr marL="0" indent="0">
              <a:lnSpc>
                <a:spcPts val="3400"/>
              </a:lnSpc>
              <a:spcBef>
                <a:spcPts val="0"/>
              </a:spcBef>
              <a:buNone/>
            </a:pPr>
            <a:r>
              <a:rPr lang="en-US" altLang="zh-TW" sz="2600" dirty="0" smtClean="0"/>
              <a:t>       The </a:t>
            </a:r>
            <a:r>
              <a:rPr lang="en-US" altLang="zh-TW" sz="2600" dirty="0"/>
              <a:t>artist constructs </a:t>
            </a:r>
            <a:r>
              <a:rPr lang="en-US" altLang="zh-TW" sz="2600" dirty="0">
                <a:solidFill>
                  <a:srgbClr val="0000FF"/>
                </a:solidFill>
              </a:rPr>
              <a:t>collage</a:t>
            </a:r>
            <a:r>
              <a:rPr lang="en-US" altLang="zh-TW" sz="2600" dirty="0"/>
              <a:t> using photographs of her own face.</a:t>
            </a:r>
            <a:endParaRPr lang="zh-TW" altLang="zh-TW" sz="2600" dirty="0"/>
          </a:p>
          <a:p>
            <a:pPr marL="0" indent="0">
              <a:lnSpc>
                <a:spcPts val="3400"/>
              </a:lnSpc>
              <a:spcBef>
                <a:spcPts val="0"/>
              </a:spcBef>
              <a:buNone/>
            </a:pPr>
            <a:r>
              <a:rPr lang="en-US" altLang="zh-TW" sz="2600"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那</a:t>
            </a:r>
            <a:r>
              <a:rPr lang="zh-TW" altLang="zh-TW" sz="2600" dirty="0">
                <a:latin typeface="標楷體" pitchFamily="65" charset="-120"/>
                <a:ea typeface="標楷體" pitchFamily="65" charset="-120"/>
              </a:rPr>
              <a:t>位藝術家用她自己的臉部照片製作美術拼貼。</a:t>
            </a:r>
          </a:p>
          <a:p>
            <a:pPr marL="0" lvl="0" indent="0">
              <a:lnSpc>
                <a:spcPts val="3400"/>
              </a:lnSpc>
              <a:spcBef>
                <a:spcPts val="0"/>
              </a:spcBef>
              <a:buNone/>
            </a:pPr>
            <a:r>
              <a:rPr lang="en-US" altLang="zh-TW" sz="2600" b="1" dirty="0" smtClean="0"/>
              <a:t>15. </a:t>
            </a:r>
            <a:r>
              <a:rPr lang="en-US" altLang="zh-TW" sz="2600" b="1" dirty="0" smtClean="0">
                <a:solidFill>
                  <a:srgbClr val="0000FF"/>
                </a:solidFill>
              </a:rPr>
              <a:t>performance </a:t>
            </a:r>
            <a:r>
              <a:rPr lang="en-US" altLang="zh-TW" sz="2600" b="1" dirty="0">
                <a:solidFill>
                  <a:srgbClr val="0000FF"/>
                </a:solidFill>
              </a:rPr>
              <a:t>art</a:t>
            </a:r>
            <a:r>
              <a:rPr lang="en-US" altLang="zh-TW" sz="2600" b="1" dirty="0"/>
              <a:t> </a:t>
            </a:r>
            <a:r>
              <a:rPr lang="en-US" altLang="zh-TW" sz="2600" i="1" dirty="0" smtClean="0"/>
              <a:t>n</a:t>
            </a:r>
            <a:r>
              <a:rPr lang="en-US" altLang="zh-TW" sz="2600" i="1" dirty="0"/>
              <a:t>. </a:t>
            </a:r>
            <a:r>
              <a:rPr lang="zh-TW" altLang="zh-TW" sz="2600" dirty="0"/>
              <a:t>行為藝術</a:t>
            </a:r>
          </a:p>
          <a:p>
            <a:pPr marL="536575" indent="-536575">
              <a:lnSpc>
                <a:spcPts val="3400"/>
              </a:lnSpc>
              <a:spcBef>
                <a:spcPts val="0"/>
              </a:spcBef>
              <a:buNone/>
            </a:pPr>
            <a:r>
              <a:rPr lang="en-US" altLang="zh-TW" sz="2600" dirty="0" smtClean="0"/>
              <a:t>       Common </a:t>
            </a:r>
            <a:r>
              <a:rPr lang="en-US" altLang="zh-TW" sz="2600" dirty="0"/>
              <a:t>types of </a:t>
            </a:r>
            <a:r>
              <a:rPr lang="en-US" altLang="zh-TW" sz="2600" dirty="0">
                <a:solidFill>
                  <a:srgbClr val="0000FF"/>
                </a:solidFill>
              </a:rPr>
              <a:t>performance art</a:t>
            </a:r>
            <a:r>
              <a:rPr lang="en-US" altLang="zh-TW" sz="2600" dirty="0"/>
              <a:t> include music, dance, literature, and design</a:t>
            </a:r>
            <a:r>
              <a:rPr lang="en-US" altLang="zh-TW" sz="2600" dirty="0" smtClean="0"/>
              <a:t>.</a:t>
            </a:r>
          </a:p>
          <a:p>
            <a:pPr marL="0" indent="0">
              <a:lnSpc>
                <a:spcPts val="3400"/>
              </a:lnSpc>
              <a:spcBef>
                <a:spcPts val="0"/>
              </a:spcBef>
              <a:buNone/>
            </a:pPr>
            <a:r>
              <a:rPr lang="en-US" altLang="zh-TW" sz="2600" dirty="0" smtClean="0"/>
              <a:t>       </a:t>
            </a:r>
            <a:r>
              <a:rPr lang="zh-TW" altLang="zh-TW" sz="2600" dirty="0" smtClean="0">
                <a:latin typeface="標楷體" pitchFamily="65" charset="-120"/>
                <a:ea typeface="標楷體" pitchFamily="65" charset="-120"/>
              </a:rPr>
              <a:t>常見</a:t>
            </a:r>
            <a:r>
              <a:rPr lang="zh-TW" altLang="zh-TW" sz="2600" dirty="0">
                <a:latin typeface="標楷體" pitchFamily="65" charset="-120"/>
                <a:ea typeface="標楷體" pitchFamily="65" charset="-120"/>
              </a:rPr>
              <a:t>的行為藝術類型包含音樂、舞蹈、文學以及設計</a:t>
            </a:r>
            <a:r>
              <a:rPr lang="zh-TW" altLang="zh-TW" sz="2600" dirty="0" smtClean="0">
                <a:latin typeface="標楷體" pitchFamily="65" charset="-120"/>
                <a:ea typeface="標楷體" pitchFamily="65" charset="-120"/>
              </a:rPr>
              <a:t>。</a:t>
            </a:r>
            <a:endParaRPr lang="zh-TW" altLang="zh-TW" sz="2600" dirty="0">
              <a:latin typeface="標楷體" pitchFamily="65" charset="-120"/>
              <a:ea typeface="標楷體" pitchFamily="65" charset="-120"/>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6971" y="337457"/>
            <a:ext cx="609600" cy="609600"/>
          </a:xfrm>
          <a:prstGeom prst="rect">
            <a:avLst/>
          </a:prstGeom>
        </p:spPr>
      </p:pic>
    </p:spTree>
    <p:extLst>
      <p:ext uri="{BB962C8B-B14F-4D97-AF65-F5344CB8AC3E}">
        <p14:creationId xmlns:p14="http://schemas.microsoft.com/office/powerpoint/2010/main" val="233367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3685" y="0"/>
            <a:ext cx="10515600" cy="1325563"/>
          </a:xfrm>
        </p:spPr>
        <p:txBody>
          <a:bodyPr>
            <a:normAutofit/>
          </a:bodyPr>
          <a:lstStyle/>
          <a:p>
            <a:r>
              <a:rPr lang="en-US" altLang="zh-TW" sz="4800" b="1" dirty="0"/>
              <a:t>Words and Phrases </a:t>
            </a:r>
            <a:r>
              <a:rPr lang="en-US" altLang="zh-TW" sz="4800" b="1" dirty="0" smtClean="0"/>
              <a:t>-5</a:t>
            </a:r>
            <a:endParaRPr lang="zh-TW" altLang="en-US" sz="4800" dirty="0"/>
          </a:p>
        </p:txBody>
      </p:sp>
      <p:sp>
        <p:nvSpPr>
          <p:cNvPr id="3" name="內容版面配置區 2"/>
          <p:cNvSpPr>
            <a:spLocks noGrp="1"/>
          </p:cNvSpPr>
          <p:nvPr>
            <p:ph idx="1"/>
          </p:nvPr>
        </p:nvSpPr>
        <p:spPr>
          <a:xfrm>
            <a:off x="838200" y="1219200"/>
            <a:ext cx="10515600" cy="4963886"/>
          </a:xfrm>
        </p:spPr>
        <p:txBody>
          <a:bodyPr>
            <a:noAutofit/>
          </a:bodyPr>
          <a:lstStyle/>
          <a:p>
            <a:pPr marL="0" lvl="0" indent="0">
              <a:lnSpc>
                <a:spcPts val="3400"/>
              </a:lnSpc>
              <a:spcBef>
                <a:spcPts val="0"/>
              </a:spcBef>
              <a:buNone/>
            </a:pPr>
            <a:r>
              <a:rPr lang="en-US" altLang="zh-TW" sz="2600" b="1" dirty="0"/>
              <a:t>16. </a:t>
            </a:r>
            <a:r>
              <a:rPr lang="en-US" altLang="zh-TW" sz="2600" b="1" dirty="0">
                <a:solidFill>
                  <a:srgbClr val="0000FF"/>
                </a:solidFill>
              </a:rPr>
              <a:t>installation art</a:t>
            </a:r>
            <a:r>
              <a:rPr lang="en-US" altLang="zh-TW" sz="2600" b="1" dirty="0"/>
              <a:t> </a:t>
            </a:r>
            <a:r>
              <a:rPr lang="en-US" altLang="zh-TW" sz="2600" i="1" dirty="0"/>
              <a:t>n. </a:t>
            </a:r>
            <a:r>
              <a:rPr lang="zh-TW" altLang="zh-TW" sz="2600" dirty="0"/>
              <a:t>裝置藝術</a:t>
            </a:r>
          </a:p>
          <a:p>
            <a:pPr marL="536575" indent="-536575">
              <a:lnSpc>
                <a:spcPts val="3400"/>
              </a:lnSpc>
              <a:spcBef>
                <a:spcPts val="0"/>
              </a:spcBef>
              <a:buNone/>
            </a:pPr>
            <a:r>
              <a:rPr lang="en-US" altLang="zh-TW" sz="2600" dirty="0"/>
              <a:t>       Many subway stations in Stockholm have been decorated with sculptures, paintings, and </a:t>
            </a:r>
            <a:r>
              <a:rPr lang="en-US" altLang="zh-TW" sz="2600" dirty="0">
                <a:solidFill>
                  <a:srgbClr val="0000FF"/>
                </a:solidFill>
              </a:rPr>
              <a:t>installation art</a:t>
            </a:r>
            <a:r>
              <a:rPr lang="en-US" altLang="zh-TW" sz="2600" dirty="0"/>
              <a:t>.</a:t>
            </a:r>
            <a:endParaRPr lang="zh-TW" altLang="zh-TW" sz="2600" dirty="0"/>
          </a:p>
          <a:p>
            <a:pPr marL="0" indent="0">
              <a:lnSpc>
                <a:spcPts val="3400"/>
              </a:lnSpc>
              <a:spcBef>
                <a:spcPts val="0"/>
              </a:spcBef>
              <a:buNone/>
            </a:pPr>
            <a:r>
              <a:rPr lang="en-US" altLang="zh-TW" sz="2600" dirty="0"/>
              <a:t>       </a:t>
            </a:r>
            <a:r>
              <a:rPr lang="zh-TW" altLang="zh-TW" sz="2600" dirty="0">
                <a:latin typeface="標楷體" pitchFamily="65" charset="-120"/>
                <a:ea typeface="標楷體" pitchFamily="65" charset="-120"/>
              </a:rPr>
              <a:t>斯德哥爾摩的許多地下鐵車站都裝飾有雕塑、繪畫與裝置藝術。</a:t>
            </a:r>
            <a:endParaRPr lang="zh-TW" altLang="en-US" sz="2600" dirty="0">
              <a:latin typeface="標楷體" pitchFamily="65" charset="-120"/>
              <a:ea typeface="標楷體" pitchFamily="65" charset="-120"/>
            </a:endParaRPr>
          </a:p>
          <a:p>
            <a:pPr marL="0" lvl="0" indent="0">
              <a:lnSpc>
                <a:spcPts val="3400"/>
              </a:lnSpc>
              <a:spcBef>
                <a:spcPts val="0"/>
              </a:spcBef>
              <a:buNone/>
            </a:pPr>
            <a:r>
              <a:rPr lang="en-US" altLang="zh-TW" sz="2600" b="1" dirty="0" smtClean="0"/>
              <a:t>17. </a:t>
            </a:r>
            <a:r>
              <a:rPr lang="en-US" altLang="zh-TW" sz="2600" b="1" dirty="0" smtClean="0">
                <a:solidFill>
                  <a:srgbClr val="0000FF"/>
                </a:solidFill>
              </a:rPr>
              <a:t>psychedelic</a:t>
            </a:r>
            <a:r>
              <a:rPr lang="en-US" altLang="zh-TW" sz="2600" b="1" dirty="0" smtClean="0"/>
              <a:t> </a:t>
            </a:r>
            <a:r>
              <a:rPr lang="en-US" altLang="zh-TW" sz="2600" i="1" dirty="0" smtClean="0"/>
              <a:t>adj</a:t>
            </a:r>
            <a:r>
              <a:rPr lang="en-US" altLang="zh-TW" sz="2600" i="1" dirty="0"/>
              <a:t>. </a:t>
            </a:r>
            <a:r>
              <a:rPr lang="zh-TW" altLang="zh-TW" sz="2600" dirty="0"/>
              <a:t>迷幻的</a:t>
            </a:r>
          </a:p>
          <a:p>
            <a:pPr marL="0" indent="0">
              <a:lnSpc>
                <a:spcPts val="3400"/>
              </a:lnSpc>
              <a:spcBef>
                <a:spcPts val="0"/>
              </a:spcBef>
              <a:buNone/>
            </a:pPr>
            <a:r>
              <a:rPr lang="en-US" altLang="zh-TW" sz="2600" dirty="0" smtClean="0"/>
              <a:t>       </a:t>
            </a:r>
            <a:r>
              <a:rPr lang="en-US" altLang="zh-TW" sz="2600" dirty="0" smtClean="0">
                <a:solidFill>
                  <a:srgbClr val="0000FF"/>
                </a:solidFill>
              </a:rPr>
              <a:t>Psychedelic</a:t>
            </a:r>
            <a:r>
              <a:rPr lang="en-US" altLang="zh-TW" sz="2600" dirty="0" smtClean="0"/>
              <a:t> </a:t>
            </a:r>
            <a:r>
              <a:rPr lang="en-US" altLang="zh-TW" sz="2600" dirty="0"/>
              <a:t>art features bright and highly contrasting colors.</a:t>
            </a:r>
            <a:endParaRPr lang="zh-TW" altLang="zh-TW" sz="2600" dirty="0"/>
          </a:p>
          <a:p>
            <a:pPr marL="0" indent="0">
              <a:lnSpc>
                <a:spcPts val="3400"/>
              </a:lnSpc>
              <a:spcBef>
                <a:spcPts val="0"/>
              </a:spcBef>
              <a:buNone/>
            </a:pPr>
            <a:r>
              <a:rPr lang="en-US" altLang="zh-TW" sz="2600"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迷</a:t>
            </a:r>
            <a:r>
              <a:rPr lang="zh-TW" altLang="zh-TW" sz="2600" dirty="0">
                <a:latin typeface="標楷體" pitchFamily="65" charset="-120"/>
                <a:ea typeface="標楷體" pitchFamily="65" charset="-120"/>
              </a:rPr>
              <a:t>幻藝術的特色是使用明亮且具有高度對比的色彩。</a:t>
            </a:r>
          </a:p>
          <a:p>
            <a:pPr marL="0" lvl="0" indent="0">
              <a:lnSpc>
                <a:spcPts val="3400"/>
              </a:lnSpc>
              <a:spcBef>
                <a:spcPts val="0"/>
              </a:spcBef>
              <a:buNone/>
            </a:pPr>
            <a:r>
              <a:rPr lang="en-US" altLang="zh-TW" sz="2600" b="1" dirty="0" smtClean="0"/>
              <a:t>18. </a:t>
            </a:r>
            <a:r>
              <a:rPr lang="en-US" altLang="zh-TW" sz="2600" b="1" dirty="0" smtClean="0">
                <a:solidFill>
                  <a:srgbClr val="0000FF"/>
                </a:solidFill>
              </a:rPr>
              <a:t>repetition</a:t>
            </a:r>
            <a:r>
              <a:rPr lang="en-US" altLang="zh-TW" sz="2600" dirty="0" smtClean="0"/>
              <a:t> </a:t>
            </a:r>
            <a:r>
              <a:rPr lang="en-US" altLang="zh-TW" sz="2600" i="1" dirty="0" smtClean="0"/>
              <a:t>n</a:t>
            </a:r>
            <a:r>
              <a:rPr lang="en-US" altLang="zh-TW" sz="2600" i="1" dirty="0"/>
              <a:t>. </a:t>
            </a:r>
            <a:r>
              <a:rPr lang="zh-TW" altLang="zh-TW" sz="2600" dirty="0"/>
              <a:t>重複；反覆</a:t>
            </a:r>
          </a:p>
          <a:p>
            <a:pPr marL="536575" indent="-536575">
              <a:lnSpc>
                <a:spcPts val="3400"/>
              </a:lnSpc>
              <a:spcBef>
                <a:spcPts val="0"/>
              </a:spcBef>
              <a:buNone/>
            </a:pPr>
            <a:r>
              <a:rPr lang="en-US" altLang="zh-TW" sz="2600" dirty="0" smtClean="0"/>
              <a:t>       A </a:t>
            </a:r>
            <a:r>
              <a:rPr lang="en-US" altLang="zh-TW" sz="2600" dirty="0"/>
              <a:t>good writer uses a variety of grammatical structures and vocabulary to avoid </a:t>
            </a:r>
            <a:r>
              <a:rPr lang="en-US" altLang="zh-TW" sz="2600" dirty="0">
                <a:solidFill>
                  <a:srgbClr val="0000FF"/>
                </a:solidFill>
              </a:rPr>
              <a:t>repetition</a:t>
            </a:r>
            <a:r>
              <a:rPr lang="en-US" altLang="zh-TW" sz="2600" dirty="0"/>
              <a:t>. </a:t>
            </a:r>
            <a:endParaRPr lang="zh-TW" altLang="zh-TW" sz="2600" dirty="0"/>
          </a:p>
          <a:p>
            <a:pPr marL="0" indent="0">
              <a:lnSpc>
                <a:spcPts val="3400"/>
              </a:lnSpc>
              <a:spcBef>
                <a:spcPts val="0"/>
              </a:spcBef>
              <a:buNone/>
            </a:pPr>
            <a:r>
              <a:rPr lang="en-US" altLang="zh-TW" sz="2600" dirty="0" smtClean="0">
                <a:latin typeface="標楷體" pitchFamily="65" charset="-120"/>
                <a:ea typeface="標楷體" pitchFamily="65" charset="-120"/>
              </a:rPr>
              <a:t>   </a:t>
            </a:r>
            <a:r>
              <a:rPr lang="zh-TW" altLang="zh-TW" sz="2600" dirty="0" smtClean="0">
                <a:latin typeface="標楷體" pitchFamily="65" charset="-120"/>
                <a:ea typeface="標楷體" pitchFamily="65" charset="-120"/>
              </a:rPr>
              <a:t>一</a:t>
            </a:r>
            <a:r>
              <a:rPr lang="zh-TW" altLang="zh-TW" sz="2600" dirty="0">
                <a:latin typeface="標楷體" pitchFamily="65" charset="-120"/>
                <a:ea typeface="標楷體" pitchFamily="65" charset="-120"/>
              </a:rPr>
              <a:t>位好的作家會使用各種不同的文法結構與詞彙來避免重複</a:t>
            </a:r>
            <a:r>
              <a:rPr lang="zh-TW" altLang="zh-TW" sz="2600" dirty="0" smtClean="0">
                <a:latin typeface="標楷體" pitchFamily="65" charset="-120"/>
                <a:ea typeface="標楷體" pitchFamily="65" charset="-120"/>
              </a:rPr>
              <a:t>。</a:t>
            </a:r>
            <a:endParaRPr lang="zh-TW" altLang="zh-TW" sz="2600" dirty="0">
              <a:latin typeface="標楷體" pitchFamily="65" charset="-120"/>
              <a:ea typeface="標楷體" pitchFamily="65" charset="-120"/>
            </a:endParaRPr>
          </a:p>
        </p:txBody>
      </p:sp>
      <p:pic>
        <p:nvPicPr>
          <p:cNvPr id="4" nam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8572" y="279400"/>
            <a:ext cx="609600" cy="609600"/>
          </a:xfrm>
          <a:prstGeom prst="rect">
            <a:avLst/>
          </a:prstGeom>
        </p:spPr>
      </p:pic>
    </p:spTree>
    <p:extLst>
      <p:ext uri="{BB962C8B-B14F-4D97-AF65-F5344CB8AC3E}">
        <p14:creationId xmlns:p14="http://schemas.microsoft.com/office/powerpoint/2010/main" val="21729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1144</Words>
  <Application>Microsoft Office PowerPoint</Application>
  <PresentationFormat>自訂</PresentationFormat>
  <Paragraphs>116</Paragraphs>
  <Slides>24</Slides>
  <Notes>0</Notes>
  <HiddenSlides>0</HiddenSlides>
  <MMClips>18</MMClips>
  <ScaleCrop>false</ScaleCrop>
  <HeadingPairs>
    <vt:vector size="4" baseType="variant">
      <vt:variant>
        <vt:lpstr>佈景主題</vt:lpstr>
      </vt:variant>
      <vt:variant>
        <vt:i4>1</vt:i4>
      </vt:variant>
      <vt:variant>
        <vt:lpstr>投影片標題</vt:lpstr>
      </vt:variant>
      <vt:variant>
        <vt:i4>24</vt:i4>
      </vt:variant>
    </vt:vector>
  </HeadingPairs>
  <TitlesOfParts>
    <vt:vector size="25" baseType="lpstr">
      <vt:lpstr>Office 佈景主題</vt:lpstr>
      <vt:lpstr>PowerPoint 簡報</vt:lpstr>
      <vt:lpstr>Yayoi Kusama 草間彌生</vt:lpstr>
      <vt:lpstr>Outline</vt:lpstr>
      <vt:lpstr>現在簡單式 (Present Simple Tense)</vt:lpstr>
      <vt:lpstr>Words and Phrases -1</vt:lpstr>
      <vt:lpstr>Words and Phrases -2</vt:lpstr>
      <vt:lpstr>Words and Phrases -3</vt:lpstr>
      <vt:lpstr>Words and Phrases -4</vt:lpstr>
      <vt:lpstr>Words and Phrases -5</vt:lpstr>
      <vt:lpstr>Words and Phrases -6</vt:lpstr>
      <vt:lpstr>Conversation</vt:lpstr>
      <vt:lpstr>PowerPoint 簡報</vt:lpstr>
      <vt:lpstr>PowerPoint 簡報</vt:lpstr>
      <vt:lpstr>PowerPoint 簡報</vt:lpstr>
      <vt:lpstr>PowerPoint 簡報</vt:lpstr>
      <vt:lpstr>PowerPoint 簡報</vt:lpstr>
      <vt:lpstr>Role-play</vt:lpstr>
      <vt:lpstr>Activities</vt:lpstr>
      <vt:lpstr>References</vt:lpstr>
      <vt:lpstr>Collage 拼貼畫</vt:lpstr>
      <vt:lpstr>Performance Art 行為藝術</vt:lpstr>
      <vt:lpstr>Installation Art 裝置藝術</vt:lpstr>
      <vt:lpstr>Psychedelic Art 迷幻藝術</vt:lpstr>
      <vt:lpstr>Mosaic 馬賽克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草間彌生 Yayoi Kusama</dc:title>
  <dc:creator>Benno</dc:creator>
  <cp:lastModifiedBy>acer</cp:lastModifiedBy>
  <cp:revision>67</cp:revision>
  <dcterms:created xsi:type="dcterms:W3CDTF">2016-11-21T14:44:55Z</dcterms:created>
  <dcterms:modified xsi:type="dcterms:W3CDTF">2017-05-14T16:08:28Z</dcterms:modified>
</cp:coreProperties>
</file>