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4" r:id="rId2"/>
    <p:sldId id="265" r:id="rId3"/>
    <p:sldId id="266" r:id="rId4"/>
    <p:sldId id="257" r:id="rId5"/>
    <p:sldId id="258" r:id="rId6"/>
    <p:sldId id="259" r:id="rId7"/>
    <p:sldId id="260" r:id="rId8"/>
    <p:sldId id="261" r:id="rId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15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00FAE6-4E0A-42D3-8923-6DDB4FEB9944}" type="datetimeFigureOut">
              <a:rPr lang="zh-TW" altLang="en-US" smtClean="0"/>
              <a:t>2011/9/27</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236B7A-0FB3-45DA-A166-EE1370C776FC}" type="slidenum">
              <a:rPr lang="zh-TW" altLang="en-US" smtClean="0"/>
              <a:t>‹#›</a:t>
            </a:fld>
            <a:endParaRPr lang="zh-TW" altLang="en-US"/>
          </a:p>
        </p:txBody>
      </p:sp>
    </p:spTree>
    <p:extLst>
      <p:ext uri="{BB962C8B-B14F-4D97-AF65-F5344CB8AC3E}">
        <p14:creationId xmlns:p14="http://schemas.microsoft.com/office/powerpoint/2010/main" val="1216544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4D8692-7466-4782-9EFB-A98A957F566A}" type="slidenum">
              <a:rPr lang="en-US" altLang="zh-TW"/>
              <a:pPr/>
              <a:t>2</a:t>
            </a:fld>
            <a:endParaRPr lang="en-US" altLang="zh-TW"/>
          </a:p>
        </p:txBody>
      </p:sp>
      <p:sp>
        <p:nvSpPr>
          <p:cNvPr id="433154" name="Rectangle 2"/>
          <p:cNvSpPr>
            <a:spLocks noRot="1" noChangeArrowheads="1" noTextEdit="1"/>
          </p:cNvSpPr>
          <p:nvPr>
            <p:ph type="sldImg"/>
          </p:nvPr>
        </p:nvSpPr>
        <p:spPr>
          <a:ln/>
        </p:spPr>
      </p:sp>
      <p:sp>
        <p:nvSpPr>
          <p:cNvPr id="433155" name="Rectangle 3"/>
          <p:cNvSpPr>
            <a:spLocks noGrp="1" noChangeArrowheads="1"/>
          </p:cNvSpPr>
          <p:nvPr>
            <p:ph type="body" idx="1"/>
          </p:nvPr>
        </p:nvSpPr>
        <p:spPr/>
        <p:txBody>
          <a:bodyPr/>
          <a:lstStyle/>
          <a:p>
            <a:endParaRPr lang="zh-TW" alt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C9EDD4-0393-4F7C-A7D8-0741779AC0EE}" type="slidenum">
              <a:rPr lang="en-US" altLang="zh-TW"/>
              <a:pPr/>
              <a:t>4</a:t>
            </a:fld>
            <a:endParaRPr lang="en-US" altLang="zh-TW"/>
          </a:p>
        </p:txBody>
      </p:sp>
      <p:sp>
        <p:nvSpPr>
          <p:cNvPr id="422914" name="Rectangle 2"/>
          <p:cNvSpPr>
            <a:spLocks noRot="1" noChangeArrowheads="1" noTextEdit="1"/>
          </p:cNvSpPr>
          <p:nvPr>
            <p:ph type="sldImg"/>
          </p:nvPr>
        </p:nvSpPr>
        <p:spPr>
          <a:ln/>
        </p:spPr>
      </p:sp>
      <p:sp>
        <p:nvSpPr>
          <p:cNvPr id="422915" name="Rectangle 3"/>
          <p:cNvSpPr>
            <a:spLocks noGrp="1" noChangeArrowheads="1"/>
          </p:cNvSpPr>
          <p:nvPr>
            <p:ph type="body" idx="1"/>
          </p:nvPr>
        </p:nvSpPr>
        <p:spPr/>
        <p:txBody>
          <a:bodyPr/>
          <a:lstStyle/>
          <a:p>
            <a:endParaRPr lang="zh-TW" altLang="zh-TW"/>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B42378-A04F-4828-A9AB-00A1AC633946}" type="slidenum">
              <a:rPr lang="en-US" altLang="zh-TW"/>
              <a:pPr/>
              <a:t>5</a:t>
            </a:fld>
            <a:endParaRPr lang="en-US" altLang="zh-TW"/>
          </a:p>
        </p:txBody>
      </p:sp>
      <p:sp>
        <p:nvSpPr>
          <p:cNvPr id="424962" name="Rectangle 2"/>
          <p:cNvSpPr>
            <a:spLocks noRot="1" noChangeArrowheads="1" noTextEdit="1"/>
          </p:cNvSpPr>
          <p:nvPr>
            <p:ph type="sldImg"/>
          </p:nvPr>
        </p:nvSpPr>
        <p:spPr>
          <a:ln/>
        </p:spPr>
      </p:sp>
      <p:sp>
        <p:nvSpPr>
          <p:cNvPr id="424963" name="Rectangle 3"/>
          <p:cNvSpPr>
            <a:spLocks noGrp="1" noChangeArrowheads="1"/>
          </p:cNvSpPr>
          <p:nvPr>
            <p:ph type="body" idx="1"/>
          </p:nvPr>
        </p:nvSpPr>
        <p:spPr/>
        <p:txBody>
          <a:bodyPr/>
          <a:lstStyle/>
          <a:p>
            <a:endParaRPr lang="zh-TW" altLang="zh-TW"/>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2DBB77-8223-4B3A-9420-8AC715540288}" type="slidenum">
              <a:rPr lang="en-US" altLang="zh-TW"/>
              <a:pPr/>
              <a:t>6</a:t>
            </a:fld>
            <a:endParaRPr lang="en-US" altLang="zh-TW"/>
          </a:p>
        </p:txBody>
      </p:sp>
      <p:sp>
        <p:nvSpPr>
          <p:cNvPr id="427010" name="Rectangle 2"/>
          <p:cNvSpPr>
            <a:spLocks noRot="1" noChangeArrowheads="1" noTextEdit="1"/>
          </p:cNvSpPr>
          <p:nvPr>
            <p:ph type="sldImg"/>
          </p:nvPr>
        </p:nvSpPr>
        <p:spPr>
          <a:ln/>
        </p:spPr>
      </p:sp>
      <p:sp>
        <p:nvSpPr>
          <p:cNvPr id="427011" name="Rectangle 3"/>
          <p:cNvSpPr>
            <a:spLocks noGrp="1" noChangeArrowheads="1"/>
          </p:cNvSpPr>
          <p:nvPr>
            <p:ph type="body" idx="1"/>
          </p:nvPr>
        </p:nvSpPr>
        <p:spPr/>
        <p:txBody>
          <a:bodyPr/>
          <a:lstStyle/>
          <a:p>
            <a:endParaRPr lang="zh-TW" altLang="zh-TW"/>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9AFB69-2A33-4D62-88CA-D3064F6F4DA6}" type="slidenum">
              <a:rPr lang="en-US" altLang="zh-TW"/>
              <a:pPr/>
              <a:t>7</a:t>
            </a:fld>
            <a:endParaRPr lang="en-US" altLang="zh-TW"/>
          </a:p>
        </p:txBody>
      </p:sp>
      <p:sp>
        <p:nvSpPr>
          <p:cNvPr id="429058" name="Rectangle 2"/>
          <p:cNvSpPr>
            <a:spLocks noRot="1" noChangeArrowheads="1" noTextEdit="1"/>
          </p:cNvSpPr>
          <p:nvPr>
            <p:ph type="sldImg"/>
          </p:nvPr>
        </p:nvSpPr>
        <p:spPr>
          <a:ln/>
        </p:spPr>
      </p:sp>
      <p:sp>
        <p:nvSpPr>
          <p:cNvPr id="429059" name="Rectangle 3"/>
          <p:cNvSpPr>
            <a:spLocks noGrp="1" noChangeArrowheads="1"/>
          </p:cNvSpPr>
          <p:nvPr>
            <p:ph type="body" idx="1"/>
          </p:nvPr>
        </p:nvSpPr>
        <p:spPr/>
        <p:txBody>
          <a:bodyPr/>
          <a:lstStyle/>
          <a:p>
            <a:endParaRPr lang="zh-TW" altLang="zh-TW"/>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6B388B-140D-4153-884E-B340DE855080}" type="slidenum">
              <a:rPr lang="en-US" altLang="zh-TW"/>
              <a:pPr/>
              <a:t>8</a:t>
            </a:fld>
            <a:endParaRPr lang="en-US" altLang="zh-TW"/>
          </a:p>
        </p:txBody>
      </p:sp>
      <p:sp>
        <p:nvSpPr>
          <p:cNvPr id="431106" name="Rectangle 2"/>
          <p:cNvSpPr>
            <a:spLocks noRot="1" noChangeArrowheads="1" noTextEdit="1"/>
          </p:cNvSpPr>
          <p:nvPr>
            <p:ph type="sldImg"/>
          </p:nvPr>
        </p:nvSpPr>
        <p:spPr>
          <a:ln/>
        </p:spPr>
      </p:sp>
      <p:sp>
        <p:nvSpPr>
          <p:cNvPr id="431107" name="Rectangle 3"/>
          <p:cNvSpPr>
            <a:spLocks noGrp="1" noChangeArrowheads="1"/>
          </p:cNvSpPr>
          <p:nvPr>
            <p:ph type="body" idx="1"/>
          </p:nvPr>
        </p:nvSpPr>
        <p:spPr/>
        <p:txBody>
          <a:bodyPr/>
          <a:lstStyle/>
          <a:p>
            <a:endParaRPr lang="zh-TW" altLang="zh-T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DE4546EF-801A-4BB4-B3A9-1D356F3AD1CC}" type="datetimeFigureOut">
              <a:rPr lang="zh-TW" altLang="en-US" smtClean="0"/>
              <a:t>2011/9/27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5393DD3-E5D3-4260-BE23-D8974EB3E95E}" type="slidenum">
              <a:rPr lang="zh-TW" altLang="en-US" smtClean="0"/>
              <a:t>‹#›</a:t>
            </a:fld>
            <a:endParaRPr lang="zh-TW" altLang="en-US"/>
          </a:p>
        </p:txBody>
      </p:sp>
    </p:spTree>
    <p:extLst>
      <p:ext uri="{BB962C8B-B14F-4D97-AF65-F5344CB8AC3E}">
        <p14:creationId xmlns:p14="http://schemas.microsoft.com/office/powerpoint/2010/main" val="925836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DE4546EF-801A-4BB4-B3A9-1D356F3AD1CC}" type="datetimeFigureOut">
              <a:rPr lang="zh-TW" altLang="en-US" smtClean="0"/>
              <a:t>2011/9/27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5393DD3-E5D3-4260-BE23-D8974EB3E95E}" type="slidenum">
              <a:rPr lang="zh-TW" altLang="en-US" smtClean="0"/>
              <a:t>‹#›</a:t>
            </a:fld>
            <a:endParaRPr lang="zh-TW" altLang="en-US"/>
          </a:p>
        </p:txBody>
      </p:sp>
    </p:spTree>
    <p:extLst>
      <p:ext uri="{BB962C8B-B14F-4D97-AF65-F5344CB8AC3E}">
        <p14:creationId xmlns:p14="http://schemas.microsoft.com/office/powerpoint/2010/main" val="58206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DE4546EF-801A-4BB4-B3A9-1D356F3AD1CC}" type="datetimeFigureOut">
              <a:rPr lang="zh-TW" altLang="en-US" smtClean="0"/>
              <a:t>2011/9/27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5393DD3-E5D3-4260-BE23-D8974EB3E95E}" type="slidenum">
              <a:rPr lang="zh-TW" altLang="en-US" smtClean="0"/>
              <a:t>‹#›</a:t>
            </a:fld>
            <a:endParaRPr lang="zh-TW" altLang="en-US"/>
          </a:p>
        </p:txBody>
      </p:sp>
    </p:spTree>
    <p:extLst>
      <p:ext uri="{BB962C8B-B14F-4D97-AF65-F5344CB8AC3E}">
        <p14:creationId xmlns:p14="http://schemas.microsoft.com/office/powerpoint/2010/main" val="2744395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DE4546EF-801A-4BB4-B3A9-1D356F3AD1CC}" type="datetimeFigureOut">
              <a:rPr lang="zh-TW" altLang="en-US" smtClean="0"/>
              <a:t>2011/9/27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5393DD3-E5D3-4260-BE23-D8974EB3E95E}" type="slidenum">
              <a:rPr lang="zh-TW" altLang="en-US" smtClean="0"/>
              <a:t>‹#›</a:t>
            </a:fld>
            <a:endParaRPr lang="zh-TW" altLang="en-US"/>
          </a:p>
        </p:txBody>
      </p:sp>
    </p:spTree>
    <p:extLst>
      <p:ext uri="{BB962C8B-B14F-4D97-AF65-F5344CB8AC3E}">
        <p14:creationId xmlns:p14="http://schemas.microsoft.com/office/powerpoint/2010/main" val="3046805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DE4546EF-801A-4BB4-B3A9-1D356F3AD1CC}" type="datetimeFigureOut">
              <a:rPr lang="zh-TW" altLang="en-US" smtClean="0"/>
              <a:t>2011/9/27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5393DD3-E5D3-4260-BE23-D8974EB3E95E}" type="slidenum">
              <a:rPr lang="zh-TW" altLang="en-US" smtClean="0"/>
              <a:t>‹#›</a:t>
            </a:fld>
            <a:endParaRPr lang="zh-TW" altLang="en-US"/>
          </a:p>
        </p:txBody>
      </p:sp>
    </p:spTree>
    <p:extLst>
      <p:ext uri="{BB962C8B-B14F-4D97-AF65-F5344CB8AC3E}">
        <p14:creationId xmlns:p14="http://schemas.microsoft.com/office/powerpoint/2010/main" val="3021826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DE4546EF-801A-4BB4-B3A9-1D356F3AD1CC}" type="datetimeFigureOut">
              <a:rPr lang="zh-TW" altLang="en-US" smtClean="0"/>
              <a:t>2011/9/27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5393DD3-E5D3-4260-BE23-D8974EB3E95E}" type="slidenum">
              <a:rPr lang="zh-TW" altLang="en-US" smtClean="0"/>
              <a:t>‹#›</a:t>
            </a:fld>
            <a:endParaRPr lang="zh-TW" altLang="en-US"/>
          </a:p>
        </p:txBody>
      </p:sp>
    </p:spTree>
    <p:extLst>
      <p:ext uri="{BB962C8B-B14F-4D97-AF65-F5344CB8AC3E}">
        <p14:creationId xmlns:p14="http://schemas.microsoft.com/office/powerpoint/2010/main" val="1535773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DE4546EF-801A-4BB4-B3A9-1D356F3AD1CC}" type="datetimeFigureOut">
              <a:rPr lang="zh-TW" altLang="en-US" smtClean="0"/>
              <a:t>2011/9/27</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A5393DD3-E5D3-4260-BE23-D8974EB3E95E}" type="slidenum">
              <a:rPr lang="zh-TW" altLang="en-US" smtClean="0"/>
              <a:t>‹#›</a:t>
            </a:fld>
            <a:endParaRPr lang="zh-TW" altLang="en-US"/>
          </a:p>
        </p:txBody>
      </p:sp>
    </p:spTree>
    <p:extLst>
      <p:ext uri="{BB962C8B-B14F-4D97-AF65-F5344CB8AC3E}">
        <p14:creationId xmlns:p14="http://schemas.microsoft.com/office/powerpoint/2010/main" val="1858227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DE4546EF-801A-4BB4-B3A9-1D356F3AD1CC}" type="datetimeFigureOut">
              <a:rPr lang="zh-TW" altLang="en-US" smtClean="0"/>
              <a:t>2011/9/27</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A5393DD3-E5D3-4260-BE23-D8974EB3E95E}" type="slidenum">
              <a:rPr lang="zh-TW" altLang="en-US" smtClean="0"/>
              <a:t>‹#›</a:t>
            </a:fld>
            <a:endParaRPr lang="zh-TW" altLang="en-US"/>
          </a:p>
        </p:txBody>
      </p:sp>
    </p:spTree>
    <p:extLst>
      <p:ext uri="{BB962C8B-B14F-4D97-AF65-F5344CB8AC3E}">
        <p14:creationId xmlns:p14="http://schemas.microsoft.com/office/powerpoint/2010/main" val="3735796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DE4546EF-801A-4BB4-B3A9-1D356F3AD1CC}" type="datetimeFigureOut">
              <a:rPr lang="zh-TW" altLang="en-US" smtClean="0"/>
              <a:t>2011/9/27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A5393DD3-E5D3-4260-BE23-D8974EB3E95E}" type="slidenum">
              <a:rPr lang="zh-TW" altLang="en-US" smtClean="0"/>
              <a:t>‹#›</a:t>
            </a:fld>
            <a:endParaRPr lang="zh-TW" altLang="en-US"/>
          </a:p>
        </p:txBody>
      </p:sp>
    </p:spTree>
    <p:extLst>
      <p:ext uri="{BB962C8B-B14F-4D97-AF65-F5344CB8AC3E}">
        <p14:creationId xmlns:p14="http://schemas.microsoft.com/office/powerpoint/2010/main" val="1248256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DE4546EF-801A-4BB4-B3A9-1D356F3AD1CC}" type="datetimeFigureOut">
              <a:rPr lang="zh-TW" altLang="en-US" smtClean="0"/>
              <a:t>2011/9/27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5393DD3-E5D3-4260-BE23-D8974EB3E95E}" type="slidenum">
              <a:rPr lang="zh-TW" altLang="en-US" smtClean="0"/>
              <a:t>‹#›</a:t>
            </a:fld>
            <a:endParaRPr lang="zh-TW" altLang="en-US"/>
          </a:p>
        </p:txBody>
      </p:sp>
    </p:spTree>
    <p:extLst>
      <p:ext uri="{BB962C8B-B14F-4D97-AF65-F5344CB8AC3E}">
        <p14:creationId xmlns:p14="http://schemas.microsoft.com/office/powerpoint/2010/main" val="1970649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DE4546EF-801A-4BB4-B3A9-1D356F3AD1CC}" type="datetimeFigureOut">
              <a:rPr lang="zh-TW" altLang="en-US" smtClean="0"/>
              <a:t>2011/9/27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5393DD3-E5D3-4260-BE23-D8974EB3E95E}" type="slidenum">
              <a:rPr lang="zh-TW" altLang="en-US" smtClean="0"/>
              <a:t>‹#›</a:t>
            </a:fld>
            <a:endParaRPr lang="zh-TW" altLang="en-US"/>
          </a:p>
        </p:txBody>
      </p:sp>
    </p:spTree>
    <p:extLst>
      <p:ext uri="{BB962C8B-B14F-4D97-AF65-F5344CB8AC3E}">
        <p14:creationId xmlns:p14="http://schemas.microsoft.com/office/powerpoint/2010/main" val="2677988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4546EF-801A-4BB4-B3A9-1D356F3AD1CC}" type="datetimeFigureOut">
              <a:rPr lang="zh-TW" altLang="en-US" smtClean="0"/>
              <a:t>2011/9/27</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393DD3-E5D3-4260-BE23-D8974EB3E95E}" type="slidenum">
              <a:rPr lang="zh-TW" altLang="en-US" smtClean="0"/>
              <a:t>‹#›</a:t>
            </a:fld>
            <a:endParaRPr lang="zh-TW" altLang="en-US"/>
          </a:p>
        </p:txBody>
      </p:sp>
    </p:spTree>
    <p:extLst>
      <p:ext uri="{BB962C8B-B14F-4D97-AF65-F5344CB8AC3E}">
        <p14:creationId xmlns:p14="http://schemas.microsoft.com/office/powerpoint/2010/main" val="3384937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7" descr="easyJ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7413" y="1571625"/>
            <a:ext cx="5716587" cy="454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A50021"/>
                </a:solidFill>
                <a:miter lim="800000"/>
                <a:headEnd/>
                <a:tailEnd/>
              </a14:hiddenLine>
            </a:ext>
          </a:extLst>
        </p:spPr>
      </p:pic>
      <p:sp>
        <p:nvSpPr>
          <p:cNvPr id="4099" name="Rectangle 23"/>
          <p:cNvSpPr>
            <a:spLocks noChangeArrowheads="1"/>
          </p:cNvSpPr>
          <p:nvPr/>
        </p:nvSpPr>
        <p:spPr bwMode="auto">
          <a:xfrm>
            <a:off x="3395663" y="1565275"/>
            <a:ext cx="5748337" cy="4572000"/>
          </a:xfrm>
          <a:prstGeom prst="rect">
            <a:avLst/>
          </a:prstGeom>
          <a:gradFill rotWithShape="1">
            <a:gsLst>
              <a:gs pos="0">
                <a:srgbClr val="FFCC00"/>
              </a:gs>
              <a:gs pos="100000">
                <a:schemeClr val="bg1">
                  <a:alpha val="39998"/>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100" name="Rectangle 18"/>
          <p:cNvSpPr>
            <a:spLocks noGrp="1" noChangeArrowheads="1"/>
          </p:cNvSpPr>
          <p:nvPr>
            <p:ph type="title"/>
          </p:nvPr>
        </p:nvSpPr>
        <p:spPr/>
        <p:txBody>
          <a:bodyPr/>
          <a:lstStyle/>
          <a:p>
            <a:pPr eaLnBrk="1" hangingPunct="1"/>
            <a:endParaRPr lang="zh-TW" altLang="zh-TW" smtClean="0"/>
          </a:p>
        </p:txBody>
      </p:sp>
      <p:sp>
        <p:nvSpPr>
          <p:cNvPr id="4101" name="Rectangle 20"/>
          <p:cNvSpPr>
            <a:spLocks noGrp="1" noChangeArrowheads="1"/>
          </p:cNvSpPr>
          <p:nvPr>
            <p:ph type="body" idx="1"/>
          </p:nvPr>
        </p:nvSpPr>
        <p:spPr/>
        <p:txBody>
          <a:bodyPr/>
          <a:lstStyle/>
          <a:p>
            <a:pPr algn="ctr" eaLnBrk="1" hangingPunct="1">
              <a:buFontTx/>
              <a:buNone/>
            </a:pPr>
            <a:r>
              <a:rPr lang="zh-TW" altLang="en-US" sz="6000" smtClean="0"/>
              <a:t>創意思考與行銷</a:t>
            </a:r>
          </a:p>
        </p:txBody>
      </p:sp>
      <p:grpSp>
        <p:nvGrpSpPr>
          <p:cNvPr id="4102" name="Group 24"/>
          <p:cNvGrpSpPr>
            <a:grpSpLocks/>
          </p:cNvGrpSpPr>
          <p:nvPr/>
        </p:nvGrpSpPr>
        <p:grpSpPr bwMode="auto">
          <a:xfrm>
            <a:off x="5211763" y="5029200"/>
            <a:ext cx="3581400" cy="1066800"/>
            <a:chOff x="432" y="2880"/>
            <a:chExt cx="2417" cy="720"/>
          </a:xfrm>
        </p:grpSpPr>
        <p:pic>
          <p:nvPicPr>
            <p:cNvPr id="4104" name="Picture 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8" y="2880"/>
              <a:ext cx="745" cy="709"/>
            </a:xfrm>
            <a:prstGeom prst="rect">
              <a:avLst/>
            </a:prstGeom>
            <a:noFill/>
            <a:ln w="28575">
              <a:solidFill>
                <a:srgbClr val="A00417"/>
              </a:solidFill>
              <a:miter lim="800000"/>
              <a:headEnd/>
              <a:tailEnd/>
            </a:ln>
            <a:effectLst/>
            <a:extLst>
              <a:ext uri="{909E8E84-426E-40DD-AFC4-6F175D3DCCD1}">
                <a14:hiddenFill xmlns:a14="http://schemas.microsoft.com/office/drawing/2010/main">
                  <a:solidFill>
                    <a:srgbClr val="FFDCB9">
                      <a:alpha val="50195"/>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5"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 y="2889"/>
              <a:ext cx="671" cy="702"/>
            </a:xfrm>
            <a:prstGeom prst="rect">
              <a:avLst/>
            </a:prstGeom>
            <a:noFill/>
            <a:ln w="28575">
              <a:solidFill>
                <a:srgbClr val="A00417"/>
              </a:solidFill>
              <a:miter lim="800000"/>
              <a:headEnd/>
              <a:tailEnd/>
            </a:ln>
            <a:effectLst/>
            <a:extLst>
              <a:ext uri="{909E8E84-426E-40DD-AFC4-6F175D3DCCD1}">
                <a14:hiddenFill xmlns:a14="http://schemas.microsoft.com/office/drawing/2010/main">
                  <a:solidFill>
                    <a:srgbClr val="FFDCB9">
                      <a:alpha val="50195"/>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6" name="Picture 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7" y="2881"/>
              <a:ext cx="702" cy="719"/>
            </a:xfrm>
            <a:prstGeom prst="rect">
              <a:avLst/>
            </a:prstGeom>
            <a:noFill/>
            <a:ln w="28575">
              <a:solidFill>
                <a:srgbClr val="A00417"/>
              </a:solidFill>
              <a:miter lim="800000"/>
              <a:headEnd/>
              <a:tailEnd/>
            </a:ln>
            <a:effectLst/>
            <a:extLst>
              <a:ext uri="{909E8E84-426E-40DD-AFC4-6F175D3DCCD1}">
                <a14:hiddenFill xmlns:a14="http://schemas.microsoft.com/office/drawing/2010/main">
                  <a:solidFill>
                    <a:srgbClr val="FFDCB9">
                      <a:alpha val="50195"/>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103" name="Text Box 28"/>
          <p:cNvSpPr txBox="1">
            <a:spLocks noChangeArrowheads="1"/>
          </p:cNvSpPr>
          <p:nvPr/>
        </p:nvSpPr>
        <p:spPr bwMode="auto">
          <a:xfrm>
            <a:off x="1458913" y="3916363"/>
            <a:ext cx="3659187"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Times New Roman" pitchFamily="18" charset="0"/>
                <a:ea typeface="新細明體" pitchFamily="18" charset="-120"/>
              </a:defRPr>
            </a:lvl1pPr>
            <a:lvl2pPr marL="742950" indent="-285750" eaLnBrk="0" hangingPunct="0">
              <a:defRPr kumimoji="1">
                <a:solidFill>
                  <a:schemeClr val="tx1"/>
                </a:solidFill>
                <a:latin typeface="Times New Roman" pitchFamily="18" charset="0"/>
                <a:ea typeface="新細明體" pitchFamily="18" charset="-120"/>
              </a:defRPr>
            </a:lvl2pPr>
            <a:lvl3pPr marL="1143000" indent="-228600" eaLnBrk="0" hangingPunct="0">
              <a:defRPr kumimoji="1">
                <a:solidFill>
                  <a:schemeClr val="tx1"/>
                </a:solidFill>
                <a:latin typeface="Times New Roman" pitchFamily="18" charset="0"/>
                <a:ea typeface="新細明體" pitchFamily="18" charset="-120"/>
              </a:defRPr>
            </a:lvl3pPr>
            <a:lvl4pPr marL="1600200" indent="-228600" eaLnBrk="0" hangingPunct="0">
              <a:defRPr kumimoji="1">
                <a:solidFill>
                  <a:schemeClr val="tx1"/>
                </a:solidFill>
                <a:latin typeface="Times New Roman" pitchFamily="18" charset="0"/>
                <a:ea typeface="新細明體" pitchFamily="18" charset="-120"/>
              </a:defRPr>
            </a:lvl4pPr>
            <a:lvl5pPr marL="2057400" indent="-228600" eaLnBrk="0" hangingPunct="0">
              <a:defRPr kumimoji="1">
                <a:solidFill>
                  <a:schemeClr val="tx1"/>
                </a:solidFill>
                <a:latin typeface="Times New Roman" pitchFamily="18" charset="0"/>
                <a:ea typeface="新細明體" pitchFamily="18" charset="-120"/>
              </a:defRPr>
            </a:lvl5pPr>
            <a:lvl6pPr marL="2514600" indent="-228600" eaLnBrk="0" fontAlgn="base" hangingPunct="0">
              <a:spcBef>
                <a:spcPct val="0"/>
              </a:spcBef>
              <a:spcAft>
                <a:spcPct val="0"/>
              </a:spcAft>
              <a:defRPr kumimoji="1">
                <a:solidFill>
                  <a:schemeClr val="tx1"/>
                </a:solidFill>
                <a:latin typeface="Times New Roman" pitchFamily="18" charset="0"/>
                <a:ea typeface="新細明體" pitchFamily="18" charset="-120"/>
              </a:defRPr>
            </a:lvl6pPr>
            <a:lvl7pPr marL="2971800" indent="-228600" eaLnBrk="0" fontAlgn="base" hangingPunct="0">
              <a:spcBef>
                <a:spcPct val="0"/>
              </a:spcBef>
              <a:spcAft>
                <a:spcPct val="0"/>
              </a:spcAft>
              <a:defRPr kumimoji="1">
                <a:solidFill>
                  <a:schemeClr val="tx1"/>
                </a:solidFill>
                <a:latin typeface="Times New Roman" pitchFamily="18" charset="0"/>
                <a:ea typeface="新細明體" pitchFamily="18" charset="-120"/>
              </a:defRPr>
            </a:lvl7pPr>
            <a:lvl8pPr marL="3429000" indent="-228600" eaLnBrk="0" fontAlgn="base" hangingPunct="0">
              <a:spcBef>
                <a:spcPct val="0"/>
              </a:spcBef>
              <a:spcAft>
                <a:spcPct val="0"/>
              </a:spcAft>
              <a:defRPr kumimoji="1">
                <a:solidFill>
                  <a:schemeClr val="tx1"/>
                </a:solidFill>
                <a:latin typeface="Times New Roman" pitchFamily="18" charset="0"/>
                <a:ea typeface="新細明體" pitchFamily="18" charset="-120"/>
              </a:defRPr>
            </a:lvl8pPr>
            <a:lvl9pPr marL="3886200" indent="-228600" eaLnBrk="0" fontAlgn="base" hangingPunct="0">
              <a:spcBef>
                <a:spcPct val="0"/>
              </a:spcBef>
              <a:spcAft>
                <a:spcPct val="0"/>
              </a:spcAft>
              <a:defRPr kumimoji="1">
                <a:solidFill>
                  <a:schemeClr val="tx1"/>
                </a:solidFill>
                <a:latin typeface="Times New Roman" pitchFamily="18" charset="0"/>
                <a:ea typeface="新細明體" pitchFamily="18" charset="-120"/>
              </a:defRPr>
            </a:lvl9pPr>
          </a:lstStyle>
          <a:p>
            <a:pPr algn="ctr" eaLnBrk="1" hangingPunct="1">
              <a:spcBef>
                <a:spcPct val="50000"/>
              </a:spcBef>
            </a:pPr>
            <a:r>
              <a:rPr lang="zh-TW" altLang="en-US" sz="3200">
                <a:latin typeface="標楷體" pitchFamily="65" charset="-120"/>
                <a:ea typeface="標楷體" pitchFamily="65" charset="-120"/>
              </a:rPr>
              <a:t>行銷管理系</a:t>
            </a:r>
          </a:p>
          <a:p>
            <a:pPr algn="ctr" eaLnBrk="1" hangingPunct="1">
              <a:spcBef>
                <a:spcPct val="50000"/>
              </a:spcBef>
            </a:pPr>
            <a:r>
              <a:rPr lang="zh-TW" altLang="en-US" sz="3200">
                <a:latin typeface="標楷體" pitchFamily="65" charset="-120"/>
                <a:ea typeface="標楷體" pitchFamily="65" charset="-120"/>
              </a:rPr>
              <a:t>許慧珍 副教授</a:t>
            </a:r>
          </a:p>
        </p:txBody>
      </p:sp>
    </p:spTree>
    <p:extLst>
      <p:ext uri="{BB962C8B-B14F-4D97-AF65-F5344CB8AC3E}">
        <p14:creationId xmlns:p14="http://schemas.microsoft.com/office/powerpoint/2010/main" val="35295754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2"/>
          <p:cNvSpPr>
            <a:spLocks noGrp="1" noChangeArrowheads="1"/>
          </p:cNvSpPr>
          <p:nvPr>
            <p:ph type="title"/>
          </p:nvPr>
        </p:nvSpPr>
        <p:spPr/>
        <p:txBody>
          <a:bodyPr>
            <a:normAutofit/>
          </a:bodyPr>
          <a:lstStyle/>
          <a:p>
            <a:r>
              <a:rPr lang="zh-TW" altLang="en-US" dirty="0" smtClean="0"/>
              <a:t>第六章：創意行銷</a:t>
            </a:r>
            <a:r>
              <a:rPr lang="zh-TW" altLang="en-US" dirty="0"/>
              <a:t>新觀點</a:t>
            </a:r>
            <a:endParaRPr lang="zh-TW" altLang="en-US" sz="2000" dirty="0"/>
          </a:p>
        </p:txBody>
      </p:sp>
      <p:sp>
        <p:nvSpPr>
          <p:cNvPr id="432131" name="Rectangle 3"/>
          <p:cNvSpPr>
            <a:spLocks noGrp="1" noChangeArrowheads="1"/>
          </p:cNvSpPr>
          <p:nvPr>
            <p:ph type="body" idx="1"/>
          </p:nvPr>
        </p:nvSpPr>
        <p:spPr/>
        <p:txBody>
          <a:bodyPr/>
          <a:lstStyle/>
          <a:p>
            <a:r>
              <a:rPr lang="zh-TW" altLang="en-US" dirty="0" smtClean="0"/>
              <a:t>研究創意行銷的</a:t>
            </a:r>
            <a:r>
              <a:rPr lang="zh-TW" altLang="en-US" dirty="0"/>
              <a:t>理由：</a:t>
            </a:r>
          </a:p>
          <a:p>
            <a:pPr lvl="1"/>
            <a:r>
              <a:rPr lang="zh-TW" altLang="en-US" dirty="0" smtClean="0"/>
              <a:t>創意行銷提供</a:t>
            </a:r>
            <a:r>
              <a:rPr lang="zh-TW" altLang="en-US" dirty="0"/>
              <a:t>大多數的新就業</a:t>
            </a:r>
            <a:r>
              <a:rPr lang="zh-TW" altLang="en-US" dirty="0" smtClean="0"/>
              <a:t>機會</a:t>
            </a:r>
            <a:endParaRPr lang="en-US" altLang="zh-TW" dirty="0" smtClean="0"/>
          </a:p>
          <a:p>
            <a:pPr marL="457200" lvl="1" indent="0">
              <a:buNone/>
            </a:pPr>
            <a:endParaRPr lang="zh-TW" altLang="en-US" dirty="0"/>
          </a:p>
          <a:p>
            <a:pPr lvl="1"/>
            <a:r>
              <a:rPr lang="zh-TW" altLang="en-US" dirty="0"/>
              <a:t>強大力量－政府政策，社會變動，商業趨勢，資訊科技的進步，與全球化正</a:t>
            </a:r>
            <a:r>
              <a:rPr lang="zh-TW" altLang="en-US" dirty="0" smtClean="0"/>
              <a:t>改變行銷市場</a:t>
            </a:r>
            <a:endParaRPr lang="en-US" altLang="zh-TW" dirty="0" smtClean="0"/>
          </a:p>
          <a:p>
            <a:pPr marL="457200" lvl="1" indent="0">
              <a:buNone/>
            </a:pPr>
            <a:endParaRPr lang="zh-TW" altLang="en-US" dirty="0"/>
          </a:p>
          <a:p>
            <a:pPr lvl="1"/>
            <a:r>
              <a:rPr lang="zh-TW" altLang="en-US" dirty="0" smtClean="0"/>
              <a:t>認識創意行銷有助於</a:t>
            </a:r>
            <a:r>
              <a:rPr lang="zh-TW" altLang="en-US" dirty="0"/>
              <a:t>個人競爭優勢</a:t>
            </a:r>
          </a:p>
        </p:txBody>
      </p:sp>
    </p:spTree>
    <p:extLst>
      <p:ext uri="{BB962C8B-B14F-4D97-AF65-F5344CB8AC3E}">
        <p14:creationId xmlns:p14="http://schemas.microsoft.com/office/powerpoint/2010/main" val="14667663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body" idx="1"/>
          </p:nvPr>
        </p:nvSpPr>
        <p:spPr>
          <a:xfrm>
            <a:off x="685800" y="1600200"/>
            <a:ext cx="8001000" cy="4724400"/>
          </a:xfrm>
        </p:spPr>
        <p:txBody>
          <a:bodyPr>
            <a:normAutofit fontScale="92500" lnSpcReduction="10000"/>
          </a:bodyPr>
          <a:lstStyle/>
          <a:p>
            <a:pPr>
              <a:lnSpc>
                <a:spcPct val="110000"/>
              </a:lnSpc>
            </a:pPr>
            <a:r>
              <a:rPr lang="zh-TW" altLang="en-US" dirty="0" smtClean="0"/>
              <a:t>創意行銷</a:t>
            </a:r>
            <a:r>
              <a:rPr lang="zh-TW" altLang="en-US" dirty="0" smtClean="0"/>
              <a:t>概念</a:t>
            </a:r>
            <a:r>
              <a:rPr lang="zh-TW" altLang="en-US" dirty="0"/>
              <a:t>及其定義：</a:t>
            </a:r>
          </a:p>
          <a:p>
            <a:pPr lvl="1">
              <a:lnSpc>
                <a:spcPct val="110000"/>
              </a:lnSpc>
            </a:pPr>
            <a:r>
              <a:rPr lang="zh-TW" altLang="en-US" dirty="0" smtClean="0"/>
              <a:t>普遍</a:t>
            </a:r>
            <a:r>
              <a:rPr lang="zh-TW" altLang="en-US" dirty="0"/>
              <a:t>上都涉及時間相關的表現以對接受者或接受者負有責任的資產達成預期效果</a:t>
            </a:r>
          </a:p>
          <a:p>
            <a:pPr lvl="1">
              <a:lnSpc>
                <a:spcPct val="110000"/>
              </a:lnSpc>
            </a:pPr>
            <a:r>
              <a:rPr lang="zh-TW" altLang="en-US" dirty="0"/>
              <a:t>顧客預期由商品、勞務、設施、環境</a:t>
            </a:r>
            <a:r>
              <a:rPr lang="zh-TW" altLang="zh-TW" dirty="0"/>
              <a:t>、</a:t>
            </a:r>
            <a:r>
              <a:rPr lang="zh-TW" altLang="en-US" dirty="0"/>
              <a:t>專業技能</a:t>
            </a:r>
            <a:r>
              <a:rPr lang="zh-TW" altLang="zh-TW" dirty="0"/>
              <a:t>、</a:t>
            </a:r>
            <a:r>
              <a:rPr lang="zh-TW" altLang="en-US" dirty="0"/>
              <a:t>網路、系統的使用獲取價值，以彌補金錢、時間、心力與體力的花費</a:t>
            </a:r>
          </a:p>
          <a:p>
            <a:pPr>
              <a:lnSpc>
                <a:spcPct val="110000"/>
              </a:lnSpc>
            </a:pPr>
            <a:r>
              <a:rPr lang="zh-TW" altLang="en-US" dirty="0" smtClean="0"/>
              <a:t>創意行銷</a:t>
            </a:r>
            <a:r>
              <a:rPr lang="zh-TW" altLang="en-US" dirty="0" smtClean="0"/>
              <a:t>相對</a:t>
            </a:r>
            <a:r>
              <a:rPr lang="zh-TW" altLang="en-US" dirty="0"/>
              <a:t>於商品具有獨特的行銷挑戰，需要：</a:t>
            </a:r>
          </a:p>
          <a:p>
            <a:pPr lvl="1">
              <a:lnSpc>
                <a:spcPct val="110000"/>
              </a:lnSpc>
            </a:pPr>
            <a:r>
              <a:rPr lang="zh-TW" altLang="en-US" dirty="0"/>
              <a:t>擴充行銷組合包含</a:t>
            </a:r>
            <a:r>
              <a:rPr lang="en-US" altLang="zh-TW" dirty="0"/>
              <a:t>8Ps</a:t>
            </a:r>
            <a:r>
              <a:rPr lang="zh-TW" altLang="en-US" dirty="0"/>
              <a:t>而非傳統行銷</a:t>
            </a:r>
            <a:r>
              <a:rPr lang="en-US" altLang="zh-TW" dirty="0"/>
              <a:t>4Ps</a:t>
            </a:r>
          </a:p>
          <a:p>
            <a:pPr lvl="1">
              <a:lnSpc>
                <a:spcPct val="110000"/>
              </a:lnSpc>
            </a:pPr>
            <a:r>
              <a:rPr lang="zh-TW" altLang="en-US" dirty="0"/>
              <a:t>整合行銷、作業、人力資源三大管理功能</a:t>
            </a:r>
          </a:p>
        </p:txBody>
      </p:sp>
      <p:sp>
        <p:nvSpPr>
          <p:cNvPr id="434179" name="Rectangle 3"/>
          <p:cNvSpPr>
            <a:spLocks noGrp="1" noChangeArrowheads="1"/>
          </p:cNvSpPr>
          <p:nvPr>
            <p:ph type="title"/>
          </p:nvPr>
        </p:nvSpPr>
        <p:spPr/>
        <p:txBody>
          <a:bodyPr/>
          <a:lstStyle/>
          <a:p>
            <a:endParaRPr lang="zh-TW" altLang="zh-TW"/>
          </a:p>
        </p:txBody>
      </p:sp>
    </p:spTree>
    <p:extLst>
      <p:ext uri="{BB962C8B-B14F-4D97-AF65-F5344CB8AC3E}">
        <p14:creationId xmlns:p14="http://schemas.microsoft.com/office/powerpoint/2010/main" val="13388032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ChangeArrowheads="1"/>
          </p:cNvSpPr>
          <p:nvPr>
            <p:ph type="title"/>
          </p:nvPr>
        </p:nvSpPr>
        <p:spPr/>
        <p:txBody>
          <a:bodyPr/>
          <a:lstStyle/>
          <a:p>
            <a:r>
              <a:rPr lang="zh-TW" altLang="en-US" sz="3900" dirty="0"/>
              <a:t>發展有效</a:t>
            </a:r>
            <a:r>
              <a:rPr lang="zh-TW" altLang="en-US" sz="3900" dirty="0" smtClean="0"/>
              <a:t>的</a:t>
            </a:r>
            <a:r>
              <a:rPr lang="zh-TW" altLang="en-US" sz="3600" dirty="0" smtClean="0"/>
              <a:t>創意</a:t>
            </a:r>
            <a:r>
              <a:rPr lang="zh-TW" altLang="en-US" sz="3900" dirty="0" smtClean="0"/>
              <a:t>行銷</a:t>
            </a:r>
            <a:r>
              <a:rPr lang="zh-TW" altLang="en-US" sz="3900" dirty="0"/>
              <a:t>策略之架構圖</a:t>
            </a:r>
          </a:p>
        </p:txBody>
      </p:sp>
      <p:sp>
        <p:nvSpPr>
          <p:cNvPr id="421891" name="AutoShape 3"/>
          <p:cNvSpPr>
            <a:spLocks noChangeArrowheads="1"/>
          </p:cNvSpPr>
          <p:nvPr/>
        </p:nvSpPr>
        <p:spPr bwMode="auto">
          <a:xfrm>
            <a:off x="1803400" y="1296988"/>
            <a:ext cx="5626100" cy="990600"/>
          </a:xfrm>
          <a:prstGeom prst="octagon">
            <a:avLst>
              <a:gd name="adj" fmla="val 29287"/>
            </a:avLst>
          </a:prstGeom>
          <a:solidFill>
            <a:srgbClr val="3366FF">
              <a:alpha val="20000"/>
            </a:srgbClr>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21892" name="Text Box 4"/>
          <p:cNvSpPr txBox="1">
            <a:spLocks noChangeArrowheads="1"/>
          </p:cNvSpPr>
          <p:nvPr/>
        </p:nvSpPr>
        <p:spPr bwMode="auto">
          <a:xfrm>
            <a:off x="1752600" y="1347788"/>
            <a:ext cx="5829300" cy="430887"/>
          </a:xfrm>
          <a:prstGeom prst="rect">
            <a:avLst/>
          </a:prstGeom>
          <a:noFill/>
          <a:ln>
            <a:noFill/>
          </a:ln>
          <a:effectLst/>
          <a:extLst>
            <a:ext uri="{909E8E84-426E-40DD-AFC4-6F175D3DCCD1}">
              <a14:hiddenFill xmlns:a14="http://schemas.microsoft.com/office/drawing/2010/main">
                <a:solidFill>
                  <a:srgbClr val="3366FF">
                    <a:alpha val="20000"/>
                  </a:srgbClr>
                </a:solidFill>
              </a14:hiddenFill>
            </a:ext>
            <a:ext uri="{91240B29-F687-4F45-9708-019B960494DF}">
              <a14:hiddenLine xmlns:a14="http://schemas.microsoft.com/office/drawing/2010/main" w="9525" algn="ctr">
                <a:solidFill>
                  <a:srgbClr val="CC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ctr">
              <a:spcBef>
                <a:spcPct val="20000"/>
              </a:spcBef>
              <a:buClr>
                <a:srgbClr val="CC9900"/>
              </a:buClr>
              <a:buSzPct val="150000"/>
              <a:buFont typeface="Wingdings" pitchFamily="2" charset="2"/>
              <a:buNone/>
            </a:pPr>
            <a:r>
              <a:rPr kumimoji="0" lang="zh-TW" altLang="en-US" sz="2200" dirty="0">
                <a:solidFill>
                  <a:srgbClr val="000000"/>
                </a:solidFill>
                <a:ea typeface="標楷體" pitchFamily="65" charset="-120"/>
              </a:rPr>
              <a:t>瞭解顧客需求、決策與服務接觸中的</a:t>
            </a:r>
            <a:r>
              <a:rPr kumimoji="0" lang="zh-TW" altLang="en-US" sz="2200" dirty="0" smtClean="0">
                <a:solidFill>
                  <a:srgbClr val="000000"/>
                </a:solidFill>
                <a:ea typeface="標楷體" pitchFamily="65" charset="-120"/>
              </a:rPr>
              <a:t>行為</a:t>
            </a:r>
            <a:endParaRPr kumimoji="0" lang="zh-TW" altLang="en-US" sz="2200" dirty="0">
              <a:solidFill>
                <a:srgbClr val="000000"/>
              </a:solidFill>
              <a:ea typeface="標楷體" pitchFamily="65" charset="-120"/>
            </a:endParaRPr>
          </a:p>
        </p:txBody>
      </p:sp>
      <p:grpSp>
        <p:nvGrpSpPr>
          <p:cNvPr id="421893" name="Group 5"/>
          <p:cNvGrpSpPr>
            <a:grpSpLocks/>
          </p:cNvGrpSpPr>
          <p:nvPr/>
        </p:nvGrpSpPr>
        <p:grpSpPr bwMode="auto">
          <a:xfrm>
            <a:off x="1790700" y="2643188"/>
            <a:ext cx="5626100" cy="990600"/>
            <a:chOff x="1128" y="1728"/>
            <a:chExt cx="3544" cy="624"/>
          </a:xfrm>
        </p:grpSpPr>
        <p:sp>
          <p:nvSpPr>
            <p:cNvPr id="421894" name="AutoShape 6"/>
            <p:cNvSpPr>
              <a:spLocks noChangeArrowheads="1"/>
            </p:cNvSpPr>
            <p:nvPr/>
          </p:nvSpPr>
          <p:spPr bwMode="auto">
            <a:xfrm>
              <a:off x="1128" y="1728"/>
              <a:ext cx="3544" cy="624"/>
            </a:xfrm>
            <a:prstGeom prst="octagon">
              <a:avLst>
                <a:gd name="adj" fmla="val 29287"/>
              </a:avLst>
            </a:prstGeom>
            <a:solidFill>
              <a:srgbClr val="FF0000">
                <a:alpha val="28999"/>
              </a:srgbClr>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21895" name="Text Box 7"/>
            <p:cNvSpPr txBox="1">
              <a:spLocks noChangeArrowheads="1"/>
            </p:cNvSpPr>
            <p:nvPr/>
          </p:nvSpPr>
          <p:spPr bwMode="auto">
            <a:xfrm>
              <a:off x="1592" y="1776"/>
              <a:ext cx="2544" cy="291"/>
            </a:xfrm>
            <a:prstGeom prst="rect">
              <a:avLst/>
            </a:prstGeom>
            <a:noFill/>
            <a:ln>
              <a:noFill/>
            </a:ln>
            <a:effectLst/>
            <a:extLst>
              <a:ext uri="{909E8E84-426E-40DD-AFC4-6F175D3DCCD1}">
                <a14:hiddenFill xmlns:a14="http://schemas.microsoft.com/office/drawing/2010/main">
                  <a:gradFill rotWithShape="1">
                    <a:gsLst>
                      <a:gs pos="0">
                        <a:srgbClr val="FAF7EC">
                          <a:gamma/>
                          <a:shade val="96078"/>
                          <a:invGamma/>
                        </a:srgbClr>
                      </a:gs>
                      <a:gs pos="100000">
                        <a:srgbClr val="FAF7EC">
                          <a:alpha val="39999"/>
                        </a:srgbClr>
                      </a:gs>
                    </a:gsLst>
                    <a:lin ang="5400000" scaled="1"/>
                  </a:gradFill>
                </a14:hiddenFill>
              </a:ext>
              <a:ext uri="{91240B29-F687-4F45-9708-019B960494DF}">
                <a14:hiddenLine xmlns:a14="http://schemas.microsoft.com/office/drawing/2010/main" w="9525" algn="ctr">
                  <a:solidFill>
                    <a:srgbClr val="CC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ctr">
                <a:spcBef>
                  <a:spcPct val="20000"/>
                </a:spcBef>
                <a:buClr>
                  <a:srgbClr val="CC9900"/>
                </a:buClr>
                <a:buSzPct val="150000"/>
                <a:buFont typeface="Wingdings" pitchFamily="2" charset="2"/>
                <a:buNone/>
              </a:pPr>
              <a:r>
                <a:rPr kumimoji="0" lang="zh-TW" altLang="en-US" sz="2200" dirty="0">
                  <a:solidFill>
                    <a:srgbClr val="000000"/>
                  </a:solidFill>
                  <a:latin typeface="Arial" charset="0"/>
                  <a:ea typeface="標楷體" pitchFamily="65" charset="-120"/>
                </a:rPr>
                <a:t>建</a:t>
              </a:r>
              <a:r>
                <a:rPr kumimoji="0" lang="zh-TW" altLang="en-US" sz="2200" dirty="0" smtClean="0">
                  <a:solidFill>
                    <a:srgbClr val="000000"/>
                  </a:solidFill>
                  <a:latin typeface="Arial" charset="0"/>
                  <a:ea typeface="標楷體" pitchFamily="65" charset="-120"/>
                </a:rPr>
                <a:t>構</a:t>
              </a:r>
              <a:r>
                <a:rPr lang="zh-TW" altLang="en-US" sz="2400" dirty="0" smtClean="0"/>
                <a:t>創意行銷</a:t>
              </a:r>
              <a:r>
                <a:rPr kumimoji="0" lang="zh-TW" altLang="en-US" sz="2200" dirty="0" smtClean="0">
                  <a:solidFill>
                    <a:srgbClr val="000000"/>
                  </a:solidFill>
                  <a:latin typeface="Arial" charset="0"/>
                  <a:ea typeface="標楷體" pitchFamily="65" charset="-120"/>
                </a:rPr>
                <a:t>模式</a:t>
              </a:r>
              <a:endParaRPr kumimoji="0" lang="zh-TW" altLang="en-US" sz="2200" dirty="0">
                <a:solidFill>
                  <a:srgbClr val="000000"/>
                </a:solidFill>
                <a:latin typeface="Arial" charset="0"/>
                <a:ea typeface="標楷體" pitchFamily="65" charset="-120"/>
              </a:endParaRPr>
            </a:p>
          </p:txBody>
        </p:sp>
      </p:grpSp>
      <p:grpSp>
        <p:nvGrpSpPr>
          <p:cNvPr id="421896" name="Group 8"/>
          <p:cNvGrpSpPr>
            <a:grpSpLocks/>
          </p:cNvGrpSpPr>
          <p:nvPr/>
        </p:nvGrpSpPr>
        <p:grpSpPr bwMode="auto">
          <a:xfrm>
            <a:off x="1790700" y="4011613"/>
            <a:ext cx="5626100" cy="990600"/>
            <a:chOff x="1128" y="2590"/>
            <a:chExt cx="3544" cy="624"/>
          </a:xfrm>
        </p:grpSpPr>
        <p:sp>
          <p:nvSpPr>
            <p:cNvPr id="421897" name="AutoShape 9"/>
            <p:cNvSpPr>
              <a:spLocks noChangeArrowheads="1"/>
            </p:cNvSpPr>
            <p:nvPr/>
          </p:nvSpPr>
          <p:spPr bwMode="auto">
            <a:xfrm>
              <a:off x="1128" y="2590"/>
              <a:ext cx="3544" cy="624"/>
            </a:xfrm>
            <a:prstGeom prst="octagon">
              <a:avLst>
                <a:gd name="adj" fmla="val 29287"/>
              </a:avLst>
            </a:prstGeom>
            <a:solidFill>
              <a:srgbClr val="CCFFFF">
                <a:alpha val="53000"/>
              </a:srgbClr>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21898" name="Text Box 10"/>
            <p:cNvSpPr txBox="1">
              <a:spLocks noChangeArrowheads="1"/>
            </p:cNvSpPr>
            <p:nvPr/>
          </p:nvSpPr>
          <p:spPr bwMode="auto">
            <a:xfrm>
              <a:off x="1680" y="2640"/>
              <a:ext cx="2544" cy="271"/>
            </a:xfrm>
            <a:prstGeom prst="rect">
              <a:avLst/>
            </a:prstGeom>
            <a:noFill/>
            <a:ln>
              <a:noFill/>
            </a:ln>
            <a:effectLst/>
            <a:extLst>
              <a:ext uri="{909E8E84-426E-40DD-AFC4-6F175D3DCCD1}">
                <a14:hiddenFill xmlns:a14="http://schemas.microsoft.com/office/drawing/2010/main">
                  <a:gradFill rotWithShape="1">
                    <a:gsLst>
                      <a:gs pos="0">
                        <a:srgbClr val="FAF7EC">
                          <a:gamma/>
                          <a:shade val="96078"/>
                          <a:invGamma/>
                        </a:srgbClr>
                      </a:gs>
                      <a:gs pos="100000">
                        <a:srgbClr val="FAF7EC">
                          <a:alpha val="39999"/>
                        </a:srgbClr>
                      </a:gs>
                    </a:gsLst>
                    <a:lin ang="5400000" scaled="1"/>
                  </a:gradFill>
                </a14:hiddenFill>
              </a:ext>
              <a:ext uri="{91240B29-F687-4F45-9708-019B960494DF}">
                <a14:hiddenLine xmlns:a14="http://schemas.microsoft.com/office/drawing/2010/main" w="9525" algn="ctr">
                  <a:solidFill>
                    <a:srgbClr val="CC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ctr">
                <a:spcBef>
                  <a:spcPct val="20000"/>
                </a:spcBef>
                <a:buClr>
                  <a:srgbClr val="CC9900"/>
                </a:buClr>
                <a:buSzPct val="150000"/>
                <a:buFont typeface="Wingdings" pitchFamily="2" charset="2"/>
                <a:buNone/>
              </a:pPr>
              <a:r>
                <a:rPr kumimoji="0" lang="zh-TW" altLang="en-US" sz="2200" dirty="0">
                  <a:solidFill>
                    <a:srgbClr val="000000"/>
                  </a:solidFill>
                  <a:ea typeface="標楷體" pitchFamily="65" charset="-120"/>
                </a:rPr>
                <a:t>管理客戶</a:t>
              </a:r>
              <a:r>
                <a:rPr kumimoji="0" lang="zh-TW" altLang="en-US" sz="2200" dirty="0" smtClean="0">
                  <a:solidFill>
                    <a:srgbClr val="000000"/>
                  </a:solidFill>
                  <a:ea typeface="標楷體" pitchFamily="65" charset="-120"/>
                </a:rPr>
                <a:t>介面</a:t>
              </a:r>
              <a:endParaRPr kumimoji="0" lang="zh-TW" altLang="en-US" sz="2200" dirty="0">
                <a:solidFill>
                  <a:srgbClr val="000000"/>
                </a:solidFill>
                <a:ea typeface="標楷體" pitchFamily="65" charset="-120"/>
              </a:endParaRPr>
            </a:p>
          </p:txBody>
        </p:sp>
      </p:grpSp>
      <p:grpSp>
        <p:nvGrpSpPr>
          <p:cNvPr id="421899" name="Group 11"/>
          <p:cNvGrpSpPr>
            <a:grpSpLocks/>
          </p:cNvGrpSpPr>
          <p:nvPr/>
        </p:nvGrpSpPr>
        <p:grpSpPr bwMode="auto">
          <a:xfrm>
            <a:off x="1790700" y="5360988"/>
            <a:ext cx="5626100" cy="990600"/>
            <a:chOff x="1128" y="3440"/>
            <a:chExt cx="3544" cy="624"/>
          </a:xfrm>
        </p:grpSpPr>
        <p:sp>
          <p:nvSpPr>
            <p:cNvPr id="421900" name="AutoShape 12"/>
            <p:cNvSpPr>
              <a:spLocks noChangeArrowheads="1"/>
            </p:cNvSpPr>
            <p:nvPr/>
          </p:nvSpPr>
          <p:spPr bwMode="auto">
            <a:xfrm>
              <a:off x="1128" y="3440"/>
              <a:ext cx="3544" cy="624"/>
            </a:xfrm>
            <a:prstGeom prst="octagon">
              <a:avLst>
                <a:gd name="adj" fmla="val 29287"/>
              </a:avLst>
            </a:prstGeom>
            <a:solidFill>
              <a:srgbClr val="FFFF99">
                <a:alpha val="84000"/>
              </a:srgbClr>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21901" name="Text Box 13"/>
            <p:cNvSpPr txBox="1">
              <a:spLocks noChangeArrowheads="1"/>
            </p:cNvSpPr>
            <p:nvPr/>
          </p:nvSpPr>
          <p:spPr bwMode="auto">
            <a:xfrm>
              <a:off x="1352" y="3462"/>
              <a:ext cx="3152" cy="271"/>
            </a:xfrm>
            <a:prstGeom prst="rect">
              <a:avLst/>
            </a:prstGeom>
            <a:noFill/>
            <a:ln>
              <a:noFill/>
            </a:ln>
            <a:effectLst/>
            <a:extLst>
              <a:ext uri="{909E8E84-426E-40DD-AFC4-6F175D3DCCD1}">
                <a14:hiddenFill xmlns:a14="http://schemas.microsoft.com/office/drawing/2010/main">
                  <a:gradFill rotWithShape="1">
                    <a:gsLst>
                      <a:gs pos="0">
                        <a:srgbClr val="FAF7EC">
                          <a:gamma/>
                          <a:shade val="96078"/>
                          <a:invGamma/>
                        </a:srgbClr>
                      </a:gs>
                      <a:gs pos="100000">
                        <a:srgbClr val="FAF7EC">
                          <a:alpha val="39999"/>
                        </a:srgbClr>
                      </a:gs>
                    </a:gsLst>
                    <a:lin ang="5400000" scaled="1"/>
                  </a:gradFill>
                </a14:hiddenFill>
              </a:ext>
              <a:ext uri="{91240B29-F687-4F45-9708-019B960494DF}">
                <a14:hiddenLine xmlns:a14="http://schemas.microsoft.com/office/drawing/2010/main" w="9525" algn="ctr">
                  <a:solidFill>
                    <a:srgbClr val="CC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ctr">
                <a:spcBef>
                  <a:spcPct val="20000"/>
                </a:spcBef>
                <a:buClr>
                  <a:srgbClr val="CC9900"/>
                </a:buClr>
                <a:buSzPct val="150000"/>
                <a:buFont typeface="Wingdings" pitchFamily="2" charset="2"/>
                <a:buNone/>
              </a:pPr>
              <a:r>
                <a:rPr kumimoji="0" lang="zh-TW" altLang="en-US" sz="2200" dirty="0">
                  <a:solidFill>
                    <a:srgbClr val="000000"/>
                  </a:solidFill>
                  <a:ea typeface="標楷體" pitchFamily="65" charset="-120"/>
                </a:rPr>
                <a:t>執行獲利服務</a:t>
              </a:r>
              <a:r>
                <a:rPr kumimoji="0" lang="zh-TW" altLang="en-US" sz="2200" dirty="0" smtClean="0">
                  <a:solidFill>
                    <a:srgbClr val="000000"/>
                  </a:solidFill>
                  <a:ea typeface="標楷體" pitchFamily="65" charset="-120"/>
                </a:rPr>
                <a:t>策略</a:t>
              </a:r>
              <a:endParaRPr kumimoji="0" lang="zh-TW" altLang="en-US" sz="2200" dirty="0">
                <a:solidFill>
                  <a:srgbClr val="000000"/>
                </a:solidFill>
                <a:ea typeface="標楷體" pitchFamily="65" charset="-120"/>
              </a:endParaRPr>
            </a:p>
          </p:txBody>
        </p:sp>
      </p:grpSp>
      <p:sp>
        <p:nvSpPr>
          <p:cNvPr id="421902" name="AutoShape 14"/>
          <p:cNvSpPr>
            <a:spLocks noChangeArrowheads="1"/>
          </p:cNvSpPr>
          <p:nvPr/>
        </p:nvSpPr>
        <p:spPr bwMode="auto">
          <a:xfrm>
            <a:off x="4483100" y="2338388"/>
            <a:ext cx="190500" cy="254000"/>
          </a:xfrm>
          <a:prstGeom prst="downArrow">
            <a:avLst>
              <a:gd name="adj1" fmla="val 50000"/>
              <a:gd name="adj2" fmla="val 33333"/>
            </a:avLst>
          </a:prstGeom>
          <a:solidFill>
            <a:srgbClr val="969696"/>
          </a:solidFill>
          <a:ln>
            <a:noFill/>
          </a:ln>
          <a:effectLst/>
          <a:extLst>
            <a:ext uri="{91240B29-F687-4F45-9708-019B960494DF}">
              <a14:hiddenLine xmlns:a14="http://schemas.microsoft.com/office/drawing/2010/main" w="12700"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21903" name="AutoShape 15"/>
          <p:cNvSpPr>
            <a:spLocks noChangeArrowheads="1"/>
          </p:cNvSpPr>
          <p:nvPr/>
        </p:nvSpPr>
        <p:spPr bwMode="auto">
          <a:xfrm>
            <a:off x="4483100" y="3697288"/>
            <a:ext cx="190500" cy="254000"/>
          </a:xfrm>
          <a:prstGeom prst="downArrow">
            <a:avLst>
              <a:gd name="adj1" fmla="val 50000"/>
              <a:gd name="adj2" fmla="val 33333"/>
            </a:avLst>
          </a:prstGeom>
          <a:solidFill>
            <a:srgbClr val="969696"/>
          </a:solidFill>
          <a:ln>
            <a:noFill/>
          </a:ln>
          <a:effectLst/>
          <a:extLst>
            <a:ext uri="{91240B29-F687-4F45-9708-019B960494DF}">
              <a14:hiddenLine xmlns:a14="http://schemas.microsoft.com/office/drawing/2010/main" w="12700"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21904" name="AutoShape 16"/>
          <p:cNvSpPr>
            <a:spLocks noChangeArrowheads="1"/>
          </p:cNvSpPr>
          <p:nvPr/>
        </p:nvSpPr>
        <p:spPr bwMode="auto">
          <a:xfrm>
            <a:off x="4483100" y="5056188"/>
            <a:ext cx="190500" cy="254000"/>
          </a:xfrm>
          <a:prstGeom prst="downArrow">
            <a:avLst>
              <a:gd name="adj1" fmla="val 50000"/>
              <a:gd name="adj2" fmla="val 33333"/>
            </a:avLst>
          </a:prstGeom>
          <a:solidFill>
            <a:srgbClr val="969696"/>
          </a:solidFill>
          <a:ln>
            <a:noFill/>
          </a:ln>
          <a:effectLst/>
          <a:extLst>
            <a:ext uri="{91240B29-F687-4F45-9708-019B960494DF}">
              <a14:hiddenLine xmlns:a14="http://schemas.microsoft.com/office/drawing/2010/main" w="12700" algn="ctr">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21905" name="AutoShape 17"/>
          <p:cNvSpPr>
            <a:spLocks noChangeArrowheads="1"/>
          </p:cNvSpPr>
          <p:nvPr/>
        </p:nvSpPr>
        <p:spPr bwMode="auto">
          <a:xfrm>
            <a:off x="7454900" y="3062288"/>
            <a:ext cx="508000" cy="190500"/>
          </a:xfrm>
          <a:prstGeom prst="leftRightArrow">
            <a:avLst>
              <a:gd name="adj1" fmla="val 50000"/>
              <a:gd name="adj2" fmla="val 53333"/>
            </a:avLst>
          </a:prstGeom>
          <a:solidFill>
            <a:srgbClr val="969696"/>
          </a:solidFill>
          <a:ln>
            <a:noFill/>
          </a:ln>
          <a:effectLst/>
          <a:extLst>
            <a:ext uri="{91240B29-F687-4F45-9708-019B960494DF}">
              <a14:hiddenLine xmlns:a14="http://schemas.microsoft.com/office/drawing/2010/main" w="9525" algn="ctr">
                <a:solidFill>
                  <a:srgbClr val="CC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21906" name="AutoShape 18"/>
          <p:cNvSpPr>
            <a:spLocks noChangeArrowheads="1"/>
          </p:cNvSpPr>
          <p:nvPr/>
        </p:nvSpPr>
        <p:spPr bwMode="auto">
          <a:xfrm>
            <a:off x="7454900" y="4433888"/>
            <a:ext cx="546100" cy="165100"/>
          </a:xfrm>
          <a:prstGeom prst="leftRightArrow">
            <a:avLst>
              <a:gd name="adj1" fmla="val 50000"/>
              <a:gd name="adj2" fmla="val 66154"/>
            </a:avLst>
          </a:prstGeom>
          <a:solidFill>
            <a:srgbClr val="969696"/>
          </a:solidFill>
          <a:ln>
            <a:noFill/>
          </a:ln>
          <a:effectLst/>
          <a:extLst>
            <a:ext uri="{91240B29-F687-4F45-9708-019B960494DF}">
              <a14:hiddenLine xmlns:a14="http://schemas.microsoft.com/office/drawing/2010/main" w="9525" algn="ctr">
                <a:solidFill>
                  <a:srgbClr val="CC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21907" name="AutoShape 19"/>
          <p:cNvSpPr>
            <a:spLocks noChangeArrowheads="1"/>
          </p:cNvSpPr>
          <p:nvPr/>
        </p:nvSpPr>
        <p:spPr bwMode="auto">
          <a:xfrm>
            <a:off x="1219200" y="4421188"/>
            <a:ext cx="520700" cy="203200"/>
          </a:xfrm>
          <a:prstGeom prst="leftRightArrow">
            <a:avLst>
              <a:gd name="adj1" fmla="val 50000"/>
              <a:gd name="adj2" fmla="val 51250"/>
            </a:avLst>
          </a:prstGeom>
          <a:solidFill>
            <a:srgbClr val="969696"/>
          </a:solidFill>
          <a:ln>
            <a:noFill/>
          </a:ln>
          <a:effectLst/>
          <a:extLst>
            <a:ext uri="{91240B29-F687-4F45-9708-019B960494DF}">
              <a14:hiddenLine xmlns:a14="http://schemas.microsoft.com/office/drawing/2010/main" w="9525" algn="ctr">
                <a:solidFill>
                  <a:srgbClr val="CC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21908" name="AutoShape 20"/>
          <p:cNvSpPr>
            <a:spLocks noChangeArrowheads="1"/>
          </p:cNvSpPr>
          <p:nvPr/>
        </p:nvSpPr>
        <p:spPr bwMode="auto">
          <a:xfrm>
            <a:off x="1206500" y="3036888"/>
            <a:ext cx="533400" cy="190500"/>
          </a:xfrm>
          <a:prstGeom prst="leftRightArrow">
            <a:avLst>
              <a:gd name="adj1" fmla="val 50000"/>
              <a:gd name="adj2" fmla="val 56000"/>
            </a:avLst>
          </a:prstGeom>
          <a:solidFill>
            <a:srgbClr val="969696"/>
          </a:solidFill>
          <a:ln>
            <a:noFill/>
          </a:ln>
          <a:effectLst/>
          <a:extLst>
            <a:ext uri="{91240B29-F687-4F45-9708-019B960494DF}">
              <a14:hiddenLine xmlns:a14="http://schemas.microsoft.com/office/drawing/2010/main" w="9525" algn="ctr">
                <a:solidFill>
                  <a:srgbClr val="CC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21909" name="Line 21"/>
          <p:cNvSpPr>
            <a:spLocks noChangeShapeType="1"/>
          </p:cNvSpPr>
          <p:nvPr/>
        </p:nvSpPr>
        <p:spPr bwMode="auto">
          <a:xfrm>
            <a:off x="1193800" y="1792288"/>
            <a:ext cx="533400" cy="0"/>
          </a:xfrm>
          <a:prstGeom prst="line">
            <a:avLst/>
          </a:prstGeom>
          <a:noFill/>
          <a:ln w="57150">
            <a:solidFill>
              <a:srgbClr val="96969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21910" name="Line 22"/>
          <p:cNvSpPr>
            <a:spLocks noChangeShapeType="1"/>
          </p:cNvSpPr>
          <p:nvPr/>
        </p:nvSpPr>
        <p:spPr bwMode="auto">
          <a:xfrm>
            <a:off x="1193800" y="5868988"/>
            <a:ext cx="533400" cy="0"/>
          </a:xfrm>
          <a:prstGeom prst="line">
            <a:avLst/>
          </a:prstGeom>
          <a:noFill/>
          <a:ln w="57150">
            <a:solidFill>
              <a:srgbClr val="96969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21911" name="Line 23"/>
          <p:cNvSpPr>
            <a:spLocks noChangeShapeType="1"/>
          </p:cNvSpPr>
          <p:nvPr/>
        </p:nvSpPr>
        <p:spPr bwMode="auto">
          <a:xfrm flipH="1">
            <a:off x="7454900" y="5868988"/>
            <a:ext cx="546100" cy="0"/>
          </a:xfrm>
          <a:prstGeom prst="line">
            <a:avLst/>
          </a:prstGeom>
          <a:noFill/>
          <a:ln w="57150">
            <a:solidFill>
              <a:srgbClr val="96969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21912" name="Line 24"/>
          <p:cNvSpPr>
            <a:spLocks noChangeShapeType="1"/>
          </p:cNvSpPr>
          <p:nvPr/>
        </p:nvSpPr>
        <p:spPr bwMode="auto">
          <a:xfrm flipH="1">
            <a:off x="7454900" y="1779588"/>
            <a:ext cx="546100" cy="0"/>
          </a:xfrm>
          <a:prstGeom prst="line">
            <a:avLst/>
          </a:prstGeom>
          <a:noFill/>
          <a:ln w="57150">
            <a:solidFill>
              <a:srgbClr val="96969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21913" name="Line 25"/>
          <p:cNvSpPr>
            <a:spLocks noChangeShapeType="1"/>
          </p:cNvSpPr>
          <p:nvPr/>
        </p:nvSpPr>
        <p:spPr bwMode="auto">
          <a:xfrm>
            <a:off x="1168400" y="1766888"/>
            <a:ext cx="12700" cy="4127500"/>
          </a:xfrm>
          <a:prstGeom prst="line">
            <a:avLst/>
          </a:prstGeom>
          <a:noFill/>
          <a:ln w="5715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21914" name="Line 26"/>
          <p:cNvSpPr>
            <a:spLocks noChangeShapeType="1"/>
          </p:cNvSpPr>
          <p:nvPr/>
        </p:nvSpPr>
        <p:spPr bwMode="auto">
          <a:xfrm>
            <a:off x="7988300" y="1754188"/>
            <a:ext cx="12700" cy="4127500"/>
          </a:xfrm>
          <a:prstGeom prst="line">
            <a:avLst/>
          </a:prstGeom>
          <a:noFill/>
          <a:ln w="5715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Tree>
    <p:extLst>
      <p:ext uri="{BB962C8B-B14F-4D97-AF65-F5344CB8AC3E}">
        <p14:creationId xmlns:p14="http://schemas.microsoft.com/office/powerpoint/2010/main" val="15480392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421893"/>
                                        </p:tgtEl>
                                        <p:attrNameLst>
                                          <p:attrName>style.visibility</p:attrName>
                                        </p:attrNameLst>
                                      </p:cBhvr>
                                      <p:to>
                                        <p:strVal val="visible"/>
                                      </p:to>
                                    </p:set>
                                    <p:anim calcmode="lin" valueType="num">
                                      <p:cBhvr>
                                        <p:cTn id="7" dur="500" decel="50000" fill="hold">
                                          <p:stCondLst>
                                            <p:cond delay="0"/>
                                          </p:stCondLst>
                                        </p:cTn>
                                        <p:tgtEl>
                                          <p:spTgt spid="42189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2189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21893"/>
                                        </p:tgtEl>
                                        <p:attrNameLst>
                                          <p:attrName>ppt_w</p:attrName>
                                        </p:attrNameLst>
                                      </p:cBhvr>
                                      <p:tavLst>
                                        <p:tav tm="0">
                                          <p:val>
                                            <p:strVal val="#ppt_w*.05"/>
                                          </p:val>
                                        </p:tav>
                                        <p:tav tm="100000">
                                          <p:val>
                                            <p:strVal val="#ppt_w"/>
                                          </p:val>
                                        </p:tav>
                                      </p:tavLst>
                                    </p:anim>
                                    <p:anim calcmode="lin" valueType="num">
                                      <p:cBhvr>
                                        <p:cTn id="10" dur="1000" fill="hold"/>
                                        <p:tgtEl>
                                          <p:spTgt spid="42189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2189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2189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2189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21893"/>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421902"/>
                                        </p:tgtEl>
                                        <p:attrNameLst>
                                          <p:attrName>style.visibility</p:attrName>
                                        </p:attrNameLst>
                                      </p:cBhvr>
                                      <p:to>
                                        <p:strVal val="visible"/>
                                      </p:to>
                                    </p:set>
                                    <p:animEffect transition="in" filter="wipe(up)">
                                      <p:cBhvr>
                                        <p:cTn id="17" dur="500"/>
                                        <p:tgtEl>
                                          <p:spTgt spid="42190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5" presetClass="entr" presetSubtype="0" fill="hold" nodeType="clickEffect">
                                  <p:stCondLst>
                                    <p:cond delay="0"/>
                                  </p:stCondLst>
                                  <p:childTnLst>
                                    <p:set>
                                      <p:cBhvr>
                                        <p:cTn id="21" dur="1" fill="hold">
                                          <p:stCondLst>
                                            <p:cond delay="0"/>
                                          </p:stCondLst>
                                        </p:cTn>
                                        <p:tgtEl>
                                          <p:spTgt spid="421896"/>
                                        </p:tgtEl>
                                        <p:attrNameLst>
                                          <p:attrName>style.visibility</p:attrName>
                                        </p:attrNameLst>
                                      </p:cBhvr>
                                      <p:to>
                                        <p:strVal val="visible"/>
                                      </p:to>
                                    </p:set>
                                    <p:anim calcmode="lin" valueType="num">
                                      <p:cBhvr>
                                        <p:cTn id="22" dur="500" decel="50000" fill="hold">
                                          <p:stCondLst>
                                            <p:cond delay="0"/>
                                          </p:stCondLst>
                                        </p:cTn>
                                        <p:tgtEl>
                                          <p:spTgt spid="421896"/>
                                        </p:tgtEl>
                                        <p:attrNameLst>
                                          <p:attrName>style.rotation</p:attrName>
                                        </p:attrNameLst>
                                      </p:cBhvr>
                                      <p:tavLst>
                                        <p:tav tm="0">
                                          <p:val>
                                            <p:fltVal val="-90"/>
                                          </p:val>
                                        </p:tav>
                                        <p:tav tm="100000">
                                          <p:val>
                                            <p:fltVal val="0"/>
                                          </p:val>
                                        </p:tav>
                                      </p:tavLst>
                                    </p:anim>
                                    <p:anim calcmode="lin" valueType="num">
                                      <p:cBhvr>
                                        <p:cTn id="23" dur="500" decel="50000" fill="hold">
                                          <p:stCondLst>
                                            <p:cond delay="0"/>
                                          </p:stCondLst>
                                        </p:cTn>
                                        <p:tgtEl>
                                          <p:spTgt spid="421896"/>
                                        </p:tgtEl>
                                        <p:attrNameLst>
                                          <p:attrName>ppt_w</p:attrName>
                                        </p:attrNameLst>
                                      </p:cBhvr>
                                      <p:tavLst>
                                        <p:tav tm="0">
                                          <p:val>
                                            <p:strVal val="#ppt_w"/>
                                          </p:val>
                                        </p:tav>
                                        <p:tav tm="100000">
                                          <p:val>
                                            <p:strVal val="#ppt_w*.05"/>
                                          </p:val>
                                        </p:tav>
                                      </p:tavLst>
                                    </p:anim>
                                    <p:anim calcmode="lin" valueType="num">
                                      <p:cBhvr>
                                        <p:cTn id="24" dur="500" accel="50000" fill="hold">
                                          <p:stCondLst>
                                            <p:cond delay="500"/>
                                          </p:stCondLst>
                                        </p:cTn>
                                        <p:tgtEl>
                                          <p:spTgt spid="421896"/>
                                        </p:tgtEl>
                                        <p:attrNameLst>
                                          <p:attrName>ppt_w</p:attrName>
                                        </p:attrNameLst>
                                      </p:cBhvr>
                                      <p:tavLst>
                                        <p:tav tm="0">
                                          <p:val>
                                            <p:strVal val="#ppt_w*.05"/>
                                          </p:val>
                                        </p:tav>
                                        <p:tav tm="100000">
                                          <p:val>
                                            <p:strVal val="#ppt_w"/>
                                          </p:val>
                                        </p:tav>
                                      </p:tavLst>
                                    </p:anim>
                                    <p:anim calcmode="lin" valueType="num">
                                      <p:cBhvr>
                                        <p:cTn id="25" dur="1000" fill="hold"/>
                                        <p:tgtEl>
                                          <p:spTgt spid="421896"/>
                                        </p:tgtEl>
                                        <p:attrNameLst>
                                          <p:attrName>ppt_h</p:attrName>
                                        </p:attrNameLst>
                                      </p:cBhvr>
                                      <p:tavLst>
                                        <p:tav tm="0">
                                          <p:val>
                                            <p:strVal val="#ppt_h"/>
                                          </p:val>
                                        </p:tav>
                                        <p:tav tm="100000">
                                          <p:val>
                                            <p:strVal val="#ppt_h"/>
                                          </p:val>
                                        </p:tav>
                                      </p:tavLst>
                                    </p:anim>
                                    <p:anim calcmode="lin" valueType="num">
                                      <p:cBhvr>
                                        <p:cTn id="26" dur="500" decel="50000" fill="hold">
                                          <p:stCondLst>
                                            <p:cond delay="0"/>
                                          </p:stCondLst>
                                        </p:cTn>
                                        <p:tgtEl>
                                          <p:spTgt spid="421896"/>
                                        </p:tgtEl>
                                        <p:attrNameLst>
                                          <p:attrName>ppt_x</p:attrName>
                                        </p:attrNameLst>
                                      </p:cBhvr>
                                      <p:tavLst>
                                        <p:tav tm="0">
                                          <p:val>
                                            <p:strVal val="#ppt_x+.4"/>
                                          </p:val>
                                        </p:tav>
                                        <p:tav tm="100000">
                                          <p:val>
                                            <p:strVal val="#ppt_x"/>
                                          </p:val>
                                        </p:tav>
                                      </p:tavLst>
                                    </p:anim>
                                    <p:anim calcmode="lin" valueType="num">
                                      <p:cBhvr>
                                        <p:cTn id="27" dur="500" decel="50000" fill="hold">
                                          <p:stCondLst>
                                            <p:cond delay="0"/>
                                          </p:stCondLst>
                                        </p:cTn>
                                        <p:tgtEl>
                                          <p:spTgt spid="421896"/>
                                        </p:tgtEl>
                                        <p:attrNameLst>
                                          <p:attrName>ppt_y</p:attrName>
                                        </p:attrNameLst>
                                      </p:cBhvr>
                                      <p:tavLst>
                                        <p:tav tm="0">
                                          <p:val>
                                            <p:strVal val="#ppt_y-.2"/>
                                          </p:val>
                                        </p:tav>
                                        <p:tav tm="100000">
                                          <p:val>
                                            <p:strVal val="#ppt_y+.1"/>
                                          </p:val>
                                        </p:tav>
                                      </p:tavLst>
                                    </p:anim>
                                    <p:anim calcmode="lin" valueType="num">
                                      <p:cBhvr>
                                        <p:cTn id="28" dur="500" accel="50000" fill="hold">
                                          <p:stCondLst>
                                            <p:cond delay="500"/>
                                          </p:stCondLst>
                                        </p:cTn>
                                        <p:tgtEl>
                                          <p:spTgt spid="421896"/>
                                        </p:tgtEl>
                                        <p:attrNameLst>
                                          <p:attrName>ppt_y</p:attrName>
                                        </p:attrNameLst>
                                      </p:cBhvr>
                                      <p:tavLst>
                                        <p:tav tm="0">
                                          <p:val>
                                            <p:strVal val="#ppt_y+.1"/>
                                          </p:val>
                                        </p:tav>
                                        <p:tav tm="100000">
                                          <p:val>
                                            <p:strVal val="#ppt_y"/>
                                          </p:val>
                                        </p:tav>
                                      </p:tavLst>
                                    </p:anim>
                                    <p:animEffect transition="in" filter="fade">
                                      <p:cBhvr>
                                        <p:cTn id="29" dur="1000" decel="50000">
                                          <p:stCondLst>
                                            <p:cond delay="0"/>
                                          </p:stCondLst>
                                        </p:cTn>
                                        <p:tgtEl>
                                          <p:spTgt spid="421896"/>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421903"/>
                                        </p:tgtEl>
                                        <p:attrNameLst>
                                          <p:attrName>style.visibility</p:attrName>
                                        </p:attrNameLst>
                                      </p:cBhvr>
                                      <p:to>
                                        <p:strVal val="visible"/>
                                      </p:to>
                                    </p:set>
                                    <p:animEffect transition="in" filter="wipe(up)">
                                      <p:cBhvr>
                                        <p:cTn id="32" dur="500"/>
                                        <p:tgtEl>
                                          <p:spTgt spid="42190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5" presetClass="entr" presetSubtype="0" fill="hold" nodeType="clickEffect">
                                  <p:stCondLst>
                                    <p:cond delay="0"/>
                                  </p:stCondLst>
                                  <p:childTnLst>
                                    <p:set>
                                      <p:cBhvr>
                                        <p:cTn id="36" dur="1" fill="hold">
                                          <p:stCondLst>
                                            <p:cond delay="0"/>
                                          </p:stCondLst>
                                        </p:cTn>
                                        <p:tgtEl>
                                          <p:spTgt spid="421899"/>
                                        </p:tgtEl>
                                        <p:attrNameLst>
                                          <p:attrName>style.visibility</p:attrName>
                                        </p:attrNameLst>
                                      </p:cBhvr>
                                      <p:to>
                                        <p:strVal val="visible"/>
                                      </p:to>
                                    </p:set>
                                    <p:anim calcmode="lin" valueType="num">
                                      <p:cBhvr>
                                        <p:cTn id="37" dur="500" decel="50000" fill="hold">
                                          <p:stCondLst>
                                            <p:cond delay="0"/>
                                          </p:stCondLst>
                                        </p:cTn>
                                        <p:tgtEl>
                                          <p:spTgt spid="421899"/>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421899"/>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421899"/>
                                        </p:tgtEl>
                                        <p:attrNameLst>
                                          <p:attrName>ppt_w</p:attrName>
                                        </p:attrNameLst>
                                      </p:cBhvr>
                                      <p:tavLst>
                                        <p:tav tm="0">
                                          <p:val>
                                            <p:strVal val="#ppt_w*.05"/>
                                          </p:val>
                                        </p:tav>
                                        <p:tav tm="100000">
                                          <p:val>
                                            <p:strVal val="#ppt_w"/>
                                          </p:val>
                                        </p:tav>
                                      </p:tavLst>
                                    </p:anim>
                                    <p:anim calcmode="lin" valueType="num">
                                      <p:cBhvr>
                                        <p:cTn id="40" dur="1000" fill="hold"/>
                                        <p:tgtEl>
                                          <p:spTgt spid="421899"/>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421899"/>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421899"/>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421899"/>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421899"/>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421904"/>
                                        </p:tgtEl>
                                        <p:attrNameLst>
                                          <p:attrName>style.visibility</p:attrName>
                                        </p:attrNameLst>
                                      </p:cBhvr>
                                      <p:to>
                                        <p:strVal val="visible"/>
                                      </p:to>
                                    </p:set>
                                    <p:animEffect transition="in" filter="wipe(up)">
                                      <p:cBhvr>
                                        <p:cTn id="47" dur="500"/>
                                        <p:tgtEl>
                                          <p:spTgt spid="4219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1902" grpId="0" animBg="1"/>
      <p:bldP spid="421903" grpId="0" animBg="1"/>
      <p:bldP spid="42190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p:cNvSpPr>
            <a:spLocks noGrp="1" noChangeArrowheads="1"/>
          </p:cNvSpPr>
          <p:nvPr>
            <p:ph type="title"/>
          </p:nvPr>
        </p:nvSpPr>
        <p:spPr/>
        <p:txBody>
          <a:bodyPr>
            <a:normAutofit fontScale="90000"/>
          </a:bodyPr>
          <a:lstStyle/>
          <a:p>
            <a:r>
              <a:rPr lang="zh-TW" altLang="en-US" sz="3600" dirty="0"/>
              <a:t>發展有效</a:t>
            </a:r>
            <a:r>
              <a:rPr lang="zh-TW" altLang="en-US" sz="3600" dirty="0" smtClean="0"/>
              <a:t>的</a:t>
            </a:r>
            <a:r>
              <a:rPr lang="zh-TW" altLang="en-US" sz="3600" dirty="0" smtClean="0"/>
              <a:t>創意</a:t>
            </a:r>
            <a:r>
              <a:rPr lang="zh-TW" altLang="en-US" sz="3600" dirty="0" smtClean="0"/>
              <a:t>服務</a:t>
            </a:r>
            <a:r>
              <a:rPr lang="zh-TW" altLang="en-US" sz="3600" dirty="0"/>
              <a:t>行銷策略之架構圖：</a:t>
            </a:r>
            <a:br>
              <a:rPr lang="zh-TW" altLang="en-US" sz="3600" dirty="0"/>
            </a:br>
            <a:r>
              <a:rPr lang="zh-TW" altLang="en-US" sz="3600" dirty="0"/>
              <a:t>第一部份</a:t>
            </a:r>
          </a:p>
        </p:txBody>
      </p:sp>
      <p:grpSp>
        <p:nvGrpSpPr>
          <p:cNvPr id="423939" name="Group 3"/>
          <p:cNvGrpSpPr>
            <a:grpSpLocks/>
          </p:cNvGrpSpPr>
          <p:nvPr/>
        </p:nvGrpSpPr>
        <p:grpSpPr bwMode="auto">
          <a:xfrm>
            <a:off x="330200" y="1414463"/>
            <a:ext cx="8534400" cy="4876800"/>
            <a:chOff x="208" y="864"/>
            <a:chExt cx="5376" cy="3072"/>
          </a:xfrm>
        </p:grpSpPr>
        <p:sp>
          <p:nvSpPr>
            <p:cNvPr id="423940" name="AutoShape 4"/>
            <p:cNvSpPr>
              <a:spLocks noChangeArrowheads="1"/>
            </p:cNvSpPr>
            <p:nvPr/>
          </p:nvSpPr>
          <p:spPr bwMode="auto">
            <a:xfrm>
              <a:off x="208" y="864"/>
              <a:ext cx="5376" cy="3072"/>
            </a:xfrm>
            <a:prstGeom prst="octagon">
              <a:avLst>
                <a:gd name="adj" fmla="val 29287"/>
              </a:avLst>
            </a:prstGeom>
            <a:solidFill>
              <a:srgbClr val="3366FF">
                <a:alpha val="20000"/>
              </a:srgbClr>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ctr">
                <a:lnSpc>
                  <a:spcPct val="95000"/>
                </a:lnSpc>
                <a:buClr>
                  <a:srgbClr val="CC9900"/>
                </a:buClr>
                <a:buSzPct val="150000"/>
                <a:buFont typeface="Wingdings" pitchFamily="2" charset="2"/>
                <a:buNone/>
              </a:pPr>
              <a:endParaRPr kumimoji="0" lang="zh-TW" altLang="zh-TW" i="1">
                <a:solidFill>
                  <a:srgbClr val="000000"/>
                </a:solidFill>
                <a:latin typeface="標楷體" pitchFamily="65" charset="-120"/>
                <a:ea typeface="標楷體" pitchFamily="65" charset="-120"/>
              </a:endParaRPr>
            </a:p>
          </p:txBody>
        </p:sp>
        <p:sp>
          <p:nvSpPr>
            <p:cNvPr id="423941" name="Rectangle 5"/>
            <p:cNvSpPr>
              <a:spLocks noChangeArrowheads="1"/>
            </p:cNvSpPr>
            <p:nvPr/>
          </p:nvSpPr>
          <p:spPr bwMode="auto">
            <a:xfrm>
              <a:off x="1066" y="985"/>
              <a:ext cx="3723" cy="240"/>
            </a:xfrm>
            <a:prstGeom prst="rect">
              <a:avLst/>
            </a:prstGeom>
            <a:noFill/>
            <a:ln>
              <a:noFill/>
            </a:ln>
            <a:effectLst/>
            <a:extLst>
              <a:ext uri="{909E8E84-426E-40DD-AFC4-6F175D3DCCD1}">
                <a14:hiddenFill xmlns:a14="http://schemas.microsoft.com/office/drawing/2010/main">
                  <a:gradFill rotWithShape="1">
                    <a:gsLst>
                      <a:gs pos="0">
                        <a:srgbClr val="FAF7EC">
                          <a:gamma/>
                          <a:shade val="96078"/>
                          <a:invGamma/>
                        </a:srgbClr>
                      </a:gs>
                      <a:gs pos="100000">
                        <a:srgbClr val="FAF7EC">
                          <a:alpha val="39999"/>
                        </a:srgbClr>
                      </a:gs>
                    </a:gsLst>
                    <a:lin ang="5400000" scaled="1"/>
                  </a:gradFill>
                </a14:hiddenFill>
              </a:ext>
              <a:ext uri="{91240B29-F687-4F45-9708-019B960494DF}">
                <a14:hiddenLine xmlns:a14="http://schemas.microsoft.com/office/drawing/2010/main" w="9525" algn="ctr">
                  <a:solidFill>
                    <a:srgbClr val="CC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ctr">
                <a:lnSpc>
                  <a:spcPct val="95000"/>
                </a:lnSpc>
                <a:spcBef>
                  <a:spcPct val="50000"/>
                </a:spcBef>
                <a:buClr>
                  <a:srgbClr val="CC9900"/>
                </a:buClr>
                <a:buSzPct val="150000"/>
                <a:buFont typeface="Wingdings" pitchFamily="2" charset="2"/>
                <a:buNone/>
              </a:pPr>
              <a:r>
                <a:rPr kumimoji="0" lang="en-US" altLang="zh-TW" sz="2000">
                  <a:solidFill>
                    <a:srgbClr val="000000"/>
                  </a:solidFill>
                  <a:latin typeface="標楷體" pitchFamily="65" charset="-120"/>
                  <a:ea typeface="標楷體" pitchFamily="65" charset="-120"/>
                </a:rPr>
                <a:t>Ⅰ</a:t>
              </a:r>
              <a:r>
                <a:rPr kumimoji="0" lang="zh-TW" altLang="zh-TW" sz="2000">
                  <a:solidFill>
                    <a:srgbClr val="000000"/>
                  </a:solidFill>
                  <a:latin typeface="標楷體" pitchFamily="65" charset="-120"/>
                  <a:ea typeface="標楷體" pitchFamily="65" charset="-120"/>
                </a:rPr>
                <a:t>：</a:t>
              </a:r>
              <a:r>
                <a:rPr kumimoji="0" lang="zh-TW" altLang="en-US" sz="2000">
                  <a:solidFill>
                    <a:srgbClr val="000000"/>
                  </a:solidFill>
                  <a:latin typeface="標楷體" pitchFamily="65" charset="-120"/>
                  <a:ea typeface="標楷體" pitchFamily="65" charset="-120"/>
                </a:rPr>
                <a:t>瞭解顧客需求、決策與服務接觸中的行為</a:t>
              </a:r>
              <a:r>
                <a:rPr kumimoji="0" lang="zh-TW" altLang="en-US" sz="2000" i="1">
                  <a:solidFill>
                    <a:srgbClr val="000000"/>
                  </a:solidFill>
                  <a:latin typeface="標楷體" pitchFamily="65" charset="-120"/>
                  <a:ea typeface="標楷體" pitchFamily="65" charset="-120"/>
                </a:rPr>
                <a:t> </a:t>
              </a:r>
              <a:endParaRPr kumimoji="0" lang="zh-TW" altLang="en-US" sz="2000">
                <a:solidFill>
                  <a:srgbClr val="000000"/>
                </a:solidFill>
                <a:latin typeface="標楷體" pitchFamily="65" charset="-120"/>
                <a:ea typeface="標楷體" pitchFamily="65" charset="-120"/>
              </a:endParaRPr>
            </a:p>
          </p:txBody>
        </p:sp>
        <p:sp>
          <p:nvSpPr>
            <p:cNvPr id="423942" name="Text Box 6"/>
            <p:cNvSpPr txBox="1">
              <a:spLocks noChangeArrowheads="1"/>
            </p:cNvSpPr>
            <p:nvPr/>
          </p:nvSpPr>
          <p:spPr bwMode="auto">
            <a:xfrm>
              <a:off x="1273" y="1594"/>
              <a:ext cx="3354" cy="240"/>
            </a:xfrm>
            <a:prstGeom prst="rect">
              <a:avLst/>
            </a:prstGeom>
            <a:noFill/>
            <a:ln>
              <a:noFill/>
            </a:ln>
            <a:effectLst/>
            <a:extLst>
              <a:ext uri="{909E8E84-426E-40DD-AFC4-6F175D3DCCD1}">
                <a14:hiddenFill xmlns:a14="http://schemas.microsoft.com/office/drawing/2010/main">
                  <a:gradFill rotWithShape="1">
                    <a:gsLst>
                      <a:gs pos="0">
                        <a:srgbClr val="FAF7EC">
                          <a:gamma/>
                          <a:shade val="96078"/>
                          <a:invGamma/>
                        </a:srgbClr>
                      </a:gs>
                      <a:gs pos="100000">
                        <a:srgbClr val="FAF7EC">
                          <a:alpha val="39999"/>
                        </a:srgbClr>
                      </a:gs>
                    </a:gsLst>
                    <a:lin ang="5400000" scaled="1"/>
                  </a:gradFill>
                </a14:hiddenFill>
              </a:ext>
              <a:ext uri="{91240B29-F687-4F45-9708-019B960494DF}">
                <a14:hiddenLine xmlns:a14="http://schemas.microsoft.com/office/drawing/2010/main" w="9525" algn="ctr">
                  <a:solidFill>
                    <a:srgbClr val="CC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ctr">
                <a:lnSpc>
                  <a:spcPct val="95000"/>
                </a:lnSpc>
                <a:spcBef>
                  <a:spcPct val="50000"/>
                </a:spcBef>
                <a:buClr>
                  <a:srgbClr val="CC9900"/>
                </a:buClr>
                <a:buSzPct val="150000"/>
                <a:buFont typeface="Wingdings" pitchFamily="2" charset="2"/>
                <a:buNone/>
              </a:pPr>
              <a:r>
                <a:rPr kumimoji="0" lang="zh-TW" altLang="en-US" sz="2000">
                  <a:solidFill>
                    <a:srgbClr val="000099"/>
                  </a:solidFill>
                  <a:latin typeface="標楷體" pitchFamily="65" charset="-120"/>
                  <a:ea typeface="標楷體" pitchFamily="65" charset="-120"/>
                </a:rPr>
                <a:t>服務間差異影響消費者行為</a:t>
              </a:r>
            </a:p>
          </p:txBody>
        </p:sp>
        <p:sp>
          <p:nvSpPr>
            <p:cNvPr id="423943" name="Text Box 7"/>
            <p:cNvSpPr txBox="1">
              <a:spLocks noChangeArrowheads="1"/>
            </p:cNvSpPr>
            <p:nvPr/>
          </p:nvSpPr>
          <p:spPr bwMode="auto">
            <a:xfrm>
              <a:off x="1243" y="1968"/>
              <a:ext cx="3354" cy="240"/>
            </a:xfrm>
            <a:prstGeom prst="rect">
              <a:avLst/>
            </a:prstGeom>
            <a:noFill/>
            <a:ln>
              <a:noFill/>
            </a:ln>
            <a:effectLst/>
            <a:extLst>
              <a:ext uri="{909E8E84-426E-40DD-AFC4-6F175D3DCCD1}">
                <a14:hiddenFill xmlns:a14="http://schemas.microsoft.com/office/drawing/2010/main">
                  <a:gradFill rotWithShape="1">
                    <a:gsLst>
                      <a:gs pos="0">
                        <a:srgbClr val="FAF7EC">
                          <a:gamma/>
                          <a:shade val="96078"/>
                          <a:invGamma/>
                        </a:srgbClr>
                      </a:gs>
                      <a:gs pos="100000">
                        <a:srgbClr val="FAF7EC">
                          <a:alpha val="39999"/>
                        </a:srgbClr>
                      </a:gs>
                    </a:gsLst>
                    <a:lin ang="5400000" scaled="1"/>
                  </a:gradFill>
                </a14:hiddenFill>
              </a:ext>
              <a:ext uri="{91240B29-F687-4F45-9708-019B960494DF}">
                <a14:hiddenLine xmlns:a14="http://schemas.microsoft.com/office/drawing/2010/main" w="9525" algn="ctr">
                  <a:solidFill>
                    <a:srgbClr val="CC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ctr">
                <a:lnSpc>
                  <a:spcPct val="95000"/>
                </a:lnSpc>
                <a:spcBef>
                  <a:spcPct val="50000"/>
                </a:spcBef>
                <a:buClr>
                  <a:srgbClr val="CC9900"/>
                </a:buClr>
                <a:buSzPct val="150000"/>
                <a:buFont typeface="Wingdings" pitchFamily="2" charset="2"/>
                <a:buNone/>
              </a:pPr>
              <a:r>
                <a:rPr kumimoji="0" lang="zh-TW" altLang="en-US" sz="2000">
                  <a:solidFill>
                    <a:srgbClr val="000000"/>
                  </a:solidFill>
                  <a:latin typeface="標楷體" pitchFamily="65" charset="-120"/>
                  <a:ea typeface="標楷體" pitchFamily="65" charset="-120"/>
                </a:rPr>
                <a:t>服務消費的三階段模式</a:t>
              </a:r>
            </a:p>
          </p:txBody>
        </p:sp>
        <p:sp>
          <p:nvSpPr>
            <p:cNvPr id="423944" name="Text Box 8"/>
            <p:cNvSpPr txBox="1">
              <a:spLocks noChangeArrowheads="1"/>
            </p:cNvSpPr>
            <p:nvPr/>
          </p:nvSpPr>
          <p:spPr bwMode="auto">
            <a:xfrm>
              <a:off x="737" y="2194"/>
              <a:ext cx="1783" cy="612"/>
            </a:xfrm>
            <a:prstGeom prst="rect">
              <a:avLst/>
            </a:prstGeom>
            <a:solidFill>
              <a:srgbClr val="3366FF">
                <a:alpha val="20000"/>
              </a:srgbClr>
            </a:solidFill>
            <a:ln w="12700"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ctr">
                <a:lnSpc>
                  <a:spcPct val="95000"/>
                </a:lnSpc>
                <a:spcBef>
                  <a:spcPct val="50000"/>
                </a:spcBef>
                <a:buClr>
                  <a:srgbClr val="CC9900"/>
                </a:buClr>
                <a:buSzPct val="150000"/>
                <a:buFont typeface="Wingdings" pitchFamily="2" charset="2"/>
                <a:buNone/>
              </a:pPr>
              <a:r>
                <a:rPr kumimoji="0" lang="zh-TW" altLang="en-US" sz="2000">
                  <a:solidFill>
                    <a:srgbClr val="000000"/>
                  </a:solidFill>
                  <a:latin typeface="標楷體" pitchFamily="65" charset="-120"/>
                  <a:ea typeface="標楷體" pitchFamily="65" charset="-120"/>
                </a:rPr>
                <a:t>購買前階段：資訊搜尋，可能方案評估，</a:t>
              </a:r>
              <a:br>
                <a:rPr kumimoji="0" lang="zh-TW" altLang="en-US" sz="2000">
                  <a:solidFill>
                    <a:srgbClr val="000000"/>
                  </a:solidFill>
                  <a:latin typeface="標楷體" pitchFamily="65" charset="-120"/>
                  <a:ea typeface="標楷體" pitchFamily="65" charset="-120"/>
                </a:rPr>
              </a:br>
              <a:r>
                <a:rPr kumimoji="0" lang="zh-TW" altLang="en-US" sz="2000">
                  <a:solidFill>
                    <a:srgbClr val="000000"/>
                  </a:solidFill>
                  <a:latin typeface="標楷體" pitchFamily="65" charset="-120"/>
                  <a:ea typeface="標楷體" pitchFamily="65" charset="-120"/>
                </a:rPr>
                <a:t>決策</a:t>
              </a:r>
            </a:p>
          </p:txBody>
        </p:sp>
        <p:sp>
          <p:nvSpPr>
            <p:cNvPr id="423945" name="Text Box 9"/>
            <p:cNvSpPr txBox="1">
              <a:spLocks noChangeArrowheads="1"/>
            </p:cNvSpPr>
            <p:nvPr/>
          </p:nvSpPr>
          <p:spPr bwMode="auto">
            <a:xfrm>
              <a:off x="3314" y="2197"/>
              <a:ext cx="1783" cy="612"/>
            </a:xfrm>
            <a:prstGeom prst="rect">
              <a:avLst/>
            </a:prstGeom>
            <a:solidFill>
              <a:srgbClr val="3366FF">
                <a:alpha val="20000"/>
              </a:srgbClr>
            </a:solidFill>
            <a:ln w="12700"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ctr">
                <a:lnSpc>
                  <a:spcPct val="95000"/>
                </a:lnSpc>
                <a:spcBef>
                  <a:spcPct val="50000"/>
                </a:spcBef>
                <a:buClr>
                  <a:srgbClr val="CC9900"/>
                </a:buClr>
                <a:buSzPct val="150000"/>
                <a:buFont typeface="Wingdings" pitchFamily="2" charset="2"/>
                <a:buNone/>
              </a:pPr>
              <a:r>
                <a:rPr kumimoji="0" lang="zh-TW" altLang="en-US" sz="2000">
                  <a:solidFill>
                    <a:srgbClr val="000000"/>
                  </a:solidFill>
                  <a:latin typeface="標楷體" pitchFamily="65" charset="-120"/>
                  <a:ea typeface="標楷體" pitchFamily="65" charset="-120"/>
                </a:rPr>
                <a:t>服務接觸階段：高度接觸</a:t>
              </a:r>
              <a:r>
                <a:rPr kumimoji="0" lang="en-US" altLang="zh-TW" sz="2000">
                  <a:solidFill>
                    <a:srgbClr val="000000"/>
                  </a:solidFill>
                  <a:latin typeface="標楷體" pitchFamily="65" charset="-120"/>
                  <a:ea typeface="標楷體" pitchFamily="65" charset="-120"/>
                </a:rPr>
                <a:t>vs.</a:t>
              </a:r>
              <a:r>
                <a:rPr kumimoji="0" lang="zh-TW" altLang="en-US" sz="2000">
                  <a:solidFill>
                    <a:srgbClr val="000000"/>
                  </a:solidFill>
                  <a:latin typeface="標楷體" pitchFamily="65" charset="-120"/>
                  <a:ea typeface="標楷體" pitchFamily="65" charset="-120"/>
                </a:rPr>
                <a:t>低度接觸通路的</a:t>
              </a:r>
              <a:br>
                <a:rPr kumimoji="0" lang="zh-TW" altLang="en-US" sz="2000">
                  <a:solidFill>
                    <a:srgbClr val="000000"/>
                  </a:solidFill>
                  <a:latin typeface="標楷體" pitchFamily="65" charset="-120"/>
                  <a:ea typeface="標楷體" pitchFamily="65" charset="-120"/>
                </a:rPr>
              </a:br>
              <a:r>
                <a:rPr kumimoji="0" lang="zh-TW" altLang="en-US" sz="2000">
                  <a:solidFill>
                    <a:srgbClr val="000000"/>
                  </a:solidFill>
                  <a:latin typeface="標楷體" pitchFamily="65" charset="-120"/>
                  <a:ea typeface="標楷體" pitchFamily="65" charset="-120"/>
                </a:rPr>
                <a:t>角色</a:t>
              </a:r>
            </a:p>
          </p:txBody>
        </p:sp>
        <p:sp>
          <p:nvSpPr>
            <p:cNvPr id="423946" name="Text Box 10"/>
            <p:cNvSpPr txBox="1">
              <a:spLocks noChangeArrowheads="1"/>
            </p:cNvSpPr>
            <p:nvPr/>
          </p:nvSpPr>
          <p:spPr bwMode="auto">
            <a:xfrm>
              <a:off x="2009" y="2905"/>
              <a:ext cx="1783" cy="430"/>
            </a:xfrm>
            <a:prstGeom prst="rect">
              <a:avLst/>
            </a:prstGeom>
            <a:solidFill>
              <a:srgbClr val="3366FF">
                <a:alpha val="20000"/>
              </a:srgbClr>
            </a:solidFill>
            <a:ln w="12700"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ctr">
                <a:lnSpc>
                  <a:spcPct val="95000"/>
                </a:lnSpc>
                <a:spcBef>
                  <a:spcPct val="50000"/>
                </a:spcBef>
                <a:buClr>
                  <a:srgbClr val="CC9900"/>
                </a:buClr>
                <a:buSzPct val="150000"/>
                <a:buFont typeface="Wingdings" pitchFamily="2" charset="2"/>
                <a:buNone/>
              </a:pPr>
              <a:r>
                <a:rPr kumimoji="0" lang="zh-TW" altLang="en-US" sz="2000">
                  <a:solidFill>
                    <a:srgbClr val="000000"/>
                  </a:solidFill>
                  <a:latin typeface="標楷體" pitchFamily="65" charset="-120"/>
                  <a:ea typeface="標楷體" pitchFamily="65" charset="-120"/>
                </a:rPr>
                <a:t>接觸後階段：相對於期望之評估，未來意向</a:t>
              </a:r>
            </a:p>
          </p:txBody>
        </p:sp>
        <p:sp>
          <p:nvSpPr>
            <p:cNvPr id="423947" name="Line 11"/>
            <p:cNvSpPr>
              <a:spLocks noChangeShapeType="1"/>
            </p:cNvSpPr>
            <p:nvPr/>
          </p:nvSpPr>
          <p:spPr bwMode="auto">
            <a:xfrm>
              <a:off x="2588" y="2424"/>
              <a:ext cx="616" cy="0"/>
            </a:xfrm>
            <a:prstGeom prst="line">
              <a:avLst/>
            </a:prstGeom>
            <a:noFill/>
            <a:ln w="28575">
              <a:solidFill>
                <a:srgbClr val="33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grpSp>
          <p:nvGrpSpPr>
            <p:cNvPr id="423948" name="Group 12"/>
            <p:cNvGrpSpPr>
              <a:grpSpLocks/>
            </p:cNvGrpSpPr>
            <p:nvPr/>
          </p:nvGrpSpPr>
          <p:grpSpPr bwMode="auto">
            <a:xfrm>
              <a:off x="3977" y="2809"/>
              <a:ext cx="616" cy="352"/>
              <a:chOff x="3969" y="3043"/>
              <a:chExt cx="616" cy="352"/>
            </a:xfrm>
          </p:grpSpPr>
          <p:sp>
            <p:nvSpPr>
              <p:cNvPr id="423949" name="Line 13"/>
              <p:cNvSpPr>
                <a:spLocks noChangeShapeType="1"/>
              </p:cNvSpPr>
              <p:nvPr/>
            </p:nvSpPr>
            <p:spPr bwMode="auto">
              <a:xfrm>
                <a:off x="4583" y="3043"/>
                <a:ext cx="0" cy="352"/>
              </a:xfrm>
              <a:prstGeom prst="line">
                <a:avLst/>
              </a:prstGeom>
              <a:noFill/>
              <a:ln w="2857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23950" name="Line 14"/>
              <p:cNvSpPr>
                <a:spLocks noChangeShapeType="1"/>
              </p:cNvSpPr>
              <p:nvPr/>
            </p:nvSpPr>
            <p:spPr bwMode="auto">
              <a:xfrm>
                <a:off x="3969" y="3386"/>
                <a:ext cx="616" cy="0"/>
              </a:xfrm>
              <a:prstGeom prst="line">
                <a:avLst/>
              </a:prstGeom>
              <a:noFill/>
              <a:ln w="28575">
                <a:solidFill>
                  <a:srgbClr val="3366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grpSp>
        <p:sp>
          <p:nvSpPr>
            <p:cNvPr id="423951" name="AutoShape 15"/>
            <p:cNvSpPr>
              <a:spLocks noChangeArrowheads="1"/>
            </p:cNvSpPr>
            <p:nvPr/>
          </p:nvSpPr>
          <p:spPr bwMode="auto">
            <a:xfrm>
              <a:off x="580" y="1872"/>
              <a:ext cx="4633" cy="1590"/>
            </a:xfrm>
            <a:prstGeom prst="roundRect">
              <a:avLst>
                <a:gd name="adj" fmla="val 16667"/>
              </a:avLst>
            </a:prstGeom>
            <a:noFill/>
            <a:ln w="9525" algn="ctr">
              <a:solidFill>
                <a:srgbClr val="3366FF"/>
              </a:solidFill>
              <a:round/>
              <a:headEnd/>
              <a:tailEnd/>
            </a:ln>
            <a:effectLst/>
            <a:extLst>
              <a:ext uri="{909E8E84-426E-40DD-AFC4-6F175D3DCCD1}">
                <a14:hiddenFill xmlns:a14="http://schemas.microsoft.com/office/drawing/2010/main">
                  <a:solidFill>
                    <a:srgbClr val="FAF7EC">
                      <a:alpha val="39999"/>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23952" name="Text Box 16"/>
            <p:cNvSpPr txBox="1">
              <a:spLocks noChangeArrowheads="1"/>
            </p:cNvSpPr>
            <p:nvPr/>
          </p:nvSpPr>
          <p:spPr bwMode="auto">
            <a:xfrm>
              <a:off x="2743" y="1225"/>
              <a:ext cx="116" cy="245"/>
            </a:xfrm>
            <a:prstGeom prst="rect">
              <a:avLst/>
            </a:prstGeom>
            <a:noFill/>
            <a:ln>
              <a:noFill/>
            </a:ln>
            <a:effectLst/>
            <a:extLst>
              <a:ext uri="{909E8E84-426E-40DD-AFC4-6F175D3DCCD1}">
                <a14:hiddenFill xmlns:a14="http://schemas.microsoft.com/office/drawing/2010/main">
                  <a:gradFill rotWithShape="1">
                    <a:gsLst>
                      <a:gs pos="0">
                        <a:srgbClr val="FAF7EC">
                          <a:gamma/>
                          <a:shade val="96078"/>
                          <a:invGamma/>
                        </a:srgbClr>
                      </a:gs>
                      <a:gs pos="100000">
                        <a:srgbClr val="FAF7EC">
                          <a:alpha val="39999"/>
                        </a:srgbClr>
                      </a:gs>
                    </a:gsLst>
                    <a:lin ang="5400000" scaled="1"/>
                  </a:gradFill>
                </a14:hiddenFill>
              </a:ext>
              <a:ext uri="{91240B29-F687-4F45-9708-019B960494DF}">
                <a14:hiddenLine xmlns:a14="http://schemas.microsoft.com/office/drawing/2010/main" w="9525" algn="ctr">
                  <a:solidFill>
                    <a:srgbClr val="CC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ctr">
                <a:lnSpc>
                  <a:spcPct val="95000"/>
                </a:lnSpc>
                <a:buClr>
                  <a:srgbClr val="CC9900"/>
                </a:buClr>
                <a:buSzPct val="150000"/>
                <a:buFont typeface="Wingdings" pitchFamily="2" charset="2"/>
                <a:buNone/>
              </a:pPr>
              <a:endParaRPr kumimoji="0" lang="zh-TW" altLang="en-US" sz="2000" i="1" dirty="0">
                <a:solidFill>
                  <a:srgbClr val="000000"/>
                </a:solidFill>
                <a:latin typeface="標楷體" pitchFamily="65" charset="-120"/>
                <a:ea typeface="標楷體" pitchFamily="65" charset="-120"/>
              </a:endParaRPr>
            </a:p>
          </p:txBody>
        </p:sp>
      </p:grpSp>
    </p:spTree>
    <p:extLst>
      <p:ext uri="{BB962C8B-B14F-4D97-AF65-F5344CB8AC3E}">
        <p14:creationId xmlns:p14="http://schemas.microsoft.com/office/powerpoint/2010/main" val="4854000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Grp="1" noChangeArrowheads="1"/>
          </p:cNvSpPr>
          <p:nvPr>
            <p:ph type="title"/>
          </p:nvPr>
        </p:nvSpPr>
        <p:spPr/>
        <p:txBody>
          <a:bodyPr>
            <a:normAutofit fontScale="90000"/>
          </a:bodyPr>
          <a:lstStyle/>
          <a:p>
            <a:r>
              <a:rPr lang="zh-TW" altLang="en-US" sz="3600"/>
              <a:t>擬定有效的服務行銷策略之架構圖：</a:t>
            </a:r>
            <a:br>
              <a:rPr lang="zh-TW" altLang="en-US" sz="3600"/>
            </a:br>
            <a:r>
              <a:rPr lang="zh-TW" altLang="en-US" sz="3600"/>
              <a:t>第二部份</a:t>
            </a:r>
          </a:p>
        </p:txBody>
      </p:sp>
      <p:grpSp>
        <p:nvGrpSpPr>
          <p:cNvPr id="425987" name="Group 3"/>
          <p:cNvGrpSpPr>
            <a:grpSpLocks/>
          </p:cNvGrpSpPr>
          <p:nvPr/>
        </p:nvGrpSpPr>
        <p:grpSpPr bwMode="auto">
          <a:xfrm>
            <a:off x="242888" y="1385888"/>
            <a:ext cx="8662987" cy="4953000"/>
            <a:chOff x="144" y="864"/>
            <a:chExt cx="5457" cy="3120"/>
          </a:xfrm>
        </p:grpSpPr>
        <p:sp>
          <p:nvSpPr>
            <p:cNvPr id="425988" name="AutoShape 4"/>
            <p:cNvSpPr>
              <a:spLocks noChangeArrowheads="1"/>
            </p:cNvSpPr>
            <p:nvPr/>
          </p:nvSpPr>
          <p:spPr bwMode="auto">
            <a:xfrm>
              <a:off x="144" y="864"/>
              <a:ext cx="5457" cy="3120"/>
            </a:xfrm>
            <a:prstGeom prst="octagon">
              <a:avLst>
                <a:gd name="adj" fmla="val 29287"/>
              </a:avLst>
            </a:prstGeom>
            <a:solidFill>
              <a:schemeClr val="hlink">
                <a:alpha val="28999"/>
              </a:schemeClr>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25989" name="Oval 5"/>
            <p:cNvSpPr>
              <a:spLocks noChangeArrowheads="1"/>
            </p:cNvSpPr>
            <p:nvPr/>
          </p:nvSpPr>
          <p:spPr bwMode="auto">
            <a:xfrm>
              <a:off x="356" y="1399"/>
              <a:ext cx="5125" cy="1865"/>
            </a:xfrm>
            <a:prstGeom prst="ellipse">
              <a:avLst/>
            </a:prstGeom>
            <a:solidFill>
              <a:schemeClr val="bg1">
                <a:alpha val="45000"/>
              </a:schemeClr>
            </a:solidFill>
            <a:ln w="19050" algn="ctr">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25990" name="Text Box 6"/>
            <p:cNvSpPr txBox="1">
              <a:spLocks noChangeArrowheads="1"/>
            </p:cNvSpPr>
            <p:nvPr/>
          </p:nvSpPr>
          <p:spPr bwMode="auto">
            <a:xfrm>
              <a:off x="1636" y="912"/>
              <a:ext cx="2548" cy="245"/>
            </a:xfrm>
            <a:prstGeom prst="rect">
              <a:avLst/>
            </a:prstGeom>
            <a:noFill/>
            <a:ln>
              <a:noFill/>
            </a:ln>
            <a:effectLst/>
            <a:extLst>
              <a:ext uri="{909E8E84-426E-40DD-AFC4-6F175D3DCCD1}">
                <a14:hiddenFill xmlns:a14="http://schemas.microsoft.com/office/drawing/2010/main">
                  <a:gradFill rotWithShape="1">
                    <a:gsLst>
                      <a:gs pos="0">
                        <a:srgbClr val="FAF7EC">
                          <a:gamma/>
                          <a:shade val="96078"/>
                          <a:invGamma/>
                        </a:srgbClr>
                      </a:gs>
                      <a:gs pos="100000">
                        <a:srgbClr val="FAF7EC">
                          <a:alpha val="39999"/>
                        </a:srgbClr>
                      </a:gs>
                    </a:gsLst>
                    <a:lin ang="5400000" scaled="1"/>
                  </a:gradFill>
                </a14:hiddenFill>
              </a:ext>
              <a:ext uri="{91240B29-F687-4F45-9708-019B960494DF}">
                <a14:hiddenLine xmlns:a14="http://schemas.microsoft.com/office/drawing/2010/main" w="9525" algn="ctr">
                  <a:solidFill>
                    <a:srgbClr val="CC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ctr">
                <a:lnSpc>
                  <a:spcPct val="95000"/>
                </a:lnSpc>
                <a:spcBef>
                  <a:spcPct val="50000"/>
                </a:spcBef>
                <a:buClr>
                  <a:srgbClr val="CC9900"/>
                </a:buClr>
                <a:buSzPct val="150000"/>
                <a:buFont typeface="Wingdings" pitchFamily="2" charset="2"/>
                <a:buNone/>
              </a:pPr>
              <a:r>
                <a:rPr kumimoji="0" lang="en-US" altLang="zh-TW" sz="2000" dirty="0">
                  <a:solidFill>
                    <a:srgbClr val="000000"/>
                  </a:solidFill>
                  <a:latin typeface="標楷體" pitchFamily="65" charset="-120"/>
                  <a:ea typeface="標楷體" pitchFamily="65" charset="-120"/>
                </a:rPr>
                <a:t>Ⅱ</a:t>
              </a:r>
              <a:r>
                <a:rPr kumimoji="0" lang="zh-TW" altLang="en-US" sz="2000" dirty="0">
                  <a:solidFill>
                    <a:srgbClr val="000000"/>
                  </a:solidFill>
                  <a:latin typeface="標楷體" pitchFamily="65" charset="-120"/>
                  <a:ea typeface="標楷體" pitchFamily="65" charset="-120"/>
                </a:rPr>
                <a:t>：建構服務</a:t>
              </a:r>
              <a:r>
                <a:rPr kumimoji="0" lang="zh-TW" altLang="en-US" sz="2000" dirty="0" smtClean="0">
                  <a:solidFill>
                    <a:srgbClr val="000000"/>
                  </a:solidFill>
                  <a:latin typeface="標楷體" pitchFamily="65" charset="-120"/>
                  <a:ea typeface="標楷體" pitchFamily="65" charset="-120"/>
                </a:rPr>
                <a:t>模式</a:t>
              </a:r>
              <a:endParaRPr kumimoji="0" lang="zh-TW" altLang="en-US" sz="2000" dirty="0">
                <a:solidFill>
                  <a:srgbClr val="000000"/>
                </a:solidFill>
                <a:latin typeface="標楷體" pitchFamily="65" charset="-120"/>
                <a:ea typeface="標楷體" pitchFamily="65" charset="-120"/>
              </a:endParaRPr>
            </a:p>
          </p:txBody>
        </p:sp>
        <p:sp>
          <p:nvSpPr>
            <p:cNvPr id="425991" name="Text Box 7"/>
            <p:cNvSpPr txBox="1">
              <a:spLocks noChangeArrowheads="1"/>
            </p:cNvSpPr>
            <p:nvPr/>
          </p:nvSpPr>
          <p:spPr bwMode="auto">
            <a:xfrm>
              <a:off x="846" y="1792"/>
              <a:ext cx="1987" cy="424"/>
            </a:xfrm>
            <a:prstGeom prst="rect">
              <a:avLst/>
            </a:prstGeom>
            <a:solidFill>
              <a:schemeClr val="hlink">
                <a:alpha val="24001"/>
              </a:schemeClr>
            </a:solidFill>
            <a:ln w="3175" algn="ctr">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ctr">
                <a:lnSpc>
                  <a:spcPct val="95000"/>
                </a:lnSpc>
                <a:spcBef>
                  <a:spcPct val="50000"/>
                </a:spcBef>
                <a:buClr>
                  <a:srgbClr val="CC9900"/>
                </a:buClr>
                <a:buSzPct val="150000"/>
                <a:buFont typeface="Wingdings" pitchFamily="2" charset="2"/>
                <a:buNone/>
              </a:pPr>
              <a:r>
                <a:rPr kumimoji="0" lang="zh-TW" altLang="en-US" sz="2000">
                  <a:solidFill>
                    <a:srgbClr val="000000"/>
                  </a:solidFill>
                  <a:latin typeface="標楷體" pitchFamily="65" charset="-120"/>
                  <a:ea typeface="標楷體" pitchFamily="65" charset="-120"/>
                </a:rPr>
                <a:t>發展服務觀念：核心與附屬元素</a:t>
              </a:r>
            </a:p>
          </p:txBody>
        </p:sp>
        <p:sp>
          <p:nvSpPr>
            <p:cNvPr id="425992" name="Text Box 8"/>
            <p:cNvSpPr txBox="1">
              <a:spLocks noChangeArrowheads="1"/>
            </p:cNvSpPr>
            <p:nvPr/>
          </p:nvSpPr>
          <p:spPr bwMode="auto">
            <a:xfrm>
              <a:off x="3100" y="1792"/>
              <a:ext cx="1884" cy="424"/>
            </a:xfrm>
            <a:prstGeom prst="rect">
              <a:avLst/>
            </a:prstGeom>
            <a:solidFill>
              <a:schemeClr val="hlink">
                <a:alpha val="24001"/>
              </a:schemeClr>
            </a:solidFill>
            <a:ln w="3175" algn="ctr">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ctr">
                <a:lnSpc>
                  <a:spcPct val="95000"/>
                </a:lnSpc>
                <a:spcBef>
                  <a:spcPct val="50000"/>
                </a:spcBef>
                <a:buClr>
                  <a:srgbClr val="CC9900"/>
                </a:buClr>
                <a:buSzPct val="150000"/>
                <a:buFont typeface="Wingdings" pitchFamily="2" charset="2"/>
                <a:buNone/>
              </a:pPr>
              <a:r>
                <a:rPr kumimoji="0" lang="zh-TW" altLang="en-US" sz="2000">
                  <a:solidFill>
                    <a:srgbClr val="000000"/>
                  </a:solidFill>
                  <a:latin typeface="標楷體" pitchFamily="65" charset="-120"/>
                  <a:ea typeface="標楷體" pitchFamily="65" charset="-120"/>
                </a:rPr>
                <a:t>選擇實體與電子通路進行服務傳遞</a:t>
              </a:r>
            </a:p>
          </p:txBody>
        </p:sp>
        <p:sp>
          <p:nvSpPr>
            <p:cNvPr id="425993" name="Text Box 9"/>
            <p:cNvSpPr txBox="1">
              <a:spLocks noChangeArrowheads="1"/>
            </p:cNvSpPr>
            <p:nvPr/>
          </p:nvSpPr>
          <p:spPr bwMode="auto">
            <a:xfrm>
              <a:off x="1937" y="2625"/>
              <a:ext cx="1971" cy="424"/>
            </a:xfrm>
            <a:prstGeom prst="rect">
              <a:avLst/>
            </a:prstGeom>
            <a:solidFill>
              <a:schemeClr val="hlink">
                <a:alpha val="24001"/>
              </a:schemeClr>
            </a:solidFill>
            <a:ln w="3175" algn="ctr">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ctr">
                <a:lnSpc>
                  <a:spcPct val="95000"/>
                </a:lnSpc>
                <a:spcBef>
                  <a:spcPct val="50000"/>
                </a:spcBef>
                <a:buClr>
                  <a:srgbClr val="CC9900"/>
                </a:buClr>
                <a:buSzPct val="150000"/>
                <a:buFont typeface="Wingdings" pitchFamily="2" charset="2"/>
                <a:buNone/>
              </a:pPr>
              <a:r>
                <a:rPr kumimoji="0" lang="zh-TW" altLang="en-US" sz="2000">
                  <a:solidFill>
                    <a:srgbClr val="000000"/>
                  </a:solidFill>
                  <a:latin typeface="標楷體" pitchFamily="65" charset="-120"/>
                  <a:ea typeface="標楷體" pitchFamily="65" charset="-120"/>
                </a:rPr>
                <a:t>考量成本、競爭情況、價值訂定價格</a:t>
              </a:r>
            </a:p>
          </p:txBody>
        </p:sp>
        <p:sp>
          <p:nvSpPr>
            <p:cNvPr id="425994" name="Text Box 10"/>
            <p:cNvSpPr txBox="1">
              <a:spLocks noChangeArrowheads="1"/>
            </p:cNvSpPr>
            <p:nvPr/>
          </p:nvSpPr>
          <p:spPr bwMode="auto">
            <a:xfrm>
              <a:off x="2351" y="2297"/>
              <a:ext cx="1170" cy="240"/>
            </a:xfrm>
            <a:prstGeom prst="rect">
              <a:avLst/>
            </a:prstGeom>
            <a:noFill/>
            <a:ln>
              <a:noFill/>
            </a:ln>
            <a:effectLst/>
            <a:extLst>
              <a:ext uri="{909E8E84-426E-40DD-AFC4-6F175D3DCCD1}">
                <a14:hiddenFill xmlns:a14="http://schemas.microsoft.com/office/drawing/2010/main">
                  <a:gradFill rotWithShape="1">
                    <a:gsLst>
                      <a:gs pos="0">
                        <a:srgbClr val="FAF7EC">
                          <a:gamma/>
                          <a:shade val="96078"/>
                          <a:invGamma/>
                        </a:srgbClr>
                      </a:gs>
                      <a:gs pos="100000">
                        <a:srgbClr val="FAF7EC">
                          <a:alpha val="39999"/>
                        </a:srgbClr>
                      </a:gs>
                    </a:gsLst>
                    <a:lin ang="5400000" scaled="1"/>
                  </a:gradFill>
                </a14:hiddenFill>
              </a:ext>
              <a:ext uri="{91240B29-F687-4F45-9708-019B960494DF}">
                <a14:hiddenLine xmlns:a14="http://schemas.microsoft.com/office/drawing/2010/main" w="9525" algn="ctr">
                  <a:solidFill>
                    <a:srgbClr val="CC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ctr">
                <a:lnSpc>
                  <a:spcPct val="95000"/>
                </a:lnSpc>
                <a:spcBef>
                  <a:spcPct val="50000"/>
                </a:spcBef>
                <a:buClr>
                  <a:srgbClr val="CC9900"/>
                </a:buClr>
                <a:buSzPct val="150000"/>
                <a:buFont typeface="Wingdings" pitchFamily="2" charset="2"/>
                <a:buNone/>
              </a:pPr>
              <a:r>
                <a:rPr kumimoji="0" lang="zh-TW" altLang="en-US" sz="2000">
                  <a:solidFill>
                    <a:srgbClr val="000000"/>
                  </a:solidFill>
                  <a:latin typeface="標楷體" pitchFamily="65" charset="-120"/>
                  <a:ea typeface="標楷體" pitchFamily="65" charset="-120"/>
                </a:rPr>
                <a:t>價值交換</a:t>
              </a:r>
            </a:p>
          </p:txBody>
        </p:sp>
        <p:sp>
          <p:nvSpPr>
            <p:cNvPr id="425995" name="Text Box 11"/>
            <p:cNvSpPr txBox="1">
              <a:spLocks noChangeArrowheads="1"/>
            </p:cNvSpPr>
            <p:nvPr/>
          </p:nvSpPr>
          <p:spPr bwMode="auto">
            <a:xfrm>
              <a:off x="2035" y="1409"/>
              <a:ext cx="1795" cy="240"/>
            </a:xfrm>
            <a:prstGeom prst="rect">
              <a:avLst/>
            </a:prstGeom>
            <a:noFill/>
            <a:ln>
              <a:noFill/>
            </a:ln>
            <a:effectLst/>
            <a:extLst>
              <a:ext uri="{909E8E84-426E-40DD-AFC4-6F175D3DCCD1}">
                <a14:hiddenFill xmlns:a14="http://schemas.microsoft.com/office/drawing/2010/main">
                  <a:gradFill rotWithShape="1">
                    <a:gsLst>
                      <a:gs pos="0">
                        <a:srgbClr val="FAF7EC">
                          <a:gamma/>
                          <a:shade val="96078"/>
                          <a:invGamma/>
                        </a:srgbClr>
                      </a:gs>
                      <a:gs pos="100000">
                        <a:srgbClr val="FAF7EC">
                          <a:alpha val="39999"/>
                        </a:srgbClr>
                      </a:gs>
                    </a:gsLst>
                    <a:lin ang="5400000" scaled="1"/>
                  </a:gradFill>
                </a14:hiddenFill>
              </a:ext>
              <a:ext uri="{91240B29-F687-4F45-9708-019B960494DF}">
                <a14:hiddenLine xmlns:a14="http://schemas.microsoft.com/office/drawing/2010/main" w="9525" algn="ctr">
                  <a:solidFill>
                    <a:srgbClr val="CC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ctr">
                <a:lnSpc>
                  <a:spcPct val="95000"/>
                </a:lnSpc>
                <a:spcBef>
                  <a:spcPct val="50000"/>
                </a:spcBef>
                <a:buClr>
                  <a:srgbClr val="CC9900"/>
                </a:buClr>
                <a:buSzPct val="150000"/>
                <a:buFont typeface="Wingdings" pitchFamily="2" charset="2"/>
                <a:buNone/>
              </a:pPr>
              <a:r>
                <a:rPr kumimoji="0" lang="zh-TW" altLang="en-US" sz="2000" i="1">
                  <a:solidFill>
                    <a:srgbClr val="000000"/>
                  </a:solidFill>
                  <a:latin typeface="標楷體" pitchFamily="65" charset="-120"/>
                  <a:ea typeface="標楷體" pitchFamily="65" charset="-120"/>
                </a:rPr>
                <a:t>價值主張</a:t>
              </a:r>
            </a:p>
          </p:txBody>
        </p:sp>
        <p:sp>
          <p:nvSpPr>
            <p:cNvPr id="425996" name="Text Box 12"/>
            <p:cNvSpPr txBox="1">
              <a:spLocks noChangeArrowheads="1"/>
            </p:cNvSpPr>
            <p:nvPr/>
          </p:nvSpPr>
          <p:spPr bwMode="auto">
            <a:xfrm>
              <a:off x="2045" y="3024"/>
              <a:ext cx="1739" cy="240"/>
            </a:xfrm>
            <a:prstGeom prst="rect">
              <a:avLst/>
            </a:prstGeom>
            <a:noFill/>
            <a:ln>
              <a:noFill/>
            </a:ln>
            <a:effectLst/>
            <a:extLst>
              <a:ext uri="{909E8E84-426E-40DD-AFC4-6F175D3DCCD1}">
                <a14:hiddenFill xmlns:a14="http://schemas.microsoft.com/office/drawing/2010/main">
                  <a:gradFill rotWithShape="1">
                    <a:gsLst>
                      <a:gs pos="0">
                        <a:srgbClr val="FAF7EC">
                          <a:gamma/>
                          <a:shade val="96078"/>
                          <a:invGamma/>
                        </a:srgbClr>
                      </a:gs>
                      <a:gs pos="100000">
                        <a:srgbClr val="FAF7EC">
                          <a:alpha val="39999"/>
                        </a:srgbClr>
                      </a:gs>
                    </a:gsLst>
                    <a:lin ang="5400000" scaled="1"/>
                  </a:gradFill>
                </a14:hiddenFill>
              </a:ext>
              <a:ext uri="{91240B29-F687-4F45-9708-019B960494DF}">
                <a14:hiddenLine xmlns:a14="http://schemas.microsoft.com/office/drawing/2010/main" w="9525" algn="ctr">
                  <a:solidFill>
                    <a:srgbClr val="CC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ctr">
                <a:lnSpc>
                  <a:spcPct val="95000"/>
                </a:lnSpc>
                <a:spcBef>
                  <a:spcPct val="50000"/>
                </a:spcBef>
                <a:buClr>
                  <a:srgbClr val="CC9900"/>
                </a:buClr>
                <a:buSzPct val="150000"/>
                <a:buFont typeface="Wingdings" pitchFamily="2" charset="2"/>
                <a:buNone/>
              </a:pPr>
              <a:r>
                <a:rPr kumimoji="0" lang="zh-TW" altLang="en-US" sz="2000" i="1">
                  <a:solidFill>
                    <a:srgbClr val="000000"/>
                  </a:solidFill>
                  <a:latin typeface="標楷體" pitchFamily="65" charset="-120"/>
                  <a:ea typeface="標楷體" pitchFamily="65" charset="-120"/>
                </a:rPr>
                <a:t>營運模式</a:t>
              </a:r>
            </a:p>
          </p:txBody>
        </p:sp>
        <p:sp>
          <p:nvSpPr>
            <p:cNvPr id="425997" name="Text Box 13"/>
            <p:cNvSpPr txBox="1">
              <a:spLocks noChangeArrowheads="1"/>
            </p:cNvSpPr>
            <p:nvPr/>
          </p:nvSpPr>
          <p:spPr bwMode="auto">
            <a:xfrm>
              <a:off x="801" y="3375"/>
              <a:ext cx="1970" cy="242"/>
            </a:xfrm>
            <a:prstGeom prst="rect">
              <a:avLst/>
            </a:prstGeom>
            <a:solidFill>
              <a:schemeClr val="hlink">
                <a:alpha val="24001"/>
              </a:schemeClr>
            </a:solidFill>
            <a:ln w="3175" algn="ctr">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ctr">
                <a:lnSpc>
                  <a:spcPct val="95000"/>
                </a:lnSpc>
                <a:spcBef>
                  <a:spcPct val="50000"/>
                </a:spcBef>
                <a:buClr>
                  <a:srgbClr val="CC9900"/>
                </a:buClr>
                <a:buSzPct val="150000"/>
                <a:buFont typeface="Wingdings" pitchFamily="2" charset="2"/>
                <a:buNone/>
              </a:pPr>
              <a:r>
                <a:rPr kumimoji="0" lang="zh-TW" altLang="en-US" sz="2000">
                  <a:solidFill>
                    <a:srgbClr val="000000"/>
                  </a:solidFill>
                  <a:latin typeface="標楷體" pitchFamily="65" charset="-120"/>
                  <a:ea typeface="標楷體" pitchFamily="65" charset="-120"/>
                </a:rPr>
                <a:t>教育顧客、宣傳價值主張</a:t>
              </a:r>
            </a:p>
          </p:txBody>
        </p:sp>
        <p:sp>
          <p:nvSpPr>
            <p:cNvPr id="425998" name="Text Box 14"/>
            <p:cNvSpPr txBox="1">
              <a:spLocks noChangeArrowheads="1"/>
            </p:cNvSpPr>
            <p:nvPr/>
          </p:nvSpPr>
          <p:spPr bwMode="auto">
            <a:xfrm>
              <a:off x="3122" y="3373"/>
              <a:ext cx="1534" cy="424"/>
            </a:xfrm>
            <a:prstGeom prst="rect">
              <a:avLst/>
            </a:prstGeom>
            <a:solidFill>
              <a:schemeClr val="hlink">
                <a:alpha val="24001"/>
              </a:schemeClr>
            </a:solidFill>
            <a:ln w="3175" algn="ctr">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ctr">
                <a:lnSpc>
                  <a:spcPct val="95000"/>
                </a:lnSpc>
                <a:spcBef>
                  <a:spcPct val="50000"/>
                </a:spcBef>
                <a:buClr>
                  <a:srgbClr val="CC9900"/>
                </a:buClr>
                <a:buSzPct val="150000"/>
                <a:buFont typeface="Wingdings" pitchFamily="2" charset="2"/>
                <a:buNone/>
              </a:pPr>
              <a:r>
                <a:rPr kumimoji="0" lang="zh-TW" altLang="en-US" sz="2000">
                  <a:solidFill>
                    <a:srgbClr val="000000"/>
                  </a:solidFill>
                  <a:latin typeface="標楷體" pitchFamily="65" charset="-120"/>
                  <a:ea typeface="標楷體" pitchFamily="65" charset="-120"/>
                </a:rPr>
                <a:t>定位價值主張以便與競爭對手區隔</a:t>
              </a:r>
            </a:p>
          </p:txBody>
        </p:sp>
        <p:sp>
          <p:nvSpPr>
            <p:cNvPr id="425999" name="Line 15"/>
            <p:cNvSpPr>
              <a:spLocks noChangeShapeType="1"/>
            </p:cNvSpPr>
            <p:nvPr/>
          </p:nvSpPr>
          <p:spPr bwMode="auto">
            <a:xfrm>
              <a:off x="2768" y="2168"/>
              <a:ext cx="1" cy="144"/>
            </a:xfrm>
            <a:prstGeom prst="line">
              <a:avLst/>
            </a:prstGeom>
            <a:noFill/>
            <a:ln w="28575">
              <a:solidFill>
                <a:srgbClr val="E1012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26000" name="Line 16"/>
            <p:cNvSpPr>
              <a:spLocks noChangeShapeType="1"/>
            </p:cNvSpPr>
            <p:nvPr/>
          </p:nvSpPr>
          <p:spPr bwMode="auto">
            <a:xfrm>
              <a:off x="3168" y="2168"/>
              <a:ext cx="8" cy="144"/>
            </a:xfrm>
            <a:prstGeom prst="line">
              <a:avLst/>
            </a:prstGeom>
            <a:noFill/>
            <a:ln w="28575">
              <a:solidFill>
                <a:srgbClr val="E1012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26001" name="Line 17"/>
            <p:cNvSpPr>
              <a:spLocks noChangeShapeType="1"/>
            </p:cNvSpPr>
            <p:nvPr/>
          </p:nvSpPr>
          <p:spPr bwMode="auto">
            <a:xfrm flipH="1" flipV="1">
              <a:off x="2928" y="2496"/>
              <a:ext cx="0" cy="144"/>
            </a:xfrm>
            <a:prstGeom prst="line">
              <a:avLst/>
            </a:prstGeom>
            <a:noFill/>
            <a:ln w="28575">
              <a:solidFill>
                <a:srgbClr val="E1012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26002" name="Line 18"/>
            <p:cNvSpPr>
              <a:spLocks noChangeShapeType="1"/>
            </p:cNvSpPr>
            <p:nvPr/>
          </p:nvSpPr>
          <p:spPr bwMode="auto">
            <a:xfrm>
              <a:off x="2872" y="1968"/>
              <a:ext cx="177" cy="1"/>
            </a:xfrm>
            <a:prstGeom prst="line">
              <a:avLst/>
            </a:prstGeom>
            <a:noFill/>
            <a:ln w="28575">
              <a:solidFill>
                <a:srgbClr val="E10126"/>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26003" name="Line 19"/>
            <p:cNvSpPr>
              <a:spLocks noChangeShapeType="1"/>
            </p:cNvSpPr>
            <p:nvPr/>
          </p:nvSpPr>
          <p:spPr bwMode="auto">
            <a:xfrm>
              <a:off x="2815" y="3575"/>
              <a:ext cx="257" cy="1"/>
            </a:xfrm>
            <a:prstGeom prst="line">
              <a:avLst/>
            </a:prstGeom>
            <a:noFill/>
            <a:ln w="28575">
              <a:solidFill>
                <a:srgbClr val="E10126"/>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26004" name="Line 20"/>
            <p:cNvSpPr>
              <a:spLocks noChangeShapeType="1"/>
            </p:cNvSpPr>
            <p:nvPr/>
          </p:nvSpPr>
          <p:spPr bwMode="auto">
            <a:xfrm>
              <a:off x="1792" y="3152"/>
              <a:ext cx="1" cy="208"/>
            </a:xfrm>
            <a:prstGeom prst="line">
              <a:avLst/>
            </a:prstGeom>
            <a:noFill/>
            <a:ln w="28575">
              <a:solidFill>
                <a:srgbClr val="E10126"/>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26005" name="Line 21"/>
            <p:cNvSpPr>
              <a:spLocks noChangeShapeType="1"/>
            </p:cNvSpPr>
            <p:nvPr/>
          </p:nvSpPr>
          <p:spPr bwMode="auto">
            <a:xfrm>
              <a:off x="4048" y="3152"/>
              <a:ext cx="1" cy="208"/>
            </a:xfrm>
            <a:prstGeom prst="line">
              <a:avLst/>
            </a:prstGeom>
            <a:noFill/>
            <a:ln w="28575">
              <a:solidFill>
                <a:srgbClr val="E10126"/>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grpSp>
    </p:spTree>
    <p:extLst>
      <p:ext uri="{BB962C8B-B14F-4D97-AF65-F5344CB8AC3E}">
        <p14:creationId xmlns:p14="http://schemas.microsoft.com/office/powerpoint/2010/main" val="3039980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p:cNvSpPr>
            <a:spLocks noGrp="1" noChangeArrowheads="1"/>
          </p:cNvSpPr>
          <p:nvPr>
            <p:ph type="title"/>
          </p:nvPr>
        </p:nvSpPr>
        <p:spPr/>
        <p:txBody>
          <a:bodyPr>
            <a:normAutofit fontScale="90000"/>
          </a:bodyPr>
          <a:lstStyle/>
          <a:p>
            <a:r>
              <a:rPr lang="zh-TW" altLang="en-US" sz="3600"/>
              <a:t>發展有效的服務行銷策略之架構圖：</a:t>
            </a:r>
            <a:br>
              <a:rPr lang="zh-TW" altLang="en-US" sz="3600"/>
            </a:br>
            <a:r>
              <a:rPr lang="zh-TW" altLang="en-US" sz="3600"/>
              <a:t>第三部份</a:t>
            </a:r>
          </a:p>
        </p:txBody>
      </p:sp>
      <p:grpSp>
        <p:nvGrpSpPr>
          <p:cNvPr id="428035" name="Group 3"/>
          <p:cNvGrpSpPr>
            <a:grpSpLocks/>
          </p:cNvGrpSpPr>
          <p:nvPr/>
        </p:nvGrpSpPr>
        <p:grpSpPr bwMode="auto">
          <a:xfrm>
            <a:off x="330200" y="1487488"/>
            <a:ext cx="8534400" cy="4775200"/>
            <a:chOff x="208" y="928"/>
            <a:chExt cx="5376" cy="3008"/>
          </a:xfrm>
        </p:grpSpPr>
        <p:sp>
          <p:nvSpPr>
            <p:cNvPr id="428036" name="AutoShape 4"/>
            <p:cNvSpPr>
              <a:spLocks noChangeArrowheads="1"/>
            </p:cNvSpPr>
            <p:nvPr/>
          </p:nvSpPr>
          <p:spPr bwMode="auto">
            <a:xfrm>
              <a:off x="208" y="928"/>
              <a:ext cx="5376" cy="3008"/>
            </a:xfrm>
            <a:prstGeom prst="octagon">
              <a:avLst>
                <a:gd name="adj" fmla="val 29287"/>
              </a:avLst>
            </a:prstGeom>
            <a:solidFill>
              <a:srgbClr val="CCFFFF">
                <a:alpha val="53000"/>
              </a:srgbClr>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28037" name="Text Box 5"/>
            <p:cNvSpPr txBox="1">
              <a:spLocks noChangeArrowheads="1"/>
            </p:cNvSpPr>
            <p:nvPr/>
          </p:nvSpPr>
          <p:spPr bwMode="auto">
            <a:xfrm>
              <a:off x="660" y="1656"/>
              <a:ext cx="1792" cy="248"/>
            </a:xfrm>
            <a:prstGeom prst="rect">
              <a:avLst/>
            </a:prstGeom>
            <a:solidFill>
              <a:srgbClr val="00FF00">
                <a:alpha val="39000"/>
              </a:srgbClr>
            </a:solidFill>
            <a:ln w="12700" algn="ctr">
              <a:solidFill>
                <a:srgbClr val="00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ctr">
                <a:lnSpc>
                  <a:spcPct val="95000"/>
                </a:lnSpc>
                <a:spcBef>
                  <a:spcPct val="50000"/>
                </a:spcBef>
                <a:buClr>
                  <a:srgbClr val="CC9900"/>
                </a:buClr>
                <a:buSzPct val="150000"/>
                <a:buFont typeface="Wingdings" pitchFamily="2" charset="2"/>
                <a:buNone/>
              </a:pPr>
              <a:r>
                <a:rPr kumimoji="0" lang="zh-TW" altLang="en-US" sz="2000">
                  <a:solidFill>
                    <a:srgbClr val="000000"/>
                  </a:solidFill>
                  <a:latin typeface="標楷體" pitchFamily="65" charset="-120"/>
                  <a:ea typeface="標楷體" pitchFamily="65" charset="-120"/>
                </a:rPr>
                <a:t>設計、管理服務流程</a:t>
              </a:r>
            </a:p>
          </p:txBody>
        </p:sp>
        <p:sp>
          <p:nvSpPr>
            <p:cNvPr id="428038" name="Text Box 6"/>
            <p:cNvSpPr txBox="1">
              <a:spLocks noChangeArrowheads="1"/>
            </p:cNvSpPr>
            <p:nvPr/>
          </p:nvSpPr>
          <p:spPr bwMode="auto">
            <a:xfrm>
              <a:off x="3264" y="1664"/>
              <a:ext cx="1792" cy="248"/>
            </a:xfrm>
            <a:prstGeom prst="rect">
              <a:avLst/>
            </a:prstGeom>
            <a:solidFill>
              <a:srgbClr val="00FF00">
                <a:alpha val="39000"/>
              </a:srgbClr>
            </a:solidFill>
            <a:ln w="12700" algn="ctr">
              <a:solidFill>
                <a:srgbClr val="00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ctr">
                <a:lnSpc>
                  <a:spcPct val="95000"/>
                </a:lnSpc>
                <a:spcBef>
                  <a:spcPct val="50000"/>
                </a:spcBef>
                <a:buClr>
                  <a:srgbClr val="CC9900"/>
                </a:buClr>
                <a:buSzPct val="150000"/>
                <a:buFont typeface="Wingdings" pitchFamily="2" charset="2"/>
                <a:buNone/>
              </a:pPr>
              <a:r>
                <a:rPr kumimoji="0" lang="zh-TW" altLang="en-US" sz="2000">
                  <a:solidFill>
                    <a:srgbClr val="000000"/>
                  </a:solidFill>
                  <a:latin typeface="標楷體" pitchFamily="65" charset="-120"/>
                  <a:ea typeface="標楷體" pitchFamily="65" charset="-120"/>
                </a:rPr>
                <a:t>平衡需求與產能</a:t>
              </a:r>
            </a:p>
          </p:txBody>
        </p:sp>
        <p:sp>
          <p:nvSpPr>
            <p:cNvPr id="428039" name="Text Box 7"/>
            <p:cNvSpPr txBox="1">
              <a:spLocks noChangeArrowheads="1"/>
            </p:cNvSpPr>
            <p:nvPr/>
          </p:nvSpPr>
          <p:spPr bwMode="auto">
            <a:xfrm>
              <a:off x="2032" y="2464"/>
              <a:ext cx="1792" cy="248"/>
            </a:xfrm>
            <a:prstGeom prst="rect">
              <a:avLst/>
            </a:prstGeom>
            <a:solidFill>
              <a:srgbClr val="00FF00">
                <a:alpha val="39000"/>
              </a:srgbClr>
            </a:solidFill>
            <a:ln w="12700" algn="ctr">
              <a:solidFill>
                <a:srgbClr val="00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ctr">
                <a:lnSpc>
                  <a:spcPct val="95000"/>
                </a:lnSpc>
                <a:spcBef>
                  <a:spcPct val="50000"/>
                </a:spcBef>
                <a:buClr>
                  <a:srgbClr val="CC9900"/>
                </a:buClr>
                <a:buSzPct val="150000"/>
                <a:buFont typeface="Wingdings" pitchFamily="2" charset="2"/>
                <a:buNone/>
              </a:pPr>
              <a:r>
                <a:rPr kumimoji="0" lang="zh-TW" altLang="en-US" sz="2000" dirty="0" smtClean="0">
                  <a:solidFill>
                    <a:srgbClr val="000000"/>
                  </a:solidFill>
                  <a:latin typeface="標楷體" pitchFamily="65" charset="-120"/>
                  <a:ea typeface="標楷體" pitchFamily="65" charset="-120"/>
                </a:rPr>
                <a:t>規劃行銷環境</a:t>
              </a:r>
              <a:endParaRPr kumimoji="0" lang="zh-TW" altLang="en-US" sz="2000" dirty="0">
                <a:solidFill>
                  <a:srgbClr val="000000"/>
                </a:solidFill>
                <a:latin typeface="標楷體" pitchFamily="65" charset="-120"/>
                <a:ea typeface="標楷體" pitchFamily="65" charset="-120"/>
              </a:endParaRPr>
            </a:p>
          </p:txBody>
        </p:sp>
        <p:sp>
          <p:nvSpPr>
            <p:cNvPr id="428040" name="Text Box 8"/>
            <p:cNvSpPr txBox="1">
              <a:spLocks noChangeArrowheads="1"/>
            </p:cNvSpPr>
            <p:nvPr/>
          </p:nvSpPr>
          <p:spPr bwMode="auto">
            <a:xfrm>
              <a:off x="2032" y="3320"/>
              <a:ext cx="1792" cy="427"/>
            </a:xfrm>
            <a:prstGeom prst="rect">
              <a:avLst/>
            </a:prstGeom>
            <a:solidFill>
              <a:srgbClr val="00FF00">
                <a:alpha val="39000"/>
              </a:srgbClr>
            </a:solidFill>
            <a:ln w="12700" algn="ctr">
              <a:solidFill>
                <a:srgbClr val="00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ctr">
                <a:lnSpc>
                  <a:spcPct val="95000"/>
                </a:lnSpc>
                <a:spcBef>
                  <a:spcPct val="50000"/>
                </a:spcBef>
                <a:buClr>
                  <a:srgbClr val="CC9900"/>
                </a:buClr>
                <a:buSzPct val="150000"/>
                <a:buFont typeface="Wingdings" pitchFamily="2" charset="2"/>
                <a:buNone/>
              </a:pPr>
              <a:r>
                <a:rPr kumimoji="0" lang="zh-TW" altLang="en-US" sz="2000" dirty="0" smtClean="0">
                  <a:solidFill>
                    <a:srgbClr val="000000"/>
                  </a:solidFill>
                  <a:latin typeface="標楷體" pitchFamily="65" charset="-120"/>
                  <a:ea typeface="標楷體" pitchFamily="65" charset="-120"/>
                </a:rPr>
                <a:t>管理行銷人員</a:t>
              </a:r>
              <a:r>
                <a:rPr kumimoji="0" lang="zh-TW" altLang="en-US" sz="2000" dirty="0">
                  <a:solidFill>
                    <a:srgbClr val="000000"/>
                  </a:solidFill>
                  <a:latin typeface="標楷體" pitchFamily="65" charset="-120"/>
                  <a:ea typeface="標楷體" pitchFamily="65" charset="-120"/>
                </a:rPr>
                <a:t>創造競爭優勢</a:t>
              </a:r>
            </a:p>
          </p:txBody>
        </p:sp>
        <p:sp>
          <p:nvSpPr>
            <p:cNvPr id="428041" name="Line 9"/>
            <p:cNvSpPr>
              <a:spLocks noChangeShapeType="1"/>
            </p:cNvSpPr>
            <p:nvPr/>
          </p:nvSpPr>
          <p:spPr bwMode="auto">
            <a:xfrm>
              <a:off x="2544" y="1928"/>
              <a:ext cx="616" cy="0"/>
            </a:xfrm>
            <a:prstGeom prst="line">
              <a:avLst/>
            </a:prstGeom>
            <a:noFill/>
            <a:ln w="28575">
              <a:solidFill>
                <a:srgbClr val="00FF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28042" name="Line 10"/>
            <p:cNvSpPr>
              <a:spLocks noChangeShapeType="1"/>
            </p:cNvSpPr>
            <p:nvPr/>
          </p:nvSpPr>
          <p:spPr bwMode="auto">
            <a:xfrm>
              <a:off x="2240" y="2048"/>
              <a:ext cx="0" cy="352"/>
            </a:xfrm>
            <a:prstGeom prst="line">
              <a:avLst/>
            </a:prstGeom>
            <a:noFill/>
            <a:ln w="28575">
              <a:solidFill>
                <a:srgbClr val="00FF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28043" name="Line 11"/>
            <p:cNvSpPr>
              <a:spLocks noChangeShapeType="1"/>
            </p:cNvSpPr>
            <p:nvPr/>
          </p:nvSpPr>
          <p:spPr bwMode="auto">
            <a:xfrm>
              <a:off x="3464" y="2048"/>
              <a:ext cx="0" cy="352"/>
            </a:xfrm>
            <a:prstGeom prst="line">
              <a:avLst/>
            </a:prstGeom>
            <a:noFill/>
            <a:ln w="28575">
              <a:solidFill>
                <a:srgbClr val="00FF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28044" name="Line 12"/>
            <p:cNvSpPr>
              <a:spLocks noChangeShapeType="1"/>
            </p:cNvSpPr>
            <p:nvPr/>
          </p:nvSpPr>
          <p:spPr bwMode="auto">
            <a:xfrm>
              <a:off x="2928" y="2912"/>
              <a:ext cx="0" cy="352"/>
            </a:xfrm>
            <a:prstGeom prst="line">
              <a:avLst/>
            </a:prstGeom>
            <a:noFill/>
            <a:ln w="28575">
              <a:solidFill>
                <a:srgbClr val="00FF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28045" name="Line 13"/>
            <p:cNvSpPr>
              <a:spLocks noChangeShapeType="1"/>
            </p:cNvSpPr>
            <p:nvPr/>
          </p:nvSpPr>
          <p:spPr bwMode="auto">
            <a:xfrm flipH="1" flipV="1">
              <a:off x="1328" y="2090"/>
              <a:ext cx="8" cy="1398"/>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28046" name="Line 14"/>
            <p:cNvSpPr>
              <a:spLocks noChangeShapeType="1"/>
            </p:cNvSpPr>
            <p:nvPr/>
          </p:nvSpPr>
          <p:spPr bwMode="auto">
            <a:xfrm>
              <a:off x="1336" y="3480"/>
              <a:ext cx="632" cy="0"/>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28047" name="Line 15"/>
            <p:cNvSpPr>
              <a:spLocks noChangeShapeType="1"/>
            </p:cNvSpPr>
            <p:nvPr/>
          </p:nvSpPr>
          <p:spPr bwMode="auto">
            <a:xfrm flipV="1">
              <a:off x="4496" y="2098"/>
              <a:ext cx="0" cy="1398"/>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28048" name="Line 16"/>
            <p:cNvSpPr>
              <a:spLocks noChangeShapeType="1"/>
            </p:cNvSpPr>
            <p:nvPr/>
          </p:nvSpPr>
          <p:spPr bwMode="auto">
            <a:xfrm flipH="1">
              <a:off x="3880" y="3488"/>
              <a:ext cx="616" cy="0"/>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28049" name="Text Box 17"/>
            <p:cNvSpPr txBox="1">
              <a:spLocks noChangeArrowheads="1"/>
            </p:cNvSpPr>
            <p:nvPr/>
          </p:nvSpPr>
          <p:spPr bwMode="auto">
            <a:xfrm>
              <a:off x="1584" y="1024"/>
              <a:ext cx="2544" cy="245"/>
            </a:xfrm>
            <a:prstGeom prst="rect">
              <a:avLst/>
            </a:prstGeom>
            <a:noFill/>
            <a:ln>
              <a:noFill/>
            </a:ln>
            <a:effectLst/>
            <a:extLst>
              <a:ext uri="{909E8E84-426E-40DD-AFC4-6F175D3DCCD1}">
                <a14:hiddenFill xmlns:a14="http://schemas.microsoft.com/office/drawing/2010/main">
                  <a:gradFill rotWithShape="1">
                    <a:gsLst>
                      <a:gs pos="0">
                        <a:srgbClr val="FAF7EC">
                          <a:gamma/>
                          <a:shade val="96078"/>
                          <a:invGamma/>
                        </a:srgbClr>
                      </a:gs>
                      <a:gs pos="100000">
                        <a:srgbClr val="FAF7EC">
                          <a:alpha val="39999"/>
                        </a:srgbClr>
                      </a:gs>
                    </a:gsLst>
                    <a:lin ang="5400000" scaled="1"/>
                  </a:gradFill>
                </a14:hiddenFill>
              </a:ext>
              <a:ext uri="{91240B29-F687-4F45-9708-019B960494DF}">
                <a14:hiddenLine xmlns:a14="http://schemas.microsoft.com/office/drawing/2010/main" w="9525" algn="ctr">
                  <a:solidFill>
                    <a:srgbClr val="CC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ctr">
                <a:lnSpc>
                  <a:spcPct val="95000"/>
                </a:lnSpc>
                <a:spcBef>
                  <a:spcPct val="50000"/>
                </a:spcBef>
                <a:buClr>
                  <a:srgbClr val="CC9900"/>
                </a:buClr>
                <a:buSzPct val="150000"/>
                <a:buFont typeface="Wingdings" pitchFamily="2" charset="2"/>
                <a:buNone/>
              </a:pPr>
              <a:r>
                <a:rPr kumimoji="0" lang="en-US" altLang="zh-TW" sz="2000" dirty="0">
                  <a:solidFill>
                    <a:srgbClr val="000000"/>
                  </a:solidFill>
                  <a:latin typeface="標楷體" pitchFamily="65" charset="-120"/>
                  <a:ea typeface="標楷體" pitchFamily="65" charset="-120"/>
                </a:rPr>
                <a:t>Ⅲ</a:t>
              </a:r>
              <a:r>
                <a:rPr kumimoji="0" lang="zh-TW" altLang="zh-TW" sz="2000" dirty="0">
                  <a:solidFill>
                    <a:srgbClr val="000000"/>
                  </a:solidFill>
                  <a:latin typeface="標楷體" pitchFamily="65" charset="-120"/>
                  <a:ea typeface="標楷體" pitchFamily="65" charset="-120"/>
                </a:rPr>
                <a:t>：</a:t>
              </a:r>
              <a:r>
                <a:rPr kumimoji="0" lang="zh-TW" altLang="en-US" sz="2000" dirty="0">
                  <a:solidFill>
                    <a:srgbClr val="000000"/>
                  </a:solidFill>
                  <a:latin typeface="標楷體" pitchFamily="65" charset="-120"/>
                  <a:ea typeface="標楷體" pitchFamily="65" charset="-120"/>
                </a:rPr>
                <a:t>管理顧客</a:t>
              </a:r>
              <a:r>
                <a:rPr kumimoji="0" lang="zh-TW" altLang="en-US" sz="2000" dirty="0" smtClean="0">
                  <a:solidFill>
                    <a:srgbClr val="000000"/>
                  </a:solidFill>
                  <a:latin typeface="標楷體" pitchFamily="65" charset="-120"/>
                  <a:ea typeface="標楷體" pitchFamily="65" charset="-120"/>
                </a:rPr>
                <a:t>介面</a:t>
              </a:r>
              <a:endParaRPr kumimoji="0" lang="zh-TW" altLang="en-US" sz="2000" dirty="0">
                <a:solidFill>
                  <a:srgbClr val="000000"/>
                </a:solidFill>
                <a:latin typeface="標楷體" pitchFamily="65" charset="-120"/>
                <a:ea typeface="標楷體" pitchFamily="65" charset="-120"/>
              </a:endParaRPr>
            </a:p>
          </p:txBody>
        </p:sp>
      </p:grpSp>
    </p:spTree>
    <p:extLst>
      <p:ext uri="{BB962C8B-B14F-4D97-AF65-F5344CB8AC3E}">
        <p14:creationId xmlns:p14="http://schemas.microsoft.com/office/powerpoint/2010/main" val="2318697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p:txBody>
          <a:bodyPr>
            <a:normAutofit fontScale="90000"/>
          </a:bodyPr>
          <a:lstStyle/>
          <a:p>
            <a:r>
              <a:rPr lang="zh-TW" altLang="en-US" sz="3600"/>
              <a:t>發展有效的服務行銷策略之架構圖：</a:t>
            </a:r>
            <a:br>
              <a:rPr lang="zh-TW" altLang="en-US" sz="3600"/>
            </a:br>
            <a:r>
              <a:rPr lang="zh-TW" altLang="en-US" sz="3600"/>
              <a:t>第四部份</a:t>
            </a:r>
          </a:p>
        </p:txBody>
      </p:sp>
      <p:grpSp>
        <p:nvGrpSpPr>
          <p:cNvPr id="430083" name="Group 3"/>
          <p:cNvGrpSpPr>
            <a:grpSpLocks/>
          </p:cNvGrpSpPr>
          <p:nvPr/>
        </p:nvGrpSpPr>
        <p:grpSpPr bwMode="auto">
          <a:xfrm>
            <a:off x="330200" y="1638300"/>
            <a:ext cx="8534400" cy="4610100"/>
            <a:chOff x="208" y="1032"/>
            <a:chExt cx="5376" cy="2904"/>
          </a:xfrm>
        </p:grpSpPr>
        <p:sp>
          <p:nvSpPr>
            <p:cNvPr id="430084" name="AutoShape 4"/>
            <p:cNvSpPr>
              <a:spLocks noChangeArrowheads="1"/>
            </p:cNvSpPr>
            <p:nvPr/>
          </p:nvSpPr>
          <p:spPr bwMode="auto">
            <a:xfrm>
              <a:off x="208" y="1032"/>
              <a:ext cx="5376" cy="2904"/>
            </a:xfrm>
            <a:prstGeom prst="octagon">
              <a:avLst>
                <a:gd name="adj" fmla="val 29287"/>
              </a:avLst>
            </a:prstGeom>
            <a:solidFill>
              <a:srgbClr val="FFFF99">
                <a:alpha val="84000"/>
              </a:srgbClr>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30085" name="Text Box 5"/>
            <p:cNvSpPr txBox="1">
              <a:spLocks noChangeArrowheads="1"/>
            </p:cNvSpPr>
            <p:nvPr/>
          </p:nvSpPr>
          <p:spPr bwMode="auto">
            <a:xfrm>
              <a:off x="1264" y="1112"/>
              <a:ext cx="3152" cy="245"/>
            </a:xfrm>
            <a:prstGeom prst="rect">
              <a:avLst/>
            </a:prstGeom>
            <a:noFill/>
            <a:ln>
              <a:noFill/>
            </a:ln>
            <a:effectLst/>
            <a:extLst>
              <a:ext uri="{909E8E84-426E-40DD-AFC4-6F175D3DCCD1}">
                <a14:hiddenFill xmlns:a14="http://schemas.microsoft.com/office/drawing/2010/main">
                  <a:gradFill rotWithShape="1">
                    <a:gsLst>
                      <a:gs pos="0">
                        <a:srgbClr val="FAF7EC">
                          <a:gamma/>
                          <a:shade val="96078"/>
                          <a:invGamma/>
                        </a:srgbClr>
                      </a:gs>
                      <a:gs pos="100000">
                        <a:srgbClr val="FAF7EC">
                          <a:alpha val="39999"/>
                        </a:srgbClr>
                      </a:gs>
                    </a:gsLst>
                    <a:lin ang="5400000" scaled="1"/>
                  </a:gradFill>
                </a14:hiddenFill>
              </a:ext>
              <a:ext uri="{91240B29-F687-4F45-9708-019B960494DF}">
                <a14:hiddenLine xmlns:a14="http://schemas.microsoft.com/office/drawing/2010/main" w="9525" algn="ctr">
                  <a:solidFill>
                    <a:srgbClr val="CC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ctr">
                <a:lnSpc>
                  <a:spcPct val="95000"/>
                </a:lnSpc>
                <a:spcBef>
                  <a:spcPct val="50000"/>
                </a:spcBef>
                <a:buClr>
                  <a:srgbClr val="CC9900"/>
                </a:buClr>
                <a:buSzPct val="150000"/>
                <a:buFont typeface="Wingdings" pitchFamily="2" charset="2"/>
                <a:buNone/>
              </a:pPr>
              <a:r>
                <a:rPr kumimoji="0" lang="en-US" altLang="zh-TW" sz="2000" dirty="0">
                  <a:solidFill>
                    <a:srgbClr val="000000"/>
                  </a:solidFill>
                  <a:latin typeface="標楷體" pitchFamily="65" charset="-120"/>
                  <a:ea typeface="標楷體" pitchFamily="65" charset="-120"/>
                </a:rPr>
                <a:t>Ⅳ</a:t>
              </a:r>
              <a:r>
                <a:rPr kumimoji="0" lang="zh-TW" altLang="en-US" sz="2000" dirty="0">
                  <a:solidFill>
                    <a:srgbClr val="000000"/>
                  </a:solidFill>
                  <a:latin typeface="標楷體" pitchFamily="65" charset="-120"/>
                  <a:ea typeface="標楷體" pitchFamily="65" charset="-120"/>
                </a:rPr>
                <a:t>：執行獲利服務</a:t>
              </a:r>
              <a:r>
                <a:rPr kumimoji="0" lang="zh-TW" altLang="en-US" sz="2000" dirty="0" smtClean="0">
                  <a:solidFill>
                    <a:srgbClr val="000000"/>
                  </a:solidFill>
                  <a:latin typeface="標楷體" pitchFamily="65" charset="-120"/>
                  <a:ea typeface="標楷體" pitchFamily="65" charset="-120"/>
                </a:rPr>
                <a:t>策略</a:t>
              </a:r>
              <a:endParaRPr kumimoji="0" lang="zh-TW" altLang="en-US" sz="2000" dirty="0">
                <a:solidFill>
                  <a:srgbClr val="000000"/>
                </a:solidFill>
                <a:latin typeface="標楷體" pitchFamily="65" charset="-120"/>
                <a:ea typeface="標楷體" pitchFamily="65" charset="-120"/>
              </a:endParaRPr>
            </a:p>
          </p:txBody>
        </p:sp>
        <p:sp>
          <p:nvSpPr>
            <p:cNvPr id="430086" name="Text Box 6"/>
            <p:cNvSpPr txBox="1">
              <a:spLocks noChangeArrowheads="1"/>
            </p:cNvSpPr>
            <p:nvPr/>
          </p:nvSpPr>
          <p:spPr bwMode="auto">
            <a:xfrm>
              <a:off x="544" y="1768"/>
              <a:ext cx="2024" cy="252"/>
            </a:xfrm>
            <a:prstGeom prst="rect">
              <a:avLst/>
            </a:prstGeom>
            <a:solidFill>
              <a:srgbClr val="FFCC00">
                <a:alpha val="37000"/>
              </a:srgbClr>
            </a:solidFill>
            <a:ln w="19050" algn="ctr">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ctr">
                <a:lnSpc>
                  <a:spcPct val="95000"/>
                </a:lnSpc>
                <a:spcBef>
                  <a:spcPct val="50000"/>
                </a:spcBef>
                <a:buClr>
                  <a:srgbClr val="CC9900"/>
                </a:buClr>
                <a:buSzPct val="150000"/>
                <a:buFont typeface="Wingdings" pitchFamily="2" charset="2"/>
                <a:buNone/>
              </a:pPr>
              <a:r>
                <a:rPr kumimoji="0" lang="zh-TW" altLang="en-US" sz="2000">
                  <a:solidFill>
                    <a:srgbClr val="000000"/>
                  </a:solidFill>
                  <a:latin typeface="標楷體" pitchFamily="65" charset="-120"/>
                  <a:ea typeface="標楷體" pitchFamily="65" charset="-120"/>
                </a:rPr>
                <a:t>建立顧客關係與忠誠度</a:t>
              </a:r>
            </a:p>
          </p:txBody>
        </p:sp>
        <p:sp>
          <p:nvSpPr>
            <p:cNvPr id="430087" name="Text Box 7"/>
            <p:cNvSpPr txBox="1">
              <a:spLocks noChangeArrowheads="1"/>
            </p:cNvSpPr>
            <p:nvPr/>
          </p:nvSpPr>
          <p:spPr bwMode="auto">
            <a:xfrm>
              <a:off x="3256" y="1768"/>
              <a:ext cx="2032" cy="434"/>
            </a:xfrm>
            <a:prstGeom prst="rect">
              <a:avLst/>
            </a:prstGeom>
            <a:solidFill>
              <a:srgbClr val="FFCC00">
                <a:alpha val="37000"/>
              </a:srgbClr>
            </a:solidFill>
            <a:ln w="19050" algn="ctr">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ctr">
                <a:lnSpc>
                  <a:spcPct val="95000"/>
                </a:lnSpc>
                <a:spcBef>
                  <a:spcPct val="50000"/>
                </a:spcBef>
                <a:buClr>
                  <a:srgbClr val="CC9900"/>
                </a:buClr>
                <a:buSzPct val="150000"/>
                <a:buFont typeface="Wingdings" pitchFamily="2" charset="2"/>
                <a:buNone/>
              </a:pPr>
              <a:r>
                <a:rPr kumimoji="0" lang="zh-TW" altLang="en-US" sz="2000">
                  <a:solidFill>
                    <a:srgbClr val="000000"/>
                  </a:solidFill>
                  <a:latin typeface="標楷體" pitchFamily="65" charset="-120"/>
                  <a:ea typeface="標楷體" pitchFamily="65" charset="-120"/>
                </a:rPr>
                <a:t>規劃服務補救、建立顧客回饋系統</a:t>
              </a:r>
            </a:p>
          </p:txBody>
        </p:sp>
        <p:sp>
          <p:nvSpPr>
            <p:cNvPr id="430088" name="Text Box 8"/>
            <p:cNvSpPr txBox="1">
              <a:spLocks noChangeArrowheads="1"/>
            </p:cNvSpPr>
            <p:nvPr/>
          </p:nvSpPr>
          <p:spPr bwMode="auto">
            <a:xfrm>
              <a:off x="1888" y="2688"/>
              <a:ext cx="2184" cy="252"/>
            </a:xfrm>
            <a:prstGeom prst="rect">
              <a:avLst/>
            </a:prstGeom>
            <a:solidFill>
              <a:srgbClr val="FFCC00">
                <a:alpha val="37000"/>
              </a:srgbClr>
            </a:solidFill>
            <a:ln w="19050" algn="ctr">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ctr">
                <a:lnSpc>
                  <a:spcPct val="95000"/>
                </a:lnSpc>
                <a:spcBef>
                  <a:spcPct val="50000"/>
                </a:spcBef>
                <a:buClr>
                  <a:srgbClr val="CC9900"/>
                </a:buClr>
                <a:buSzPct val="150000"/>
                <a:buFont typeface="Wingdings" pitchFamily="2" charset="2"/>
                <a:buNone/>
              </a:pPr>
              <a:r>
                <a:rPr kumimoji="0" lang="zh-TW" altLang="en-US" sz="2000">
                  <a:solidFill>
                    <a:srgbClr val="000000"/>
                  </a:solidFill>
                  <a:latin typeface="標楷體" pitchFamily="65" charset="-120"/>
                  <a:ea typeface="標楷體" pitchFamily="65" charset="-120"/>
                </a:rPr>
                <a:t>持續改善服務品質與生產力</a:t>
              </a:r>
            </a:p>
          </p:txBody>
        </p:sp>
        <p:sp>
          <p:nvSpPr>
            <p:cNvPr id="430089" name="Text Box 9"/>
            <p:cNvSpPr txBox="1">
              <a:spLocks noChangeArrowheads="1"/>
            </p:cNvSpPr>
            <p:nvPr/>
          </p:nvSpPr>
          <p:spPr bwMode="auto">
            <a:xfrm>
              <a:off x="1696" y="3456"/>
              <a:ext cx="2384" cy="252"/>
            </a:xfrm>
            <a:prstGeom prst="rect">
              <a:avLst/>
            </a:prstGeom>
            <a:solidFill>
              <a:srgbClr val="FFCC00">
                <a:alpha val="37000"/>
              </a:srgbClr>
            </a:solidFill>
            <a:ln w="19050" algn="ctr">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ctr">
                <a:lnSpc>
                  <a:spcPct val="95000"/>
                </a:lnSpc>
                <a:spcBef>
                  <a:spcPct val="50000"/>
                </a:spcBef>
                <a:buClr>
                  <a:srgbClr val="CC9900"/>
                </a:buClr>
                <a:buSzPct val="150000"/>
                <a:buFont typeface="Wingdings" pitchFamily="2" charset="2"/>
                <a:buNone/>
              </a:pPr>
              <a:r>
                <a:rPr kumimoji="0" lang="zh-TW" altLang="en-US" sz="2000">
                  <a:solidFill>
                    <a:srgbClr val="000000"/>
                  </a:solidFill>
                  <a:latin typeface="標楷體" pitchFamily="65" charset="-120"/>
                  <a:ea typeface="標楷體" pitchFamily="65" charset="-120"/>
                </a:rPr>
                <a:t>變革管理、維護市場領導地位</a:t>
              </a:r>
            </a:p>
          </p:txBody>
        </p:sp>
        <p:sp>
          <p:nvSpPr>
            <p:cNvPr id="430090" name="Line 10"/>
            <p:cNvSpPr>
              <a:spLocks noChangeShapeType="1"/>
            </p:cNvSpPr>
            <p:nvPr/>
          </p:nvSpPr>
          <p:spPr bwMode="auto">
            <a:xfrm>
              <a:off x="2312" y="2320"/>
              <a:ext cx="0" cy="296"/>
            </a:xfrm>
            <a:prstGeom prst="line">
              <a:avLst/>
            </a:prstGeom>
            <a:noFill/>
            <a:ln w="28575">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30091" name="Line 11"/>
            <p:cNvSpPr>
              <a:spLocks noChangeShapeType="1"/>
            </p:cNvSpPr>
            <p:nvPr/>
          </p:nvSpPr>
          <p:spPr bwMode="auto">
            <a:xfrm>
              <a:off x="3440" y="2320"/>
              <a:ext cx="0" cy="296"/>
            </a:xfrm>
            <a:prstGeom prst="line">
              <a:avLst/>
            </a:prstGeom>
            <a:noFill/>
            <a:ln w="28575">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30092" name="Line 12"/>
            <p:cNvSpPr>
              <a:spLocks noChangeShapeType="1"/>
            </p:cNvSpPr>
            <p:nvPr/>
          </p:nvSpPr>
          <p:spPr bwMode="auto">
            <a:xfrm>
              <a:off x="2912" y="3096"/>
              <a:ext cx="0" cy="296"/>
            </a:xfrm>
            <a:prstGeom prst="line">
              <a:avLst/>
            </a:prstGeom>
            <a:noFill/>
            <a:ln w="28575">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30093" name="Line 13"/>
            <p:cNvSpPr>
              <a:spLocks noChangeShapeType="1"/>
            </p:cNvSpPr>
            <p:nvPr/>
          </p:nvSpPr>
          <p:spPr bwMode="auto">
            <a:xfrm>
              <a:off x="2592" y="1968"/>
              <a:ext cx="616" cy="0"/>
            </a:xfrm>
            <a:prstGeom prst="line">
              <a:avLst/>
            </a:prstGeom>
            <a:noFill/>
            <a:ln w="28575">
              <a:solidFill>
                <a:srgbClr val="CC33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grpSp>
    </p:spTree>
    <p:extLst>
      <p:ext uri="{BB962C8B-B14F-4D97-AF65-F5344CB8AC3E}">
        <p14:creationId xmlns:p14="http://schemas.microsoft.com/office/powerpoint/2010/main" val="21707365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399</Words>
  <Application>Microsoft Office PowerPoint</Application>
  <PresentationFormat>如螢幕大小 (4:3)</PresentationFormat>
  <Paragraphs>56</Paragraphs>
  <Slides>8</Slides>
  <Notes>6</Notes>
  <HiddenSlides>0</HiddenSlides>
  <MMClips>0</MMClips>
  <ScaleCrop>false</ScaleCrop>
  <HeadingPairs>
    <vt:vector size="4" baseType="variant">
      <vt:variant>
        <vt:lpstr>佈景主題</vt:lpstr>
      </vt:variant>
      <vt:variant>
        <vt:i4>1</vt:i4>
      </vt:variant>
      <vt:variant>
        <vt:lpstr>投影片標題</vt:lpstr>
      </vt:variant>
      <vt:variant>
        <vt:i4>8</vt:i4>
      </vt:variant>
    </vt:vector>
  </HeadingPairs>
  <TitlesOfParts>
    <vt:vector size="9" baseType="lpstr">
      <vt:lpstr>Office 佈景主題</vt:lpstr>
      <vt:lpstr>PowerPoint 簡報</vt:lpstr>
      <vt:lpstr>第六章：創意行銷新觀點</vt:lpstr>
      <vt:lpstr>PowerPoint 簡報</vt:lpstr>
      <vt:lpstr>發展有效的創意行銷策略之架構圖</vt:lpstr>
      <vt:lpstr>發展有效的創意服務行銷策略之架構圖： 第一部份</vt:lpstr>
      <vt:lpstr>擬定有效的服務行銷策略之架構圖： 第二部份</vt:lpstr>
      <vt:lpstr>發展有效的服務行銷策略之架構圖： 第三部份</vt:lpstr>
      <vt:lpstr>發展有效的服務行銷策略之架構圖： 第四部份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CCIS</dc:creator>
  <cp:lastModifiedBy>CCIS</cp:lastModifiedBy>
  <cp:revision>2</cp:revision>
  <dcterms:created xsi:type="dcterms:W3CDTF">2011-09-27T06:31:11Z</dcterms:created>
  <dcterms:modified xsi:type="dcterms:W3CDTF">2011-09-27T06:58:07Z</dcterms:modified>
</cp:coreProperties>
</file>